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3"/>
  </p:notesMasterIdLst>
  <p:sldIdLst>
    <p:sldId id="256" r:id="rId2"/>
    <p:sldId id="257" r:id="rId3"/>
    <p:sldId id="332" r:id="rId4"/>
    <p:sldId id="415" r:id="rId5"/>
    <p:sldId id="442" r:id="rId6"/>
    <p:sldId id="485" r:id="rId7"/>
    <p:sldId id="466" r:id="rId8"/>
    <p:sldId id="486" r:id="rId9"/>
    <p:sldId id="491" r:id="rId10"/>
    <p:sldId id="492" r:id="rId11"/>
    <p:sldId id="487" r:id="rId12"/>
    <p:sldId id="488" r:id="rId13"/>
    <p:sldId id="489" r:id="rId14"/>
    <p:sldId id="490" r:id="rId15"/>
    <p:sldId id="460" r:id="rId16"/>
    <p:sldId id="497" r:id="rId17"/>
    <p:sldId id="493" r:id="rId18"/>
    <p:sldId id="496" r:id="rId19"/>
    <p:sldId id="499" r:id="rId20"/>
    <p:sldId id="500" r:id="rId21"/>
    <p:sldId id="514" r:id="rId22"/>
    <p:sldId id="501" r:id="rId23"/>
    <p:sldId id="504" r:id="rId24"/>
    <p:sldId id="505" r:id="rId25"/>
    <p:sldId id="506" r:id="rId26"/>
    <p:sldId id="507" r:id="rId27"/>
    <p:sldId id="508" r:id="rId28"/>
    <p:sldId id="509" r:id="rId29"/>
    <p:sldId id="510" r:id="rId30"/>
    <p:sldId id="511" r:id="rId31"/>
    <p:sldId id="513" r:id="rId32"/>
    <p:sldId id="512" r:id="rId33"/>
    <p:sldId id="515" r:id="rId34"/>
    <p:sldId id="516" r:id="rId35"/>
    <p:sldId id="518" r:id="rId36"/>
    <p:sldId id="519" r:id="rId37"/>
    <p:sldId id="494" r:id="rId38"/>
    <p:sldId id="495" r:id="rId39"/>
    <p:sldId id="563" r:id="rId40"/>
    <p:sldId id="344" r:id="rId41"/>
    <p:sldId id="342" r:id="rId42"/>
    <p:sldId id="325" r:id="rId43"/>
    <p:sldId id="326" r:id="rId44"/>
    <p:sldId id="328" r:id="rId45"/>
    <p:sldId id="339" r:id="rId46"/>
    <p:sldId id="330" r:id="rId47"/>
    <p:sldId id="329" r:id="rId48"/>
    <p:sldId id="331" r:id="rId49"/>
    <p:sldId id="333" r:id="rId50"/>
    <p:sldId id="334" r:id="rId51"/>
    <p:sldId id="520" r:id="rId52"/>
    <p:sldId id="336" r:id="rId53"/>
    <p:sldId id="340" r:id="rId54"/>
    <p:sldId id="565" r:id="rId55"/>
    <p:sldId id="341" r:id="rId56"/>
    <p:sldId id="566" r:id="rId57"/>
    <p:sldId id="567" r:id="rId58"/>
    <p:sldId id="569" r:id="rId59"/>
    <p:sldId id="571" r:id="rId60"/>
    <p:sldId id="572" r:id="rId61"/>
    <p:sldId id="573" r:id="rId62"/>
    <p:sldId id="574" r:id="rId63"/>
    <p:sldId id="575" r:id="rId64"/>
    <p:sldId id="576" r:id="rId65"/>
    <p:sldId id="577" r:id="rId66"/>
    <p:sldId id="578" r:id="rId67"/>
    <p:sldId id="579" r:id="rId68"/>
    <p:sldId id="580" r:id="rId69"/>
    <p:sldId id="581" r:id="rId70"/>
    <p:sldId id="582" r:id="rId71"/>
    <p:sldId id="583" r:id="rId72"/>
    <p:sldId id="584" r:id="rId73"/>
    <p:sldId id="521" r:id="rId74"/>
    <p:sldId id="335" r:id="rId75"/>
    <p:sldId id="522" r:id="rId76"/>
    <p:sldId id="523" r:id="rId77"/>
    <p:sldId id="355" r:id="rId78"/>
    <p:sldId id="524" r:id="rId79"/>
    <p:sldId id="400" r:id="rId80"/>
    <p:sldId id="260" r:id="rId81"/>
    <p:sldId id="399" r:id="rId82"/>
    <p:sldId id="261" r:id="rId83"/>
    <p:sldId id="338" r:id="rId84"/>
    <p:sldId id="525" r:id="rId85"/>
    <p:sldId id="357" r:id="rId86"/>
    <p:sldId id="388" r:id="rId87"/>
    <p:sldId id="382" r:id="rId88"/>
    <p:sldId id="384" r:id="rId89"/>
    <p:sldId id="283" r:id="rId90"/>
    <p:sldId id="289" r:id="rId91"/>
    <p:sldId id="526" r:id="rId92"/>
    <p:sldId id="393" r:id="rId93"/>
    <p:sldId id="284" r:id="rId94"/>
    <p:sldId id="527" r:id="rId95"/>
    <p:sldId id="291" r:id="rId96"/>
    <p:sldId id="389" r:id="rId97"/>
    <p:sldId id="390" r:id="rId98"/>
    <p:sldId id="386" r:id="rId99"/>
    <p:sldId id="394" r:id="rId100"/>
    <p:sldId id="358" r:id="rId101"/>
    <p:sldId id="351" r:id="rId102"/>
    <p:sldId id="352" r:id="rId103"/>
    <p:sldId id="385" r:id="rId104"/>
    <p:sldId id="363" r:id="rId105"/>
    <p:sldId id="395" r:id="rId106"/>
    <p:sldId id="319" r:id="rId107"/>
    <p:sldId id="320" r:id="rId108"/>
    <p:sldId id="387" r:id="rId109"/>
    <p:sldId id="528" r:id="rId110"/>
    <p:sldId id="379" r:id="rId111"/>
    <p:sldId id="380" r:id="rId112"/>
    <p:sldId id="381" r:id="rId113"/>
    <p:sldId id="529" r:id="rId114"/>
    <p:sldId id="398" r:id="rId115"/>
    <p:sldId id="376" r:id="rId116"/>
    <p:sldId id="396" r:id="rId117"/>
    <p:sldId id="530" r:id="rId118"/>
    <p:sldId id="531" r:id="rId119"/>
    <p:sldId id="532" r:id="rId120"/>
    <p:sldId id="533" r:id="rId121"/>
    <p:sldId id="534" r:id="rId122"/>
    <p:sldId id="535" r:id="rId123"/>
    <p:sldId id="536" r:id="rId124"/>
    <p:sldId id="537" r:id="rId125"/>
    <p:sldId id="538" r:id="rId126"/>
    <p:sldId id="425" r:id="rId127"/>
    <p:sldId id="517" r:id="rId128"/>
    <p:sldId id="426" r:id="rId129"/>
    <p:sldId id="434" r:id="rId130"/>
    <p:sldId id="539" r:id="rId131"/>
    <p:sldId id="479" r:id="rId132"/>
    <p:sldId id="540" r:id="rId133"/>
    <p:sldId id="467" r:id="rId134"/>
    <p:sldId id="541" r:id="rId135"/>
    <p:sldId id="469" r:id="rId136"/>
    <p:sldId id="478" r:id="rId137"/>
    <p:sldId id="470" r:id="rId138"/>
    <p:sldId id="476" r:id="rId139"/>
    <p:sldId id="473" r:id="rId140"/>
    <p:sldId id="471" r:id="rId141"/>
    <p:sldId id="477" r:id="rId142"/>
    <p:sldId id="480" r:id="rId143"/>
    <p:sldId id="481" r:id="rId144"/>
    <p:sldId id="482" r:id="rId145"/>
    <p:sldId id="483" r:id="rId146"/>
    <p:sldId id="465" r:id="rId147"/>
    <p:sldId id="484" r:id="rId148"/>
    <p:sldId id="542" r:id="rId149"/>
    <p:sldId id="543" r:id="rId150"/>
    <p:sldId id="544" r:id="rId151"/>
    <p:sldId id="545" r:id="rId152"/>
    <p:sldId id="546" r:id="rId153"/>
    <p:sldId id="547" r:id="rId154"/>
    <p:sldId id="548" r:id="rId155"/>
    <p:sldId id="549" r:id="rId156"/>
    <p:sldId id="550" r:id="rId157"/>
    <p:sldId id="551" r:id="rId158"/>
    <p:sldId id="552" r:id="rId159"/>
    <p:sldId id="553" r:id="rId160"/>
    <p:sldId id="554" r:id="rId161"/>
    <p:sldId id="555" r:id="rId162"/>
    <p:sldId id="556" r:id="rId163"/>
    <p:sldId id="557" r:id="rId164"/>
    <p:sldId id="558" r:id="rId165"/>
    <p:sldId id="559" r:id="rId166"/>
    <p:sldId id="560" r:id="rId167"/>
    <p:sldId id="561" r:id="rId168"/>
    <p:sldId id="502" r:id="rId169"/>
    <p:sldId id="562" r:id="rId170"/>
    <p:sldId id="498" r:id="rId171"/>
    <p:sldId id="267" r:id="rId1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37AC2A95-4A47-478E-9FF6-F596292F1300}">
          <p14:sldIdLst>
            <p14:sldId id="256"/>
          </p14:sldIdLst>
        </p14:section>
        <p14:section name="Background" id="{C6F52FF6-A12B-41D3-B0A0-06BFA5DF7396}">
          <p14:sldIdLst>
            <p14:sldId id="257"/>
            <p14:sldId id="332"/>
            <p14:sldId id="415"/>
            <p14:sldId id="442"/>
            <p14:sldId id="485"/>
          </p14:sldIdLst>
        </p14:section>
        <p14:section name="Pseudo-Random Voronoi Tiling" id="{F50C5C2E-F869-48ED-B81B-C27F588904CC}">
          <p14:sldIdLst>
            <p14:sldId id="466"/>
            <p14:sldId id="486"/>
            <p14:sldId id="491"/>
            <p14:sldId id="492"/>
          </p14:sldIdLst>
        </p14:section>
        <p14:section name="Map metrics" id="{199883FB-FEFB-4E93-A5D7-1FE7443B596A}">
          <p14:sldIdLst>
            <p14:sldId id="487"/>
            <p14:sldId id="488"/>
            <p14:sldId id="489"/>
            <p14:sldId id="490"/>
          </p14:sldIdLst>
        </p14:section>
        <p14:section name="Converting polytope tiles to separated polytopes" id="{86EAC484-9D77-412B-98FB-1213CAD128B9}">
          <p14:sldIdLst>
            <p14:sldId id="460"/>
            <p14:sldId id="497"/>
            <p14:sldId id="493"/>
            <p14:sldId id="496"/>
            <p14:sldId id="499"/>
            <p14:sldId id="500"/>
          </p14:sldIdLst>
        </p14:section>
        <p14:section name="Shrink from edges" id="{014A7923-0C92-4246-A079-1611C60B84F5}">
          <p14:sldIdLst>
            <p14:sldId id="514"/>
            <p14:sldId id="501"/>
            <p14:sldId id="504"/>
            <p14:sldId id="505"/>
            <p14:sldId id="506"/>
            <p14:sldId id="507"/>
            <p14:sldId id="508"/>
            <p14:sldId id="509"/>
            <p14:sldId id="510"/>
            <p14:sldId id="511"/>
            <p14:sldId id="513"/>
            <p14:sldId id="512"/>
            <p14:sldId id="515"/>
            <p14:sldId id="516"/>
            <p14:sldId id="518"/>
            <p14:sldId id="519"/>
          </p14:sldIdLst>
        </p14:section>
        <p14:section name="Map Plotting" id="{84E5192F-FEE5-47D4-941B-3C29C67F303C}">
          <p14:sldIdLst>
            <p14:sldId id="494"/>
            <p14:sldId id="495"/>
          </p14:sldIdLst>
        </p14:section>
        <p14:section name="Area Occupancy Estimates" id="{2F78C57D-2874-48D1-BF23-D3B95736042D}">
          <p14:sldIdLst>
            <p14:sldId id="563"/>
            <p14:sldId id="344"/>
            <p14:sldId id="342"/>
            <p14:sldId id="325"/>
            <p14:sldId id="326"/>
            <p14:sldId id="328"/>
            <p14:sldId id="339"/>
            <p14:sldId id="330"/>
            <p14:sldId id="329"/>
            <p14:sldId id="331"/>
            <p14:sldId id="333"/>
            <p14:sldId id="334"/>
            <p14:sldId id="520"/>
            <p14:sldId id="336"/>
            <p14:sldId id="340"/>
            <p14:sldId id="565"/>
            <p14:sldId id="341"/>
          </p14:sldIdLst>
        </p14:section>
        <p14:section name="Linear Occupancy Estimates" id="{72AA6F01-18E8-4663-AF12-68E26EF5132F}">
          <p14:sldIdLst>
            <p14:sldId id="566"/>
            <p14:sldId id="567"/>
            <p14:sldId id="569"/>
            <p14:sldId id="571"/>
            <p14:sldId id="572"/>
            <p14:sldId id="573"/>
            <p14:sldId id="574"/>
            <p14:sldId id="575"/>
            <p14:sldId id="576"/>
            <p14:sldId id="577"/>
            <p14:sldId id="578"/>
            <p14:sldId id="579"/>
            <p14:sldId id="580"/>
            <p14:sldId id="581"/>
            <p14:sldId id="582"/>
            <p14:sldId id="583"/>
            <p14:sldId id="584"/>
          </p14:sldIdLst>
        </p14:section>
        <p14:section name="Path Length Cost Ratio Prediction" id="{6C9E8440-B7C9-4319-8406-88D0BDB8170C}">
          <p14:sldIdLst>
            <p14:sldId id="521"/>
            <p14:sldId id="335"/>
            <p14:sldId id="522"/>
            <p14:sldId id="523"/>
            <p14:sldId id="355"/>
            <p14:sldId id="524"/>
            <p14:sldId id="400"/>
            <p14:sldId id="260"/>
            <p14:sldId id="399"/>
            <p14:sldId id="261"/>
            <p14:sldId id="338"/>
            <p14:sldId id="525"/>
            <p14:sldId id="357"/>
            <p14:sldId id="388"/>
            <p14:sldId id="382"/>
            <p14:sldId id="384"/>
            <p14:sldId id="283"/>
            <p14:sldId id="289"/>
            <p14:sldId id="526"/>
            <p14:sldId id="393"/>
            <p14:sldId id="284"/>
            <p14:sldId id="527"/>
            <p14:sldId id="291"/>
            <p14:sldId id="389"/>
            <p14:sldId id="390"/>
            <p14:sldId id="386"/>
            <p14:sldId id="394"/>
            <p14:sldId id="358"/>
            <p14:sldId id="351"/>
            <p14:sldId id="352"/>
            <p14:sldId id="385"/>
            <p14:sldId id="363"/>
            <p14:sldId id="395"/>
            <p14:sldId id="319"/>
            <p14:sldId id="320"/>
            <p14:sldId id="387"/>
            <p14:sldId id="528"/>
            <p14:sldId id="379"/>
            <p14:sldId id="380"/>
            <p14:sldId id="381"/>
            <p14:sldId id="529"/>
            <p14:sldId id="398"/>
            <p14:sldId id="376"/>
            <p14:sldId id="396"/>
            <p14:sldId id="530"/>
            <p14:sldId id="531"/>
            <p14:sldId id="532"/>
            <p14:sldId id="533"/>
            <p14:sldId id="534"/>
            <p14:sldId id="535"/>
            <p14:sldId id="536"/>
            <p14:sldId id="537"/>
            <p14:sldId id="538"/>
            <p14:sldId id="425"/>
            <p14:sldId id="517"/>
            <p14:sldId id="426"/>
            <p14:sldId id="434"/>
            <p14:sldId id="539"/>
            <p14:sldId id="479"/>
            <p14:sldId id="540"/>
            <p14:sldId id="467"/>
            <p14:sldId id="541"/>
            <p14:sldId id="469"/>
            <p14:sldId id="478"/>
            <p14:sldId id="470"/>
            <p14:sldId id="476"/>
            <p14:sldId id="473"/>
            <p14:sldId id="471"/>
            <p14:sldId id="477"/>
            <p14:sldId id="480"/>
            <p14:sldId id="481"/>
            <p14:sldId id="482"/>
            <p14:sldId id="483"/>
            <p14:sldId id="465"/>
            <p14:sldId id="484"/>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02"/>
            <p14:sldId id="562"/>
            <p14:sldId id="498"/>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1D1DCD-C2F6-3274-E915-1D7099145DCA}" v="895" dt="2021-09-10T02:19:31.0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8" autoAdjust="0"/>
    <p:restoredTop sz="94660"/>
  </p:normalViewPr>
  <p:slideViewPr>
    <p:cSldViewPr snapToGrid="0">
      <p:cViewPr varScale="1">
        <p:scale>
          <a:sx n="58" d="100"/>
          <a:sy n="58" d="100"/>
        </p:scale>
        <p:origin x="108" y="1254"/>
      </p:cViewPr>
      <p:guideLst/>
    </p:cSldViewPr>
  </p:slideViewPr>
  <p:notesTextViewPr>
    <p:cViewPr>
      <p:scale>
        <a:sx n="1" d="1"/>
        <a:sy n="1" d="1"/>
      </p:scale>
      <p:origin x="0" y="0"/>
    </p:cViewPr>
  </p:notesTextViewPr>
  <p:sorterViewPr>
    <p:cViewPr>
      <p:scale>
        <a:sx n="100" d="100"/>
        <a:sy n="100" d="100"/>
      </p:scale>
      <p:origin x="0" y="-445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viewProps" Target="viewProps.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60D12C-4EB2-4ECF-830D-34DE037813EC}" type="datetimeFigureOut">
              <a:rPr lang="en-US" smtClean="0"/>
              <a:t>27-Jun-22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84788-0D5D-4350-BE25-0D2C57172A84}" type="slidenum">
              <a:rPr lang="en-US" smtClean="0"/>
              <a:t>‹#›</a:t>
            </a:fld>
            <a:endParaRPr lang="en-US"/>
          </a:p>
        </p:txBody>
      </p:sp>
    </p:spTree>
    <p:extLst>
      <p:ext uri="{BB962C8B-B14F-4D97-AF65-F5344CB8AC3E}">
        <p14:creationId xmlns:p14="http://schemas.microsoft.com/office/powerpoint/2010/main" val="3317575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trees we can see to assume something about trees we can’t see</a:t>
            </a:r>
          </a:p>
        </p:txBody>
      </p:sp>
      <p:sp>
        <p:nvSpPr>
          <p:cNvPr id="4" name="Slide Number Placeholder 3"/>
          <p:cNvSpPr>
            <a:spLocks noGrp="1"/>
          </p:cNvSpPr>
          <p:nvPr>
            <p:ph type="sldNum" sz="quarter" idx="5"/>
          </p:nvPr>
        </p:nvSpPr>
        <p:spPr/>
        <p:txBody>
          <a:bodyPr/>
          <a:lstStyle/>
          <a:p>
            <a:fld id="{746728CE-CDA7-43DD-9BD9-5582A1D02018}" type="slidenum">
              <a:rPr lang="en-US" smtClean="0"/>
              <a:t>74</a:t>
            </a:fld>
            <a:endParaRPr lang="en-US"/>
          </a:p>
        </p:txBody>
      </p:sp>
    </p:spTree>
    <p:extLst>
      <p:ext uri="{BB962C8B-B14F-4D97-AF65-F5344CB8AC3E}">
        <p14:creationId xmlns:p14="http://schemas.microsoft.com/office/powerpoint/2010/main" val="2214531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Travel direction is accounted for rather than considering all angles as obstacle fields could conceivable have different average geometries for different travel directions.  A physical example to illustrate this would be a desert of barchan sand dunes, which form a sawtooth wave pattern based on wind direction, resulting in a field that has very steep obstacles in one travel direction, but shallower obstacles in the opposite direction.</a:t>
            </a:r>
          </a:p>
        </p:txBody>
      </p:sp>
      <p:sp>
        <p:nvSpPr>
          <p:cNvPr id="4" name="Slide Number Placeholder 3"/>
          <p:cNvSpPr>
            <a:spLocks noGrp="1"/>
          </p:cNvSpPr>
          <p:nvPr>
            <p:ph type="sldNum" sz="quarter" idx="5"/>
          </p:nvPr>
        </p:nvSpPr>
        <p:spPr/>
        <p:txBody>
          <a:bodyPr/>
          <a:lstStyle/>
          <a:p>
            <a:fld id="{746728CE-CDA7-43DD-9BD9-5582A1D02018}" type="slidenum">
              <a:rPr lang="en-US" smtClean="0"/>
              <a:t>89</a:t>
            </a:fld>
            <a:endParaRPr lang="en-US"/>
          </a:p>
        </p:txBody>
      </p:sp>
    </p:spTree>
    <p:extLst>
      <p:ext uri="{BB962C8B-B14F-4D97-AF65-F5344CB8AC3E}">
        <p14:creationId xmlns:p14="http://schemas.microsoft.com/office/powerpoint/2010/main" val="4013239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90</a:t>
            </a:fld>
            <a:endParaRPr lang="en-US"/>
          </a:p>
        </p:txBody>
      </p:sp>
    </p:spTree>
    <p:extLst>
      <p:ext uri="{BB962C8B-B14F-4D97-AF65-F5344CB8AC3E}">
        <p14:creationId xmlns:p14="http://schemas.microsoft.com/office/powerpoint/2010/main" val="382182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vertex is assumed to be a potential decision point, where a path planning algorithm could have to make a choice between the larger and smaller divergence angle, diverting the path from the straight line Euclidean distance from start to goal.</a:t>
            </a:r>
          </a:p>
        </p:txBody>
      </p:sp>
      <p:sp>
        <p:nvSpPr>
          <p:cNvPr id="4" name="Slide Number Placeholder 3"/>
          <p:cNvSpPr>
            <a:spLocks noGrp="1"/>
          </p:cNvSpPr>
          <p:nvPr>
            <p:ph type="sldNum" sz="quarter" idx="5"/>
          </p:nvPr>
        </p:nvSpPr>
        <p:spPr/>
        <p:txBody>
          <a:bodyPr/>
          <a:lstStyle/>
          <a:p>
            <a:fld id="{746728CE-CDA7-43DD-9BD9-5582A1D02018}" type="slidenum">
              <a:rPr lang="en-US" smtClean="0"/>
              <a:t>91</a:t>
            </a:fld>
            <a:endParaRPr lang="en-US"/>
          </a:p>
        </p:txBody>
      </p:sp>
    </p:spTree>
    <p:extLst>
      <p:ext uri="{BB962C8B-B14F-4D97-AF65-F5344CB8AC3E}">
        <p14:creationId xmlns:p14="http://schemas.microsoft.com/office/powerpoint/2010/main" val="639422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need a citation here for bug or similar planners?</a:t>
            </a:r>
          </a:p>
        </p:txBody>
      </p:sp>
      <p:sp>
        <p:nvSpPr>
          <p:cNvPr id="4" name="Slide Number Placeholder 3"/>
          <p:cNvSpPr>
            <a:spLocks noGrp="1"/>
          </p:cNvSpPr>
          <p:nvPr>
            <p:ph type="sldNum" sz="quarter" idx="5"/>
          </p:nvPr>
        </p:nvSpPr>
        <p:spPr/>
        <p:txBody>
          <a:bodyPr/>
          <a:lstStyle/>
          <a:p>
            <a:fld id="{746728CE-CDA7-43DD-9BD9-5582A1D02018}" type="slidenum">
              <a:rPr lang="en-US" smtClean="0"/>
              <a:t>92</a:t>
            </a:fld>
            <a:endParaRPr lang="en-US"/>
          </a:p>
        </p:txBody>
      </p:sp>
    </p:spTree>
    <p:extLst>
      <p:ext uri="{BB962C8B-B14F-4D97-AF65-F5344CB8AC3E}">
        <p14:creationId xmlns:p14="http://schemas.microsoft.com/office/powerpoint/2010/main" val="922849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red distribution</a:t>
            </a:r>
          </a:p>
        </p:txBody>
      </p:sp>
      <p:sp>
        <p:nvSpPr>
          <p:cNvPr id="4" name="Slide Number Placeholder 3"/>
          <p:cNvSpPr>
            <a:spLocks noGrp="1"/>
          </p:cNvSpPr>
          <p:nvPr>
            <p:ph type="sldNum" sz="quarter" idx="5"/>
          </p:nvPr>
        </p:nvSpPr>
        <p:spPr/>
        <p:txBody>
          <a:bodyPr/>
          <a:lstStyle/>
          <a:p>
            <a:fld id="{746728CE-CDA7-43DD-9BD9-5582A1D02018}" type="slidenum">
              <a:rPr lang="en-US" smtClean="0"/>
              <a:t>95</a:t>
            </a:fld>
            <a:endParaRPr lang="en-US"/>
          </a:p>
        </p:txBody>
      </p:sp>
    </p:spTree>
    <p:extLst>
      <p:ext uri="{BB962C8B-B14F-4D97-AF65-F5344CB8AC3E}">
        <p14:creationId xmlns:p14="http://schemas.microsoft.com/office/powerpoint/2010/main" val="3154834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728CE-CDA7-43DD-9BD9-5582A1D02018}" type="slidenum">
              <a:rPr lang="en-US" smtClean="0"/>
              <a:t>96</a:t>
            </a:fld>
            <a:endParaRPr lang="en-US"/>
          </a:p>
        </p:txBody>
      </p:sp>
    </p:spTree>
    <p:extLst>
      <p:ext uri="{BB962C8B-B14F-4D97-AF65-F5344CB8AC3E}">
        <p14:creationId xmlns:p14="http://schemas.microsoft.com/office/powerpoint/2010/main" val="3151904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Encounter rate will increase with both increasing obstacle size and increasing obstacle point density.</a:t>
            </a:r>
          </a:p>
        </p:txBody>
      </p:sp>
      <p:sp>
        <p:nvSpPr>
          <p:cNvPr id="4" name="Slide Number Placeholder 3"/>
          <p:cNvSpPr>
            <a:spLocks noGrp="1"/>
          </p:cNvSpPr>
          <p:nvPr>
            <p:ph type="sldNum" sz="quarter" idx="5"/>
          </p:nvPr>
        </p:nvSpPr>
        <p:spPr/>
        <p:txBody>
          <a:bodyPr/>
          <a:lstStyle/>
          <a:p>
            <a:fld id="{746728CE-CDA7-43DD-9BD9-5582A1D02018}" type="slidenum">
              <a:rPr lang="en-US" smtClean="0"/>
              <a:t>97</a:t>
            </a:fld>
            <a:endParaRPr lang="en-US"/>
          </a:p>
        </p:txBody>
      </p:sp>
    </p:spTree>
    <p:extLst>
      <p:ext uri="{BB962C8B-B14F-4D97-AF65-F5344CB8AC3E}">
        <p14:creationId xmlns:p14="http://schemas.microsoft.com/office/powerpoint/2010/main" val="3474180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 describes three approaches for estimating the number of encountered obstacles.</a:t>
            </a:r>
          </a:p>
        </p:txBody>
      </p:sp>
      <p:sp>
        <p:nvSpPr>
          <p:cNvPr id="4" name="Slide Number Placeholder 3"/>
          <p:cNvSpPr>
            <a:spLocks noGrp="1"/>
          </p:cNvSpPr>
          <p:nvPr>
            <p:ph type="sldNum" sz="quarter" idx="5"/>
          </p:nvPr>
        </p:nvSpPr>
        <p:spPr/>
        <p:txBody>
          <a:bodyPr/>
          <a:lstStyle/>
          <a:p>
            <a:fld id="{746728CE-CDA7-43DD-9BD9-5582A1D02018}" type="slidenum">
              <a:rPr lang="en-US" smtClean="0"/>
              <a:t>98</a:t>
            </a:fld>
            <a:endParaRPr lang="en-US"/>
          </a:p>
        </p:txBody>
      </p:sp>
    </p:spTree>
    <p:extLst>
      <p:ext uri="{BB962C8B-B14F-4D97-AF65-F5344CB8AC3E}">
        <p14:creationId xmlns:p14="http://schemas.microsoft.com/office/powerpoint/2010/main" val="15483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99</a:t>
            </a:fld>
            <a:endParaRPr lang="en-US"/>
          </a:p>
        </p:txBody>
      </p:sp>
    </p:spTree>
    <p:extLst>
      <p:ext uri="{BB962C8B-B14F-4D97-AF65-F5344CB8AC3E}">
        <p14:creationId xmlns:p14="http://schemas.microsoft.com/office/powerpoint/2010/main" val="1829500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Graphical</a:t>
            </a:r>
            <a:r>
              <a:rPr lang="en-US" baseline="0" dirty="0"/>
              <a:t> definition of gap size</a:t>
            </a:r>
            <a:endParaRPr lang="en-US" dirty="0"/>
          </a:p>
        </p:txBody>
      </p:sp>
      <p:sp>
        <p:nvSpPr>
          <p:cNvPr id="4" name="Slide Number Placeholder 3"/>
          <p:cNvSpPr>
            <a:spLocks noGrp="1"/>
          </p:cNvSpPr>
          <p:nvPr>
            <p:ph type="sldNum" sz="quarter" idx="10"/>
          </p:nvPr>
        </p:nvSpPr>
        <p:spPr/>
        <p:txBody>
          <a:bodyPr/>
          <a:lstStyle/>
          <a:p>
            <a:fld id="{746728CE-CDA7-43DD-9BD9-5582A1D02018}" type="slidenum">
              <a:rPr lang="en-US" smtClean="0"/>
              <a:t>100</a:t>
            </a:fld>
            <a:endParaRPr lang="en-US"/>
          </a:p>
        </p:txBody>
      </p:sp>
    </p:spTree>
    <p:extLst>
      <p:ext uri="{BB962C8B-B14F-4D97-AF65-F5344CB8AC3E}">
        <p14:creationId xmlns:p14="http://schemas.microsoft.com/office/powerpoint/2010/main" val="3731063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75</a:t>
            </a:fld>
            <a:endParaRPr lang="en-US"/>
          </a:p>
        </p:txBody>
      </p:sp>
    </p:spTree>
    <p:extLst>
      <p:ext uri="{BB962C8B-B14F-4D97-AF65-F5344CB8AC3E}">
        <p14:creationId xmlns:p14="http://schemas.microsoft.com/office/powerpoint/2010/main" val="2609615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102</a:t>
            </a:fld>
            <a:endParaRPr lang="en-US"/>
          </a:p>
        </p:txBody>
      </p:sp>
    </p:spTree>
    <p:extLst>
      <p:ext uri="{BB962C8B-B14F-4D97-AF65-F5344CB8AC3E}">
        <p14:creationId xmlns:p14="http://schemas.microsoft.com/office/powerpoint/2010/main" val="3497973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104</a:t>
            </a:fld>
            <a:endParaRPr lang="en-US"/>
          </a:p>
        </p:txBody>
      </p:sp>
    </p:spTree>
    <p:extLst>
      <p:ext uri="{BB962C8B-B14F-4D97-AF65-F5344CB8AC3E}">
        <p14:creationId xmlns:p14="http://schemas.microsoft.com/office/powerpoint/2010/main" val="1803081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Ditch</a:t>
            </a:r>
            <a:r>
              <a:rPr lang="en-US" baseline="0" dirty="0"/>
              <a:t> red outlines</a:t>
            </a:r>
            <a:endParaRPr lang="en-US" dirty="0"/>
          </a:p>
        </p:txBody>
      </p:sp>
      <p:sp>
        <p:nvSpPr>
          <p:cNvPr id="4" name="Slide Number Placeholder 3"/>
          <p:cNvSpPr>
            <a:spLocks noGrp="1"/>
          </p:cNvSpPr>
          <p:nvPr>
            <p:ph type="sldNum" sz="quarter" idx="10"/>
          </p:nvPr>
        </p:nvSpPr>
        <p:spPr/>
        <p:txBody>
          <a:bodyPr/>
          <a:lstStyle/>
          <a:p>
            <a:fld id="{746728CE-CDA7-43DD-9BD9-5582A1D02018}" type="slidenum">
              <a:rPr lang="en-US" smtClean="0"/>
              <a:t>106</a:t>
            </a:fld>
            <a:endParaRPr lang="en-US"/>
          </a:p>
        </p:txBody>
      </p:sp>
    </p:spTree>
    <p:extLst>
      <p:ext uri="{BB962C8B-B14F-4D97-AF65-F5344CB8AC3E}">
        <p14:creationId xmlns:p14="http://schemas.microsoft.com/office/powerpoint/2010/main" val="738030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109</a:t>
            </a:fld>
            <a:endParaRPr lang="en-US"/>
          </a:p>
        </p:txBody>
      </p:sp>
    </p:spTree>
    <p:extLst>
      <p:ext uri="{BB962C8B-B14F-4D97-AF65-F5344CB8AC3E}">
        <p14:creationId xmlns:p14="http://schemas.microsoft.com/office/powerpoint/2010/main" val="2673475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110</a:t>
            </a:fld>
            <a:endParaRPr lang="en-US"/>
          </a:p>
        </p:txBody>
      </p:sp>
    </p:spTree>
    <p:extLst>
      <p:ext uri="{BB962C8B-B14F-4D97-AF65-F5344CB8AC3E}">
        <p14:creationId xmlns:p14="http://schemas.microsoft.com/office/powerpoint/2010/main" val="7187702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111</a:t>
            </a:fld>
            <a:endParaRPr lang="en-US"/>
          </a:p>
        </p:txBody>
      </p:sp>
    </p:spTree>
    <p:extLst>
      <p:ext uri="{BB962C8B-B14F-4D97-AF65-F5344CB8AC3E}">
        <p14:creationId xmlns:p14="http://schemas.microsoft.com/office/powerpoint/2010/main" val="714579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put this in a table.</a:t>
            </a:r>
          </a:p>
        </p:txBody>
      </p:sp>
      <p:sp>
        <p:nvSpPr>
          <p:cNvPr id="4" name="Slide Number Placeholder 3"/>
          <p:cNvSpPr>
            <a:spLocks noGrp="1"/>
          </p:cNvSpPr>
          <p:nvPr>
            <p:ph type="sldNum" sz="quarter" idx="5"/>
          </p:nvPr>
        </p:nvSpPr>
        <p:spPr/>
        <p:txBody>
          <a:bodyPr/>
          <a:lstStyle/>
          <a:p>
            <a:fld id="{746728CE-CDA7-43DD-9BD9-5582A1D02018}" type="slidenum">
              <a:rPr lang="en-US" smtClean="0"/>
              <a:t>112</a:t>
            </a:fld>
            <a:endParaRPr lang="en-US"/>
          </a:p>
        </p:txBody>
      </p:sp>
    </p:spTree>
    <p:extLst>
      <p:ext uri="{BB962C8B-B14F-4D97-AF65-F5344CB8AC3E}">
        <p14:creationId xmlns:p14="http://schemas.microsoft.com/office/powerpoint/2010/main" val="1552868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trees we can see to assume something about trees we can’t see</a:t>
            </a:r>
          </a:p>
        </p:txBody>
      </p:sp>
      <p:sp>
        <p:nvSpPr>
          <p:cNvPr id="4" name="Slide Number Placeholder 3"/>
          <p:cNvSpPr>
            <a:spLocks noGrp="1"/>
          </p:cNvSpPr>
          <p:nvPr>
            <p:ph type="sldNum" sz="quarter" idx="5"/>
          </p:nvPr>
        </p:nvSpPr>
        <p:spPr/>
        <p:txBody>
          <a:bodyPr/>
          <a:lstStyle/>
          <a:p>
            <a:fld id="{746728CE-CDA7-43DD-9BD9-5582A1D02018}" type="slidenum">
              <a:rPr lang="en-US" smtClean="0"/>
              <a:t>119</a:t>
            </a:fld>
            <a:endParaRPr lang="en-US"/>
          </a:p>
        </p:txBody>
      </p:sp>
    </p:spTree>
    <p:extLst>
      <p:ext uri="{BB962C8B-B14F-4D97-AF65-F5344CB8AC3E}">
        <p14:creationId xmlns:p14="http://schemas.microsoft.com/office/powerpoint/2010/main" val="2167363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120</a:t>
            </a:fld>
            <a:endParaRPr lang="en-US"/>
          </a:p>
        </p:txBody>
      </p:sp>
    </p:spTree>
    <p:extLst>
      <p:ext uri="{BB962C8B-B14F-4D97-AF65-F5344CB8AC3E}">
        <p14:creationId xmlns:p14="http://schemas.microsoft.com/office/powerpoint/2010/main" val="3623325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Maps, as far as this work is concerned, will refer to a binary map detailing only obstacles and free space.</a:t>
            </a:r>
          </a:p>
        </p:txBody>
      </p:sp>
      <p:sp>
        <p:nvSpPr>
          <p:cNvPr id="4" name="Slide Number Placeholder 3"/>
          <p:cNvSpPr>
            <a:spLocks noGrp="1"/>
          </p:cNvSpPr>
          <p:nvPr>
            <p:ph type="sldNum" sz="quarter" idx="5"/>
          </p:nvPr>
        </p:nvSpPr>
        <p:spPr/>
        <p:txBody>
          <a:bodyPr/>
          <a:lstStyle/>
          <a:p>
            <a:fld id="{746728CE-CDA7-43DD-9BD9-5582A1D02018}" type="slidenum">
              <a:rPr lang="en-US" smtClean="0"/>
              <a:t>76</a:t>
            </a:fld>
            <a:endParaRPr lang="en-US"/>
          </a:p>
        </p:txBody>
      </p:sp>
    </p:spTree>
    <p:extLst>
      <p:ext uri="{BB962C8B-B14F-4D97-AF65-F5344CB8AC3E}">
        <p14:creationId xmlns:p14="http://schemas.microsoft.com/office/powerpoint/2010/main" val="181834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dimensionless parameter and values of this parameter can be observed in fields with different parameters.  For example, as shown in figure /handle, two fields with 20 obstacles per unit area each can have very different departure ratios based on obstacle size, however a field with over double the number of obstacles an have a similar departure ratio, if it also has a smaller average obstacle size.</a:t>
            </a:r>
          </a:p>
        </p:txBody>
      </p:sp>
      <p:sp>
        <p:nvSpPr>
          <p:cNvPr id="4" name="Slide Number Placeholder 3"/>
          <p:cNvSpPr>
            <a:spLocks noGrp="1"/>
          </p:cNvSpPr>
          <p:nvPr>
            <p:ph type="sldNum" sz="quarter" idx="5"/>
          </p:nvPr>
        </p:nvSpPr>
        <p:spPr/>
        <p:txBody>
          <a:bodyPr/>
          <a:lstStyle/>
          <a:p>
            <a:fld id="{746728CE-CDA7-43DD-9BD9-5582A1D02018}" type="slidenum">
              <a:rPr lang="en-US" smtClean="0"/>
              <a:t>80</a:t>
            </a:fld>
            <a:endParaRPr lang="en-US"/>
          </a:p>
        </p:txBody>
      </p:sp>
    </p:spTree>
    <p:extLst>
      <p:ext uri="{BB962C8B-B14F-4D97-AF65-F5344CB8AC3E}">
        <p14:creationId xmlns:p14="http://schemas.microsoft.com/office/powerpoint/2010/main" val="2697741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dimensionless parameter and values of this parameter can be observed in fields with different parameters.  For example, as shown in figure /handle, two fields with 20 obstacles per unit area each can have very different departure ratios based on obstacle size, however a field with over double the number of obstacles an have a similar departure ratio, if it also has a smaller average obstacle size.</a:t>
            </a:r>
          </a:p>
        </p:txBody>
      </p:sp>
      <p:sp>
        <p:nvSpPr>
          <p:cNvPr id="4" name="Slide Number Placeholder 3"/>
          <p:cNvSpPr>
            <a:spLocks noGrp="1"/>
          </p:cNvSpPr>
          <p:nvPr>
            <p:ph type="sldNum" sz="quarter" idx="5"/>
          </p:nvPr>
        </p:nvSpPr>
        <p:spPr/>
        <p:txBody>
          <a:bodyPr/>
          <a:lstStyle/>
          <a:p>
            <a:fld id="{746728CE-CDA7-43DD-9BD9-5582A1D02018}" type="slidenum">
              <a:rPr lang="en-US" smtClean="0"/>
              <a:t>81</a:t>
            </a:fld>
            <a:endParaRPr lang="en-US"/>
          </a:p>
        </p:txBody>
      </p:sp>
    </p:spTree>
    <p:extLst>
      <p:ext uri="{BB962C8B-B14F-4D97-AF65-F5344CB8AC3E}">
        <p14:creationId xmlns:p14="http://schemas.microsoft.com/office/powerpoint/2010/main" val="2889592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figure axis labels to be legible at this resolution</a:t>
            </a:r>
          </a:p>
        </p:txBody>
      </p:sp>
      <p:sp>
        <p:nvSpPr>
          <p:cNvPr id="4" name="Slide Number Placeholder 3"/>
          <p:cNvSpPr>
            <a:spLocks noGrp="1"/>
          </p:cNvSpPr>
          <p:nvPr>
            <p:ph type="sldNum" sz="quarter" idx="5"/>
          </p:nvPr>
        </p:nvSpPr>
        <p:spPr/>
        <p:txBody>
          <a:bodyPr/>
          <a:lstStyle/>
          <a:p>
            <a:fld id="{746728CE-CDA7-43DD-9BD9-5582A1D02018}" type="slidenum">
              <a:rPr lang="en-US" smtClean="0"/>
              <a:t>83</a:t>
            </a:fld>
            <a:endParaRPr lang="en-US"/>
          </a:p>
        </p:txBody>
      </p:sp>
    </p:spTree>
    <p:extLst>
      <p:ext uri="{BB962C8B-B14F-4D97-AF65-F5344CB8AC3E}">
        <p14:creationId xmlns:p14="http://schemas.microsoft.com/office/powerpoint/2010/main" val="1822161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Fix figure axis labels to be legible at this resolution</a:t>
            </a:r>
          </a:p>
          <a:p>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84</a:t>
            </a:fld>
            <a:endParaRPr lang="en-US"/>
          </a:p>
        </p:txBody>
      </p:sp>
    </p:spTree>
    <p:extLst>
      <p:ext uri="{BB962C8B-B14F-4D97-AF65-F5344CB8AC3E}">
        <p14:creationId xmlns:p14="http://schemas.microsoft.com/office/powerpoint/2010/main" val="3463197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navigation task can be decomposed into the discrete subtasks of routing around each blocking obstacle.  Based on this, the entire length cost of navigating through the obstacle field is equal to the sum of the length cost of navigating around each obstructing obstacle.  From this, it can be assumed that the total length cost of navigating through the entire obstacle field can be approximated by the length cost of navigating around an obstacle with average geometry multiplied by the expect number of obstructing obstacles.</a:t>
            </a:r>
          </a:p>
        </p:txBody>
      </p:sp>
      <p:sp>
        <p:nvSpPr>
          <p:cNvPr id="4" name="Slide Number Placeholder 3"/>
          <p:cNvSpPr>
            <a:spLocks noGrp="1"/>
          </p:cNvSpPr>
          <p:nvPr>
            <p:ph type="sldNum" sz="quarter" idx="5"/>
          </p:nvPr>
        </p:nvSpPr>
        <p:spPr/>
        <p:txBody>
          <a:bodyPr/>
          <a:lstStyle/>
          <a:p>
            <a:fld id="{746728CE-CDA7-43DD-9BD9-5582A1D02018}" type="slidenum">
              <a:rPr lang="en-US" smtClean="0"/>
              <a:t>85</a:t>
            </a:fld>
            <a:endParaRPr lang="en-US"/>
          </a:p>
        </p:txBody>
      </p:sp>
    </p:spTree>
    <p:extLst>
      <p:ext uri="{BB962C8B-B14F-4D97-AF65-F5344CB8AC3E}">
        <p14:creationId xmlns:p14="http://schemas.microsoft.com/office/powerpoint/2010/main" val="3789703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728CE-CDA7-43DD-9BD9-5582A1D02018}" type="slidenum">
              <a:rPr lang="en-US" smtClean="0"/>
              <a:t>86</a:t>
            </a:fld>
            <a:endParaRPr lang="en-US"/>
          </a:p>
        </p:txBody>
      </p:sp>
    </p:spTree>
    <p:extLst>
      <p:ext uri="{BB962C8B-B14F-4D97-AF65-F5344CB8AC3E}">
        <p14:creationId xmlns:p14="http://schemas.microsoft.com/office/powerpoint/2010/main" val="573646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27-Jun-22</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
        <p:nvSpPr>
          <p:cNvPr id="7" name="hc"/>
          <p:cNvSpPr txBox="1"/>
          <p:nvPr userDrawn="1"/>
        </p:nvSpPr>
        <p:spPr>
          <a:xfrm>
            <a:off x="0" y="0"/>
            <a:ext cx="12192000" cy="369332"/>
          </a:xfrm>
          <a:prstGeom prst="rect">
            <a:avLst/>
          </a:prstGeom>
          <a:noFill/>
        </p:spPr>
        <p:txBody>
          <a:bodyPr vert="horz" rtlCol="0">
            <a:spAutoFit/>
          </a:bodyPr>
          <a:lstStyle/>
          <a:p>
            <a:endParaRPr lang="en-US">
              <a:solidFill>
                <a:schemeClr val="tx1"/>
              </a:solidFill>
            </a:endParaRPr>
          </a:p>
        </p:txBody>
      </p:sp>
      <p:sp>
        <p:nvSpPr>
          <p:cNvPr id="8" name="fc"/>
          <p:cNvSpPr txBox="1"/>
          <p:nvPr userDrawn="1"/>
        </p:nvSpPr>
        <p:spPr>
          <a:xfrm>
            <a:off x="0" y="6520180"/>
            <a:ext cx="12192000" cy="369332"/>
          </a:xfrm>
          <a:prstGeom prst="rect">
            <a:avLst/>
          </a:prstGeom>
          <a:noFill/>
        </p:spPr>
        <p:txBody>
          <a:bodyPr vert="horz" rtlCol="0">
            <a:spAutoFit/>
          </a:bodyPr>
          <a:lstStyle/>
          <a:p>
            <a:endParaRPr lang="en-US">
              <a:solidFill>
                <a:schemeClr val="tx1"/>
              </a:solidFill>
            </a:endParaRPr>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0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10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0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4.png"/><Relationship Id="rId4" Type="http://schemas.openxmlformats.org/officeDocument/2006/relationships/image" Target="../media/image103.png"/></Relationships>
</file>

<file path=ppt/slides/_rels/slide10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pxhere.com/en/photo/1048296"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images.clipartpanda.com/map-clipart-folded-map.png" TargetMode="External"/><Relationship Id="rId4" Type="http://schemas.microsoft.com/office/2007/relationships/hdphoto" Target="../media/hdphoto1.wdp"/></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3.gi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33.gi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37.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50.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image" Target="../media/image22.png"/><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36.emf"/></Relationships>
</file>

<file path=ppt/slides/_rels/slide3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emf"/><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pxhere.com/en/photo/1048296"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images.clipartpanda.com/map-clipart-folded-map.png" TargetMode="External"/><Relationship Id="rId4" Type="http://schemas.microsoft.com/office/2007/relationships/hdphoto" Target="../media/hdphoto1.wdp"/></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8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8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87.xml.rels><?xml version="1.0" encoding="UTF-8" standalone="yes"?>
<Relationships xmlns="http://schemas.openxmlformats.org/package/2006/relationships"><Relationship Id="rId3" Type="http://schemas.openxmlformats.org/officeDocument/2006/relationships/hyperlink" Target="https://en.wikipedia.org/wiki/PID_controller#/media/File:PID_en.svg" TargetMode="External"/><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PID_controller#/media/File:PID_en.svg" TargetMode="External"/><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240.png"/></Relationships>
</file>

<file path=ppt/slides/_rels/slide97.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98.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11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99.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70.png"/><Relationship Id="rId7" Type="http://schemas.openxmlformats.org/officeDocument/2006/relationships/image" Target="../media/image11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671A8AE-40A1-4631-A6B8-581AFF0654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23488" y="10"/>
            <a:ext cx="8668512" cy="6857990"/>
          </a:xfrm>
          <a:prstGeom prst="rect">
            <a:avLst/>
          </a:prstGeom>
        </p:spPr>
      </p:pic>
      <p:sp>
        <p:nvSpPr>
          <p:cNvPr id="27" name="Rectangle 26">
            <a:extLst>
              <a:ext uri="{FF2B5EF4-FFF2-40B4-BE49-F238E27FC236}">
                <a16:creationId xmlns:a16="http://schemas.microsoft.com/office/drawing/2014/main" id="{AB58EF07-17C2-48CF-ABB0-EEF1F17CB8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477981" y="1122363"/>
            <a:ext cx="4023360" cy="3204134"/>
          </a:xfrm>
        </p:spPr>
        <p:txBody>
          <a:bodyPr anchor="b">
            <a:normAutofit/>
          </a:bodyPr>
          <a:lstStyle/>
          <a:p>
            <a:pPr algn="l"/>
            <a:r>
              <a:rPr lang="en-US" sz="4800"/>
              <a:t>Map Gen Class Library</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477980" y="4872922"/>
            <a:ext cx="4023359" cy="1208141"/>
          </a:xfrm>
        </p:spPr>
        <p:txBody>
          <a:bodyPr>
            <a:normAutofit/>
          </a:bodyPr>
          <a:lstStyle/>
          <a:p>
            <a:pPr algn="l"/>
            <a:r>
              <a:rPr lang="en-US" sz="2000"/>
              <a:t>Descriptions of the “MapGen” class of functions</a:t>
            </a:r>
          </a:p>
        </p:txBody>
      </p:sp>
      <p:sp>
        <p:nvSpPr>
          <p:cNvPr id="29"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636035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4F0260-2901-4D84-AE15-D0FD55317EAC}"/>
              </a:ext>
            </a:extLst>
          </p:cNvPr>
          <p:cNvSpPr>
            <a:spLocks noGrp="1"/>
          </p:cNvSpPr>
          <p:nvPr>
            <p:ph type="title"/>
          </p:nvPr>
        </p:nvSpPr>
        <p:spPr>
          <a:xfrm>
            <a:off x="841247" y="978619"/>
            <a:ext cx="3410712" cy="1106424"/>
          </a:xfrm>
        </p:spPr>
        <p:txBody>
          <a:bodyPr>
            <a:normAutofit/>
          </a:bodyPr>
          <a:lstStyle/>
          <a:p>
            <a:r>
              <a:rPr lang="en-US" sz="1800" dirty="0"/>
              <a:t>When generating polytopes, the number of results is equal to or less than (usually slightly) than the number of seed points</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898CA3F-C285-4D78-A18A-3FDF42A58C61}"/>
              </a:ext>
            </a:extLst>
          </p:cNvPr>
          <p:cNvSpPr>
            <a:spLocks noGrp="1"/>
          </p:cNvSpPr>
          <p:nvPr>
            <p:ph idx="1"/>
          </p:nvPr>
        </p:nvSpPr>
        <p:spPr>
          <a:xfrm>
            <a:off x="841248" y="2252870"/>
            <a:ext cx="3412219" cy="3560251"/>
          </a:xfrm>
        </p:spPr>
        <p:txBody>
          <a:bodyPr>
            <a:normAutofit/>
          </a:bodyPr>
          <a:lstStyle/>
          <a:p>
            <a:pPr marL="0" indent="0">
              <a:buNone/>
            </a:pPr>
            <a:r>
              <a:rPr lang="en-US" sz="1700" dirty="0"/>
              <a:t>Some polytopes along edges extend out of the region and are deleted, resulting in fewer polytopes than seeds</a:t>
            </a:r>
          </a:p>
        </p:txBody>
      </p:sp>
      <p:pic>
        <p:nvPicPr>
          <p:cNvPr id="5" name="Picture 4">
            <a:extLst>
              <a:ext uri="{FF2B5EF4-FFF2-40B4-BE49-F238E27FC236}">
                <a16:creationId xmlns:a16="http://schemas.microsoft.com/office/drawing/2014/main" id="{D0339ECB-8C43-4472-B6B9-E10E2DE42112}"/>
              </a:ext>
            </a:extLst>
          </p:cNvPr>
          <p:cNvPicPr>
            <a:picLocks noChangeAspect="1"/>
          </p:cNvPicPr>
          <p:nvPr/>
        </p:nvPicPr>
        <p:blipFill>
          <a:blip r:embed="rId2"/>
          <a:stretch>
            <a:fillRect/>
          </a:stretch>
        </p:blipFill>
        <p:spPr>
          <a:xfrm>
            <a:off x="5120640" y="882396"/>
            <a:ext cx="6656832" cy="4992624"/>
          </a:xfrm>
          <a:prstGeom prst="rect">
            <a:avLst/>
          </a:prstGeom>
        </p:spPr>
      </p:pic>
    </p:spTree>
    <p:extLst>
      <p:ext uri="{BB962C8B-B14F-4D97-AF65-F5344CB8AC3E}">
        <p14:creationId xmlns:p14="http://schemas.microsoft.com/office/powerpoint/2010/main" val="31669232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5FFBF93-F3AE-4028-AA08-D3AE8B39B3B9}"/>
                  </a:ext>
                </a:extLst>
              </p:cNvPr>
              <p:cNvSpPr>
                <a:spLocks noGrp="1"/>
              </p:cNvSpPr>
              <p:nvPr>
                <p:ph type="title"/>
              </p:nvPr>
            </p:nvSpPr>
            <p:spPr>
              <a:xfrm>
                <a:off x="838200" y="536575"/>
                <a:ext cx="10515600" cy="1325563"/>
              </a:xfrm>
            </p:spPr>
            <p:txBody>
              <a:bodyPr>
                <a:noAutofit/>
              </a:bodyPr>
              <a:lstStyle/>
              <a:p>
                <a:r>
                  <a:rPr lang="en-US" sz="3600" dirty="0"/>
                  <a:t>This leads us to a method that can account for obstacle size, so an approximation can be derived in terms of linear unoccupancy  ratio, </a:t>
                </a:r>
                <a:r>
                  <a:rPr lang="en-US" sz="3600" i="1" dirty="0" err="1">
                    <a:latin typeface="Times New Roman" panose="02020603050405020304" pitchFamily="18" charset="0"/>
                    <a:cs typeface="Times New Roman" panose="02020603050405020304" pitchFamily="18" charset="0"/>
                  </a:rPr>
                  <a:t>r</a:t>
                </a:r>
                <a:r>
                  <a:rPr lang="en-US" sz="3600" i="1" baseline="-25000" dirty="0" err="1">
                    <a:latin typeface="Times New Roman" panose="02020603050405020304" pitchFamily="18" charset="0"/>
                    <a:cs typeface="Times New Roman" panose="02020603050405020304" pitchFamily="18" charset="0"/>
                  </a:rPr>
                  <a:t>L,unocc</a:t>
                </a:r>
                <a:r>
                  <a:rPr lang="en-US" sz="3600" dirty="0"/>
                  <a:t>, distance from start to goal, </a:t>
                </a:r>
                <a:r>
                  <a:rPr lang="en-US" sz="3600" i="1" dirty="0">
                    <a:latin typeface="Times New Roman" panose="02020603050405020304" pitchFamily="18" charset="0"/>
                    <a:cs typeface="Times New Roman" panose="02020603050405020304" pitchFamily="18" charset="0"/>
                  </a:rPr>
                  <a:t>L</a:t>
                </a:r>
                <a:r>
                  <a:rPr lang="en-US" sz="3600" dirty="0"/>
                  <a:t>, and average gap size </a:t>
                </a:r>
                <a14:m>
                  <m:oMath xmlns:m="http://schemas.openxmlformats.org/officeDocument/2006/math">
                    <m:acc>
                      <m:accPr>
                        <m:chr m:val="̅"/>
                        <m:ctrlPr>
                          <a:rPr lang="en-US" sz="3600" i="1" dirty="0" smtClean="0">
                            <a:latin typeface="Cambria Math" panose="02040503050406030204" pitchFamily="18" charset="0"/>
                          </a:rPr>
                        </m:ctrlPr>
                      </m:accPr>
                      <m:e>
                        <m:r>
                          <a:rPr lang="en-US" sz="3600" i="1" dirty="0">
                            <a:latin typeface="Cambria Math" panose="02040503050406030204" pitchFamily="18" charset="0"/>
                          </a:rPr>
                          <m:t>𝐺</m:t>
                        </m:r>
                      </m:e>
                    </m:acc>
                  </m:oMath>
                </a14:m>
                <a:r>
                  <a:rPr lang="en-US" sz="3600" dirty="0"/>
                  <a:t>.</a:t>
                </a:r>
              </a:p>
            </p:txBody>
          </p:sp>
        </mc:Choice>
        <mc:Fallback xmlns="">
          <p:sp>
            <p:nvSpPr>
              <p:cNvPr id="2" name="Title 1">
                <a:extLst>
                  <a:ext uri="{FF2B5EF4-FFF2-40B4-BE49-F238E27FC236}">
                    <a16:creationId xmlns:a16="http://schemas.microsoft.com/office/drawing/2014/main" id="{05FFBF93-F3AE-4028-AA08-D3AE8B39B3B9}"/>
                  </a:ext>
                </a:extLst>
              </p:cNvPr>
              <p:cNvSpPr>
                <a:spLocks noGrp="1" noRot="1" noChangeAspect="1" noMove="1" noResize="1" noEditPoints="1" noAdjustHandles="1" noChangeArrowheads="1" noChangeShapeType="1" noTextEdit="1"/>
              </p:cNvSpPr>
              <p:nvPr>
                <p:ph type="title"/>
              </p:nvPr>
            </p:nvSpPr>
            <p:spPr>
              <a:xfrm>
                <a:off x="838200" y="536575"/>
                <a:ext cx="10515600" cy="1325563"/>
              </a:xfrm>
              <a:blipFill>
                <a:blip r:embed="rId3"/>
                <a:stretch>
                  <a:fillRect l="-1797" t="-39171" r="-928" b="-4608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745F99C-1348-4CEE-825D-852FC92201D6}"/>
              </a:ext>
            </a:extLst>
          </p:cNvPr>
          <p:cNvPicPr>
            <a:picLocks noChangeAspect="1"/>
          </p:cNvPicPr>
          <p:nvPr/>
        </p:nvPicPr>
        <p:blipFill>
          <a:blip r:embed="rId4"/>
          <a:stretch>
            <a:fillRect/>
          </a:stretch>
        </p:blipFill>
        <p:spPr>
          <a:xfrm>
            <a:off x="1021672" y="2763256"/>
            <a:ext cx="2657846" cy="676369"/>
          </a:xfrm>
          <a:prstGeom prst="rect">
            <a:avLst/>
          </a:prstGeom>
        </p:spPr>
      </p:pic>
      <p:pic>
        <p:nvPicPr>
          <p:cNvPr id="11" name="Picture 10">
            <a:extLst>
              <a:ext uri="{FF2B5EF4-FFF2-40B4-BE49-F238E27FC236}">
                <a16:creationId xmlns:a16="http://schemas.microsoft.com/office/drawing/2014/main" id="{5447C72A-CBF2-4EE3-8470-3F3A183ACBDE}"/>
              </a:ext>
            </a:extLst>
          </p:cNvPr>
          <p:cNvPicPr>
            <a:picLocks noChangeAspect="1"/>
          </p:cNvPicPr>
          <p:nvPr/>
        </p:nvPicPr>
        <p:blipFill>
          <a:blip r:embed="rId5"/>
          <a:stretch>
            <a:fillRect/>
          </a:stretch>
        </p:blipFill>
        <p:spPr>
          <a:xfrm>
            <a:off x="-64329" y="3823454"/>
            <a:ext cx="3743847" cy="571580"/>
          </a:xfrm>
          <a:prstGeom prst="rect">
            <a:avLst/>
          </a:prstGeom>
        </p:spPr>
      </p:pic>
      <p:sp>
        <p:nvSpPr>
          <p:cNvPr id="3" name="Slide Number Placeholder 2">
            <a:extLst>
              <a:ext uri="{FF2B5EF4-FFF2-40B4-BE49-F238E27FC236}">
                <a16:creationId xmlns:a16="http://schemas.microsoft.com/office/drawing/2014/main" id="{E7C29E4B-9CD5-4B54-9D29-6ABEFD1421AE}"/>
              </a:ext>
            </a:extLst>
          </p:cNvPr>
          <p:cNvSpPr>
            <a:spLocks noGrp="1"/>
          </p:cNvSpPr>
          <p:nvPr>
            <p:ph type="sldNum" sz="quarter" idx="12"/>
          </p:nvPr>
        </p:nvSpPr>
        <p:spPr/>
        <p:txBody>
          <a:bodyPr/>
          <a:lstStyle/>
          <a:p>
            <a:fld id="{13715FCE-A2F7-4E8B-B9BA-AB10BCE9C506}" type="slidenum">
              <a:rPr lang="en-US" smtClean="0"/>
              <a:t>100</a:t>
            </a:fld>
            <a:endParaRPr lang="en-US"/>
          </a:p>
        </p:txBody>
      </p:sp>
      <p:sp>
        <p:nvSpPr>
          <p:cNvPr id="8" name="Title 1">
            <a:extLst>
              <a:ext uri="{FF2B5EF4-FFF2-40B4-BE49-F238E27FC236}">
                <a16:creationId xmlns:a16="http://schemas.microsoft.com/office/drawing/2014/main" id="{044E9AB7-1088-4815-A949-F16650B5397A}"/>
              </a:ext>
            </a:extLst>
          </p:cNvPr>
          <p:cNvSpPr txBox="1">
            <a:spLocks/>
          </p:cNvSpPr>
          <p:nvPr/>
        </p:nvSpPr>
        <p:spPr>
          <a:xfrm>
            <a:off x="636785" y="5847786"/>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t>Tau, S.A. (2021) The Effects of Path-Planning Uncertainty on Intelligent Vehicle Performance [PhD </a:t>
            </a:r>
            <a:r>
              <a:rPr lang="en-US" sz="1400" dirty="0" err="1"/>
              <a:t>Disertation</a:t>
            </a:r>
            <a:r>
              <a:rPr lang="en-US" sz="1400" dirty="0"/>
              <a:t>] The Pennsylvania State University</a:t>
            </a:r>
          </a:p>
        </p:txBody>
      </p:sp>
      <p:pic>
        <p:nvPicPr>
          <p:cNvPr id="9" name="Picture 8" descr="A picture containing chart&#10;&#10;Description automatically generated">
            <a:extLst>
              <a:ext uri="{FF2B5EF4-FFF2-40B4-BE49-F238E27FC236}">
                <a16:creationId xmlns:a16="http://schemas.microsoft.com/office/drawing/2014/main" id="{2D63F660-665B-4E70-ABAD-B2DD13B769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79519" y="2183522"/>
            <a:ext cx="5652721" cy="3961920"/>
          </a:xfrm>
          <a:prstGeom prst="rect">
            <a:avLst/>
          </a:prstGeom>
        </p:spPr>
      </p:pic>
      <p:cxnSp>
        <p:nvCxnSpPr>
          <p:cNvPr id="10" name="Straight Connector 9">
            <a:extLst>
              <a:ext uri="{FF2B5EF4-FFF2-40B4-BE49-F238E27FC236}">
                <a16:creationId xmlns:a16="http://schemas.microsoft.com/office/drawing/2014/main" id="{F4E68699-8876-402E-9318-CC7526EC6956}"/>
              </a:ext>
            </a:extLst>
          </p:cNvPr>
          <p:cNvCxnSpPr>
            <a:cxnSpLocks/>
          </p:cNvCxnSpPr>
          <p:nvPr/>
        </p:nvCxnSpPr>
        <p:spPr>
          <a:xfrm flipH="1" flipV="1">
            <a:off x="7423715" y="2599369"/>
            <a:ext cx="682831" cy="1088910"/>
          </a:xfrm>
          <a:prstGeom prst="line">
            <a:avLst/>
          </a:prstGeom>
          <a:ln w="3810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83F94565-9777-4F32-9041-F5D7177BE734}"/>
              </a:ext>
            </a:extLst>
          </p:cNvPr>
          <p:cNvCxnSpPr>
            <a:cxnSpLocks/>
          </p:cNvCxnSpPr>
          <p:nvPr/>
        </p:nvCxnSpPr>
        <p:spPr>
          <a:xfrm flipV="1">
            <a:off x="7282007" y="3041240"/>
            <a:ext cx="419630" cy="207468"/>
          </a:xfrm>
          <a:prstGeom prst="straightConnector1">
            <a:avLst/>
          </a:prstGeom>
          <a:ln w="38100" cap="flat" cmpd="sng" algn="ctr">
            <a:solidFill>
              <a:srgbClr val="00B05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3" name="Rectangle 12">
            <a:extLst>
              <a:ext uri="{FF2B5EF4-FFF2-40B4-BE49-F238E27FC236}">
                <a16:creationId xmlns:a16="http://schemas.microsoft.com/office/drawing/2014/main" id="{F7E830CB-F7BD-454D-81E5-2A696603F66B}"/>
              </a:ext>
            </a:extLst>
          </p:cNvPr>
          <p:cNvSpPr/>
          <p:nvPr/>
        </p:nvSpPr>
        <p:spPr>
          <a:xfrm>
            <a:off x="7131074" y="2641130"/>
            <a:ext cx="585283" cy="400110"/>
          </a:xfrm>
          <a:prstGeom prst="rect">
            <a:avLst/>
          </a:prstGeom>
        </p:spPr>
        <p:txBody>
          <a:bodyPr wrap="square">
            <a:spAutoFit/>
          </a:bodyPr>
          <a:lstStyle/>
          <a:p>
            <a:r>
              <a:rPr lang="en-US" sz="2000" b="1" i="1" dirty="0">
                <a:solidFill>
                  <a:srgbClr val="00B050"/>
                </a:solidFill>
                <a:latin typeface="Times New Roman" panose="02020603050405020304" pitchFamily="18" charset="0"/>
                <a:cs typeface="Times New Roman" panose="02020603050405020304" pitchFamily="18" charset="0"/>
              </a:rPr>
              <a:t>G</a:t>
            </a:r>
            <a:r>
              <a:rPr lang="en-US" sz="2000" b="1" i="1" baseline="-25000" dirty="0">
                <a:solidFill>
                  <a:srgbClr val="00B050"/>
                </a:solidFill>
                <a:latin typeface="Times New Roman" panose="02020603050405020304" pitchFamily="18" charset="0"/>
                <a:cs typeface="Times New Roman" panose="02020603050405020304" pitchFamily="18" charset="0"/>
              </a:rPr>
              <a:t>i</a:t>
            </a:r>
            <a:endParaRPr lang="en-US" sz="2000" b="1" i="1" dirty="0">
              <a:solidFill>
                <a:srgbClr val="00B050"/>
              </a:solidFill>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5484D004-FDB0-4F09-AF2C-0005B9BB5DC2}"/>
              </a:ext>
            </a:extLst>
          </p:cNvPr>
          <p:cNvCxnSpPr>
            <a:cxnSpLocks/>
          </p:cNvCxnSpPr>
          <p:nvPr/>
        </p:nvCxnSpPr>
        <p:spPr>
          <a:xfrm flipH="1" flipV="1">
            <a:off x="7087046" y="2920753"/>
            <a:ext cx="514952" cy="814345"/>
          </a:xfrm>
          <a:prstGeom prst="line">
            <a:avLst/>
          </a:prstGeom>
          <a:ln w="3810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005690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FBF93-F3AE-4028-AA08-D3AE8B39B3B9}"/>
              </a:ext>
            </a:extLst>
          </p:cNvPr>
          <p:cNvSpPr>
            <a:spLocks noGrp="1"/>
          </p:cNvSpPr>
          <p:nvPr>
            <p:ph type="title"/>
          </p:nvPr>
        </p:nvSpPr>
        <p:spPr/>
        <p:txBody>
          <a:bodyPr>
            <a:noAutofit/>
          </a:bodyPr>
          <a:lstStyle/>
          <a:p>
            <a:r>
              <a:rPr lang="en-US" sz="3600" dirty="0"/>
              <a:t>As obstacles get smaller, the path is less likely to intersect them, so an approximation can be derived in terms of occupancy  ratio.</a:t>
            </a:r>
          </a:p>
        </p:txBody>
      </p:sp>
      <p:pic>
        <p:nvPicPr>
          <p:cNvPr id="14" name="Picture 13">
            <a:extLst>
              <a:ext uri="{FF2B5EF4-FFF2-40B4-BE49-F238E27FC236}">
                <a16:creationId xmlns:a16="http://schemas.microsoft.com/office/drawing/2014/main" id="{07235B19-0DF8-4FEB-A75F-BBDD0102883E}"/>
              </a:ext>
            </a:extLst>
          </p:cNvPr>
          <p:cNvPicPr>
            <a:picLocks noChangeAspect="1"/>
          </p:cNvPicPr>
          <p:nvPr/>
        </p:nvPicPr>
        <p:blipFill>
          <a:blip r:embed="rId2"/>
          <a:stretch>
            <a:fillRect/>
          </a:stretch>
        </p:blipFill>
        <p:spPr>
          <a:xfrm>
            <a:off x="1975862" y="2169325"/>
            <a:ext cx="8240275" cy="552527"/>
          </a:xfrm>
          <a:prstGeom prst="rect">
            <a:avLst/>
          </a:prstGeom>
        </p:spPr>
      </p:pic>
      <p:pic>
        <p:nvPicPr>
          <p:cNvPr id="16" name="Picture 15">
            <a:extLst>
              <a:ext uri="{FF2B5EF4-FFF2-40B4-BE49-F238E27FC236}">
                <a16:creationId xmlns:a16="http://schemas.microsoft.com/office/drawing/2014/main" id="{2FB0B8B4-3C32-4666-83A8-05EBB65FDC1E}"/>
              </a:ext>
            </a:extLst>
          </p:cNvPr>
          <p:cNvPicPr>
            <a:picLocks noChangeAspect="1"/>
          </p:cNvPicPr>
          <p:nvPr/>
        </p:nvPicPr>
        <p:blipFill>
          <a:blip r:embed="rId3"/>
          <a:stretch>
            <a:fillRect/>
          </a:stretch>
        </p:blipFill>
        <p:spPr>
          <a:xfrm>
            <a:off x="3090443" y="3105105"/>
            <a:ext cx="6011114" cy="647790"/>
          </a:xfrm>
          <a:prstGeom prst="rect">
            <a:avLst/>
          </a:prstGeom>
        </p:spPr>
      </p:pic>
      <p:pic>
        <p:nvPicPr>
          <p:cNvPr id="21" name="Picture 20">
            <a:extLst>
              <a:ext uri="{FF2B5EF4-FFF2-40B4-BE49-F238E27FC236}">
                <a16:creationId xmlns:a16="http://schemas.microsoft.com/office/drawing/2014/main" id="{441A40D1-107A-4700-8A86-CB1AAD1F720F}"/>
              </a:ext>
            </a:extLst>
          </p:cNvPr>
          <p:cNvPicPr>
            <a:picLocks noChangeAspect="1"/>
          </p:cNvPicPr>
          <p:nvPr/>
        </p:nvPicPr>
        <p:blipFill>
          <a:blip r:embed="rId4"/>
          <a:stretch>
            <a:fillRect/>
          </a:stretch>
        </p:blipFill>
        <p:spPr>
          <a:xfrm>
            <a:off x="4357444" y="4079081"/>
            <a:ext cx="3477110" cy="771633"/>
          </a:xfrm>
          <a:prstGeom prst="rect">
            <a:avLst/>
          </a:prstGeom>
        </p:spPr>
      </p:pic>
      <p:pic>
        <p:nvPicPr>
          <p:cNvPr id="23" name="Picture 22">
            <a:extLst>
              <a:ext uri="{FF2B5EF4-FFF2-40B4-BE49-F238E27FC236}">
                <a16:creationId xmlns:a16="http://schemas.microsoft.com/office/drawing/2014/main" id="{983C2F01-4052-4F30-BBCE-AAE404517421}"/>
              </a:ext>
            </a:extLst>
          </p:cNvPr>
          <p:cNvPicPr>
            <a:picLocks noChangeAspect="1"/>
          </p:cNvPicPr>
          <p:nvPr/>
        </p:nvPicPr>
        <p:blipFill>
          <a:blip r:embed="rId5"/>
          <a:stretch>
            <a:fillRect/>
          </a:stretch>
        </p:blipFill>
        <p:spPr>
          <a:xfrm>
            <a:off x="3114258" y="5336010"/>
            <a:ext cx="5963482" cy="809738"/>
          </a:xfrm>
          <a:prstGeom prst="rect">
            <a:avLst/>
          </a:prstGeom>
        </p:spPr>
      </p:pic>
      <p:sp>
        <p:nvSpPr>
          <p:cNvPr id="3" name="Slide Number Placeholder 2">
            <a:extLst>
              <a:ext uri="{FF2B5EF4-FFF2-40B4-BE49-F238E27FC236}">
                <a16:creationId xmlns:a16="http://schemas.microsoft.com/office/drawing/2014/main" id="{F432B470-4C96-4CD0-976D-937F5214DBCA}"/>
              </a:ext>
            </a:extLst>
          </p:cNvPr>
          <p:cNvSpPr>
            <a:spLocks noGrp="1"/>
          </p:cNvSpPr>
          <p:nvPr>
            <p:ph type="sldNum" sz="quarter" idx="12"/>
          </p:nvPr>
        </p:nvSpPr>
        <p:spPr/>
        <p:txBody>
          <a:bodyPr/>
          <a:lstStyle/>
          <a:p>
            <a:fld id="{13715FCE-A2F7-4E8B-B9BA-AB10BCE9C506}" type="slidenum">
              <a:rPr lang="en-US" smtClean="0"/>
              <a:t>101</a:t>
            </a:fld>
            <a:endParaRPr lang="en-US"/>
          </a:p>
        </p:txBody>
      </p:sp>
      <p:sp>
        <p:nvSpPr>
          <p:cNvPr id="8" name="Title 1">
            <a:extLst>
              <a:ext uri="{FF2B5EF4-FFF2-40B4-BE49-F238E27FC236}">
                <a16:creationId xmlns:a16="http://schemas.microsoft.com/office/drawing/2014/main" id="{84A2072E-2DE9-47E1-ABB8-419C5D4F2D4E}"/>
              </a:ext>
            </a:extLst>
          </p:cNvPr>
          <p:cNvSpPr txBox="1">
            <a:spLocks/>
          </p:cNvSpPr>
          <p:nvPr/>
        </p:nvSpPr>
        <p:spPr>
          <a:xfrm>
            <a:off x="636785" y="5847786"/>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t>Tau, S.A. (2021) The Effects of Path-Planning Uncertainty on Intelligent Vehicle Performance [PhD </a:t>
            </a:r>
            <a:r>
              <a:rPr lang="en-US" sz="1400" dirty="0" err="1"/>
              <a:t>Disertation</a:t>
            </a:r>
            <a:r>
              <a:rPr lang="en-US" sz="1400" dirty="0"/>
              <a:t>] The Pennsylvania State University</a:t>
            </a:r>
          </a:p>
        </p:txBody>
      </p:sp>
    </p:spTree>
    <p:extLst>
      <p:ext uri="{BB962C8B-B14F-4D97-AF65-F5344CB8AC3E}">
        <p14:creationId xmlns:p14="http://schemas.microsoft.com/office/powerpoint/2010/main" val="22752208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FBF93-F3AE-4028-AA08-D3AE8B39B3B9}"/>
              </a:ext>
            </a:extLst>
          </p:cNvPr>
          <p:cNvSpPr>
            <a:spLocks noGrp="1"/>
          </p:cNvSpPr>
          <p:nvPr>
            <p:ph type="title"/>
          </p:nvPr>
        </p:nvSpPr>
        <p:spPr/>
        <p:txBody>
          <a:bodyPr>
            <a:noAutofit/>
          </a:bodyPr>
          <a:lstStyle/>
          <a:p>
            <a:r>
              <a:rPr lang="en-US" sz="3600" dirty="0"/>
              <a:t>This method accounts for point density but not obstacle size.  As obstacles get smaller, the path is less likely to intersect them, so an approximation can be derived in terms of length unoccupancy  ratio, </a:t>
            </a:r>
            <a:r>
              <a:rPr lang="en-US" sz="3600" dirty="0" err="1"/>
              <a:t>r</a:t>
            </a:r>
            <a:r>
              <a:rPr lang="en-US" sz="3600" baseline="-25000" dirty="0" err="1"/>
              <a:t>L,unocc</a:t>
            </a:r>
            <a:r>
              <a:rPr lang="en-US" sz="3600" dirty="0"/>
              <a:t>, </a:t>
            </a:r>
          </a:p>
        </p:txBody>
      </p:sp>
      <p:pic>
        <p:nvPicPr>
          <p:cNvPr id="9" name="Picture 8">
            <a:extLst>
              <a:ext uri="{FF2B5EF4-FFF2-40B4-BE49-F238E27FC236}">
                <a16:creationId xmlns:a16="http://schemas.microsoft.com/office/drawing/2014/main" id="{665AD43A-B3BA-4B9E-9C66-0D9D3E20D13F}"/>
              </a:ext>
            </a:extLst>
          </p:cNvPr>
          <p:cNvPicPr>
            <a:picLocks noChangeAspect="1"/>
          </p:cNvPicPr>
          <p:nvPr/>
        </p:nvPicPr>
        <p:blipFill>
          <a:blip r:embed="rId3"/>
          <a:stretch>
            <a:fillRect/>
          </a:stretch>
        </p:blipFill>
        <p:spPr>
          <a:xfrm>
            <a:off x="6731000" y="5496062"/>
            <a:ext cx="3603492" cy="619156"/>
          </a:xfrm>
          <a:prstGeom prst="rect">
            <a:avLst/>
          </a:prstGeom>
        </p:spPr>
      </p:pic>
      <p:pic>
        <p:nvPicPr>
          <p:cNvPr id="4" name="Picture 3">
            <a:extLst>
              <a:ext uri="{FF2B5EF4-FFF2-40B4-BE49-F238E27FC236}">
                <a16:creationId xmlns:a16="http://schemas.microsoft.com/office/drawing/2014/main" id="{ACD5B131-A27A-4A95-96AB-ED153316D182}"/>
              </a:ext>
            </a:extLst>
          </p:cNvPr>
          <p:cNvPicPr>
            <a:picLocks noChangeAspect="1"/>
          </p:cNvPicPr>
          <p:nvPr/>
        </p:nvPicPr>
        <p:blipFill rotWithShape="1">
          <a:blip r:embed="rId4"/>
          <a:srcRect b="33725"/>
          <a:stretch/>
        </p:blipFill>
        <p:spPr>
          <a:xfrm>
            <a:off x="2647524" y="2606890"/>
            <a:ext cx="6429801" cy="1831041"/>
          </a:xfrm>
          <a:prstGeom prst="rect">
            <a:avLst/>
          </a:prstGeom>
        </p:spPr>
      </p:pic>
      <p:sp>
        <p:nvSpPr>
          <p:cNvPr id="3" name="Slide Number Placeholder 2">
            <a:extLst>
              <a:ext uri="{FF2B5EF4-FFF2-40B4-BE49-F238E27FC236}">
                <a16:creationId xmlns:a16="http://schemas.microsoft.com/office/drawing/2014/main" id="{F8D69253-C7D4-457A-8334-83F499981C62}"/>
              </a:ext>
            </a:extLst>
          </p:cNvPr>
          <p:cNvSpPr>
            <a:spLocks noGrp="1"/>
          </p:cNvSpPr>
          <p:nvPr>
            <p:ph type="sldNum" sz="quarter" idx="12"/>
          </p:nvPr>
        </p:nvSpPr>
        <p:spPr/>
        <p:txBody>
          <a:bodyPr/>
          <a:lstStyle/>
          <a:p>
            <a:fld id="{13715FCE-A2F7-4E8B-B9BA-AB10BCE9C506}" type="slidenum">
              <a:rPr lang="en-US" smtClean="0"/>
              <a:t>102</a:t>
            </a:fld>
            <a:endParaRPr lang="en-US" dirty="0"/>
          </a:p>
        </p:txBody>
      </p:sp>
      <p:sp>
        <p:nvSpPr>
          <p:cNvPr id="7" name="Title 1">
            <a:extLst>
              <a:ext uri="{FF2B5EF4-FFF2-40B4-BE49-F238E27FC236}">
                <a16:creationId xmlns:a16="http://schemas.microsoft.com/office/drawing/2014/main" id="{FABC820B-1472-4322-A9B7-5F7DD1BB856C}"/>
              </a:ext>
            </a:extLst>
          </p:cNvPr>
          <p:cNvSpPr txBox="1">
            <a:spLocks/>
          </p:cNvSpPr>
          <p:nvPr/>
        </p:nvSpPr>
        <p:spPr>
          <a:xfrm>
            <a:off x="636785" y="5847786"/>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t>Tau, S.A. (2021) The Effects of Path-Planning Uncertainty on Intelligent Vehicle Performance [PhD </a:t>
            </a:r>
            <a:r>
              <a:rPr lang="en-US" sz="1400" dirty="0" err="1"/>
              <a:t>Disertation</a:t>
            </a:r>
            <a:r>
              <a:rPr lang="en-US" sz="1400" dirty="0"/>
              <a:t>] The Pennsylvania State University</a:t>
            </a:r>
          </a:p>
        </p:txBody>
      </p:sp>
    </p:spTree>
    <p:extLst>
      <p:ext uri="{BB962C8B-B14F-4D97-AF65-F5344CB8AC3E}">
        <p14:creationId xmlns:p14="http://schemas.microsoft.com/office/powerpoint/2010/main" val="23794212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54E9559-E0BA-46DB-AFC8-6EA0B451EC7E}"/>
              </a:ext>
            </a:extLst>
          </p:cNvPr>
          <p:cNvSpPr>
            <a:spLocks noGrp="1"/>
          </p:cNvSpPr>
          <p:nvPr>
            <p:ph type="sldNum" sz="quarter" idx="12"/>
          </p:nvPr>
        </p:nvSpPr>
        <p:spPr/>
        <p:txBody>
          <a:bodyPr/>
          <a:lstStyle/>
          <a:p>
            <a:fld id="{13715FCE-A2F7-4E8B-B9BA-AB10BCE9C506}" type="slidenum">
              <a:rPr lang="en-US" smtClean="0"/>
              <a:t>103</a:t>
            </a:fld>
            <a:endParaRPr lang="en-US"/>
          </a:p>
        </p:txBody>
      </p:sp>
      <p:sp>
        <p:nvSpPr>
          <p:cNvPr id="2" name="Title 1"/>
          <p:cNvSpPr>
            <a:spLocks noGrp="1"/>
          </p:cNvSpPr>
          <p:nvPr>
            <p:ph type="title"/>
          </p:nvPr>
        </p:nvSpPr>
        <p:spPr>
          <a:xfrm>
            <a:off x="838200" y="233651"/>
            <a:ext cx="10515600" cy="1707481"/>
          </a:xfrm>
        </p:spPr>
        <p:txBody>
          <a:bodyPr vert="horz" lIns="91440" tIns="45720" rIns="91440" bIns="45720" rtlCol="0" anchor="ctr">
            <a:noAutofit/>
          </a:bodyPr>
          <a:lstStyle/>
          <a:p>
            <a:r>
              <a:rPr lang="en-US" sz="2400" dirty="0">
                <a:cs typeface="Calibri Light"/>
              </a:rPr>
              <a:t>A third method, is to employ ray casting to estimate linear point density by measuring how many polytopes are intersected by randomly casted rays, normalizing this by ray length, and averaging this over the entire field.  As obstacles shrink, we expect this value to decrease.</a:t>
            </a:r>
          </a:p>
        </p:txBody>
      </p:sp>
      <p:grpSp>
        <p:nvGrpSpPr>
          <p:cNvPr id="15" name="Group 14">
            <a:extLst>
              <a:ext uri="{FF2B5EF4-FFF2-40B4-BE49-F238E27FC236}">
                <a16:creationId xmlns:a16="http://schemas.microsoft.com/office/drawing/2014/main" id="{2C8A5E89-6A27-457B-A44B-428FDBE54B12}"/>
              </a:ext>
            </a:extLst>
          </p:cNvPr>
          <p:cNvGrpSpPr/>
          <p:nvPr/>
        </p:nvGrpSpPr>
        <p:grpSpPr>
          <a:xfrm>
            <a:off x="453511" y="2454991"/>
            <a:ext cx="11208786" cy="4277107"/>
            <a:chOff x="453511" y="2454991"/>
            <a:chExt cx="11208786" cy="4277107"/>
          </a:xfrm>
        </p:grpSpPr>
        <p:pic>
          <p:nvPicPr>
            <p:cNvPr id="13" name="Picture 12" descr="Shape, polygon&#10;&#10;Description automatically generated">
              <a:extLst>
                <a:ext uri="{FF2B5EF4-FFF2-40B4-BE49-F238E27FC236}">
                  <a16:creationId xmlns:a16="http://schemas.microsoft.com/office/drawing/2014/main" id="{7E9161C5-7E58-44EF-B2C6-3BF8C19D9B64}"/>
                </a:ext>
              </a:extLst>
            </p:cNvPr>
            <p:cNvPicPr>
              <a:picLocks noChangeAspect="1"/>
            </p:cNvPicPr>
            <p:nvPr/>
          </p:nvPicPr>
          <p:blipFill rotWithShape="1">
            <a:blip r:embed="rId2">
              <a:extLst>
                <a:ext uri="{28A0092B-C50C-407E-A947-70E740481C1C}">
                  <a14:useLocalDpi xmlns:a14="http://schemas.microsoft.com/office/drawing/2010/main" val="0"/>
                </a:ext>
              </a:extLst>
            </a:blip>
            <a:srcRect l="7267" t="6594" r="8168" b="4665"/>
            <a:stretch/>
          </p:blipFill>
          <p:spPr>
            <a:xfrm>
              <a:off x="6343305" y="2465614"/>
              <a:ext cx="5318992" cy="4266484"/>
            </a:xfrm>
            <a:prstGeom prst="rect">
              <a:avLst/>
            </a:prstGeom>
          </p:spPr>
        </p:pic>
        <p:pic>
          <p:nvPicPr>
            <p:cNvPr id="4" name="Picture 3" descr="Chart, shape&#10;&#10;Description automatically generated with medium confidence">
              <a:extLst>
                <a:ext uri="{FF2B5EF4-FFF2-40B4-BE49-F238E27FC236}">
                  <a16:creationId xmlns:a16="http://schemas.microsoft.com/office/drawing/2014/main" id="{98BBB6E3-6682-454A-AA31-E7129B324572}"/>
                </a:ext>
              </a:extLst>
            </p:cNvPr>
            <p:cNvPicPr>
              <a:picLocks noChangeAspect="1"/>
            </p:cNvPicPr>
            <p:nvPr/>
          </p:nvPicPr>
          <p:blipFill rotWithShape="1">
            <a:blip r:embed="rId3">
              <a:extLst>
                <a:ext uri="{28A0092B-C50C-407E-A947-70E740481C1C}">
                  <a14:useLocalDpi xmlns:a14="http://schemas.microsoft.com/office/drawing/2010/main" val="0"/>
                </a:ext>
              </a:extLst>
            </a:blip>
            <a:srcRect l="7384" t="6786" r="8222" b="3489"/>
            <a:stretch/>
          </p:blipFill>
          <p:spPr>
            <a:xfrm>
              <a:off x="453511" y="2454991"/>
              <a:ext cx="5250051" cy="4266484"/>
            </a:xfrm>
            <a:prstGeom prst="rect">
              <a:avLst/>
            </a:prstGeom>
          </p:spPr>
        </p:pic>
        <p:cxnSp>
          <p:nvCxnSpPr>
            <p:cNvPr id="14" name="Straight Arrow Connector 13">
              <a:extLst>
                <a:ext uri="{FF2B5EF4-FFF2-40B4-BE49-F238E27FC236}">
                  <a16:creationId xmlns:a16="http://schemas.microsoft.com/office/drawing/2014/main" id="{0FCFE6DC-6F0E-4787-9679-7D00C0D53734}"/>
                </a:ext>
              </a:extLst>
            </p:cNvPr>
            <p:cNvCxnSpPr>
              <a:cxnSpLocks/>
            </p:cNvCxnSpPr>
            <p:nvPr/>
          </p:nvCxnSpPr>
          <p:spPr>
            <a:xfrm>
              <a:off x="838200" y="3613666"/>
              <a:ext cx="4723356" cy="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07F48FAB-2F2A-4E15-92E8-E0CB33CD6974}"/>
                </a:ext>
              </a:extLst>
            </p:cNvPr>
            <p:cNvSpPr txBox="1"/>
            <p:nvPr/>
          </p:nvSpPr>
          <p:spPr>
            <a:xfrm>
              <a:off x="3061766" y="3244334"/>
              <a:ext cx="276224" cy="369332"/>
            </a:xfrm>
            <a:prstGeom prst="rect">
              <a:avLst/>
            </a:prstGeom>
            <a:noFill/>
          </p:spPr>
          <p:txBody>
            <a:bodyPr wrap="square" rtlCol="0">
              <a:spAutoFit/>
            </a:bodyPr>
            <a:lstStyle/>
            <a:p>
              <a:r>
                <a:rPr lang="en-US" b="1" dirty="0">
                  <a:solidFill>
                    <a:schemeClr val="accent2">
                      <a:lumMod val="75000"/>
                    </a:schemeClr>
                  </a:solidFill>
                </a:rPr>
                <a:t>3</a:t>
              </a:r>
            </a:p>
          </p:txBody>
        </p:sp>
        <p:cxnSp>
          <p:nvCxnSpPr>
            <p:cNvPr id="20" name="Straight Arrow Connector 19">
              <a:extLst>
                <a:ext uri="{FF2B5EF4-FFF2-40B4-BE49-F238E27FC236}">
                  <a16:creationId xmlns:a16="http://schemas.microsoft.com/office/drawing/2014/main" id="{F3244613-DCA6-4A32-96DA-96DD620E131A}"/>
                </a:ext>
              </a:extLst>
            </p:cNvPr>
            <p:cNvCxnSpPr>
              <a:cxnSpLocks/>
            </p:cNvCxnSpPr>
            <p:nvPr/>
          </p:nvCxnSpPr>
          <p:spPr>
            <a:xfrm flipH="1">
              <a:off x="838200" y="5198301"/>
              <a:ext cx="4723356" cy="0"/>
            </a:xfrm>
            <a:prstGeom prst="straightConnector1">
              <a:avLst/>
            </a:prstGeom>
            <a:ln w="571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227A53B2-7265-4447-A631-47D7479D913A}"/>
                </a:ext>
              </a:extLst>
            </p:cNvPr>
            <p:cNvSpPr txBox="1"/>
            <p:nvPr/>
          </p:nvSpPr>
          <p:spPr>
            <a:xfrm>
              <a:off x="3203573" y="5338996"/>
              <a:ext cx="276224" cy="369332"/>
            </a:xfrm>
            <a:prstGeom prst="rect">
              <a:avLst/>
            </a:prstGeom>
            <a:noFill/>
          </p:spPr>
          <p:txBody>
            <a:bodyPr wrap="square" rtlCol="0">
              <a:spAutoFit/>
            </a:bodyPr>
            <a:lstStyle/>
            <a:p>
              <a:r>
                <a:rPr lang="en-US" b="1" dirty="0">
                  <a:solidFill>
                    <a:schemeClr val="accent6"/>
                  </a:solidFill>
                </a:rPr>
                <a:t>5</a:t>
              </a:r>
            </a:p>
          </p:txBody>
        </p:sp>
        <p:cxnSp>
          <p:nvCxnSpPr>
            <p:cNvPr id="25" name="Straight Arrow Connector 24">
              <a:extLst>
                <a:ext uri="{FF2B5EF4-FFF2-40B4-BE49-F238E27FC236}">
                  <a16:creationId xmlns:a16="http://schemas.microsoft.com/office/drawing/2014/main" id="{677A30DF-6E28-4ABD-A01A-547DD10E6A71}"/>
                </a:ext>
              </a:extLst>
            </p:cNvPr>
            <p:cNvCxnSpPr>
              <a:cxnSpLocks/>
            </p:cNvCxnSpPr>
            <p:nvPr/>
          </p:nvCxnSpPr>
          <p:spPr>
            <a:xfrm>
              <a:off x="838200" y="4379068"/>
              <a:ext cx="4723356" cy="0"/>
            </a:xfrm>
            <a:prstGeom prst="straightConnector1">
              <a:avLst/>
            </a:prstGeom>
            <a:ln w="57150"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091E6397-B048-449E-B2C8-DFB68BBB7625}"/>
                </a:ext>
              </a:extLst>
            </p:cNvPr>
            <p:cNvSpPr txBox="1"/>
            <p:nvPr/>
          </p:nvSpPr>
          <p:spPr>
            <a:xfrm>
              <a:off x="3456851" y="4449482"/>
              <a:ext cx="276224" cy="369332"/>
            </a:xfrm>
            <a:prstGeom prst="rect">
              <a:avLst/>
            </a:prstGeom>
            <a:noFill/>
          </p:spPr>
          <p:txBody>
            <a:bodyPr wrap="square" rtlCol="0">
              <a:spAutoFit/>
            </a:bodyPr>
            <a:lstStyle/>
            <a:p>
              <a:r>
                <a:rPr lang="en-US" b="1" dirty="0">
                  <a:solidFill>
                    <a:srgbClr val="7030A0"/>
                  </a:solidFill>
                </a:rPr>
                <a:t>3</a:t>
              </a:r>
            </a:p>
          </p:txBody>
        </p:sp>
        <p:cxnSp>
          <p:nvCxnSpPr>
            <p:cNvPr id="29" name="Straight Arrow Connector 28">
              <a:extLst>
                <a:ext uri="{FF2B5EF4-FFF2-40B4-BE49-F238E27FC236}">
                  <a16:creationId xmlns:a16="http://schemas.microsoft.com/office/drawing/2014/main" id="{87FA7120-9EFB-42FB-95F9-862EC8C467D0}"/>
                </a:ext>
              </a:extLst>
            </p:cNvPr>
            <p:cNvCxnSpPr>
              <a:cxnSpLocks/>
            </p:cNvCxnSpPr>
            <p:nvPr/>
          </p:nvCxnSpPr>
          <p:spPr>
            <a:xfrm>
              <a:off x="6736415" y="3613666"/>
              <a:ext cx="4723356" cy="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B921912F-1390-4413-90FF-D8EF1B8CD7E4}"/>
                </a:ext>
              </a:extLst>
            </p:cNvPr>
            <p:cNvSpPr txBox="1"/>
            <p:nvPr/>
          </p:nvSpPr>
          <p:spPr>
            <a:xfrm>
              <a:off x="8959981" y="3244334"/>
              <a:ext cx="276224" cy="369332"/>
            </a:xfrm>
            <a:prstGeom prst="rect">
              <a:avLst/>
            </a:prstGeom>
            <a:noFill/>
          </p:spPr>
          <p:txBody>
            <a:bodyPr wrap="square" rtlCol="0">
              <a:spAutoFit/>
            </a:bodyPr>
            <a:lstStyle/>
            <a:p>
              <a:r>
                <a:rPr lang="en-US" b="1" dirty="0">
                  <a:solidFill>
                    <a:schemeClr val="accent2">
                      <a:lumMod val="75000"/>
                    </a:schemeClr>
                  </a:solidFill>
                </a:rPr>
                <a:t>2</a:t>
              </a:r>
            </a:p>
          </p:txBody>
        </p:sp>
        <p:cxnSp>
          <p:nvCxnSpPr>
            <p:cNvPr id="33" name="Straight Arrow Connector 32">
              <a:extLst>
                <a:ext uri="{FF2B5EF4-FFF2-40B4-BE49-F238E27FC236}">
                  <a16:creationId xmlns:a16="http://schemas.microsoft.com/office/drawing/2014/main" id="{EC84C9C5-5E37-49C6-8A09-AE06EFF1E020}"/>
                </a:ext>
              </a:extLst>
            </p:cNvPr>
            <p:cNvCxnSpPr>
              <a:cxnSpLocks/>
            </p:cNvCxnSpPr>
            <p:nvPr/>
          </p:nvCxnSpPr>
          <p:spPr>
            <a:xfrm flipH="1">
              <a:off x="6736415" y="5198301"/>
              <a:ext cx="4723356" cy="0"/>
            </a:xfrm>
            <a:prstGeom prst="straightConnector1">
              <a:avLst/>
            </a:prstGeom>
            <a:ln w="571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6" name="TextBox 35">
              <a:extLst>
                <a:ext uri="{FF2B5EF4-FFF2-40B4-BE49-F238E27FC236}">
                  <a16:creationId xmlns:a16="http://schemas.microsoft.com/office/drawing/2014/main" id="{2CA2C051-D97F-404A-AD0F-5033814E3E48}"/>
                </a:ext>
              </a:extLst>
            </p:cNvPr>
            <p:cNvSpPr txBox="1"/>
            <p:nvPr/>
          </p:nvSpPr>
          <p:spPr>
            <a:xfrm>
              <a:off x="9101788" y="5338996"/>
              <a:ext cx="276224" cy="369332"/>
            </a:xfrm>
            <a:prstGeom prst="rect">
              <a:avLst/>
            </a:prstGeom>
            <a:noFill/>
          </p:spPr>
          <p:txBody>
            <a:bodyPr wrap="square" rtlCol="0">
              <a:spAutoFit/>
            </a:bodyPr>
            <a:lstStyle/>
            <a:p>
              <a:r>
                <a:rPr lang="en-US" b="1" dirty="0">
                  <a:solidFill>
                    <a:schemeClr val="accent6"/>
                  </a:solidFill>
                </a:rPr>
                <a:t>2</a:t>
              </a:r>
            </a:p>
          </p:txBody>
        </p:sp>
        <p:cxnSp>
          <p:nvCxnSpPr>
            <p:cNvPr id="37" name="Straight Arrow Connector 36">
              <a:extLst>
                <a:ext uri="{FF2B5EF4-FFF2-40B4-BE49-F238E27FC236}">
                  <a16:creationId xmlns:a16="http://schemas.microsoft.com/office/drawing/2014/main" id="{01570C46-8D07-4B33-9354-667953CACF9A}"/>
                </a:ext>
              </a:extLst>
            </p:cNvPr>
            <p:cNvCxnSpPr>
              <a:cxnSpLocks/>
            </p:cNvCxnSpPr>
            <p:nvPr/>
          </p:nvCxnSpPr>
          <p:spPr>
            <a:xfrm>
              <a:off x="6736415" y="4379068"/>
              <a:ext cx="4723356" cy="0"/>
            </a:xfrm>
            <a:prstGeom prst="straightConnector1">
              <a:avLst/>
            </a:prstGeom>
            <a:ln w="57150"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8" name="TextBox 37">
              <a:extLst>
                <a:ext uri="{FF2B5EF4-FFF2-40B4-BE49-F238E27FC236}">
                  <a16:creationId xmlns:a16="http://schemas.microsoft.com/office/drawing/2014/main" id="{610FE2D7-34A1-4379-9612-030D385150F0}"/>
                </a:ext>
              </a:extLst>
            </p:cNvPr>
            <p:cNvSpPr txBox="1"/>
            <p:nvPr/>
          </p:nvSpPr>
          <p:spPr>
            <a:xfrm>
              <a:off x="9239900" y="4432899"/>
              <a:ext cx="276224" cy="369332"/>
            </a:xfrm>
            <a:prstGeom prst="rect">
              <a:avLst/>
            </a:prstGeom>
            <a:noFill/>
          </p:spPr>
          <p:txBody>
            <a:bodyPr wrap="square" rtlCol="0">
              <a:spAutoFit/>
            </a:bodyPr>
            <a:lstStyle/>
            <a:p>
              <a:r>
                <a:rPr lang="en-US" b="1" dirty="0">
                  <a:solidFill>
                    <a:srgbClr val="7030A0"/>
                  </a:solidFill>
                </a:rPr>
                <a:t>2</a:t>
              </a:r>
            </a:p>
          </p:txBody>
        </p:sp>
      </p:grpSp>
    </p:spTree>
    <p:extLst>
      <p:ext uri="{BB962C8B-B14F-4D97-AF65-F5344CB8AC3E}">
        <p14:creationId xmlns:p14="http://schemas.microsoft.com/office/powerpoint/2010/main" val="25672644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149FB-859A-4B43-84E1-79C87400567A}"/>
              </a:ext>
            </a:extLst>
          </p:cNvPr>
          <p:cNvSpPr>
            <a:spLocks noGrp="1"/>
          </p:cNvSpPr>
          <p:nvPr>
            <p:ph type="title"/>
          </p:nvPr>
        </p:nvSpPr>
        <p:spPr>
          <a:xfrm>
            <a:off x="838200" y="222208"/>
            <a:ext cx="10515600" cy="1325563"/>
          </a:xfrm>
        </p:spPr>
        <p:txBody>
          <a:bodyPr>
            <a:noAutofit/>
          </a:bodyPr>
          <a:lstStyle/>
          <a:p>
            <a:r>
              <a:rPr lang="en-US" sz="2000" dirty="0"/>
              <a:t>Plotting all three of these concurrently shows that the estimate from occupancy ratio grows exponentially for high departure ratios, which is expected as gap size approaches zero.  The estimate based on </a:t>
            </a:r>
            <a:r>
              <a:rPr lang="en-US" sz="2000" dirty="0" err="1"/>
              <a:t>lienar</a:t>
            </a:r>
            <a:r>
              <a:rPr lang="en-US" sz="2000" dirty="0"/>
              <a:t> point density is constant, as expected for obstacle fields of the same area point density.  The estimate from ray casting is near zero for departure ratios of zero, as expected because obstacles are nearly completely shrunk at this point.</a:t>
            </a:r>
          </a:p>
        </p:txBody>
      </p:sp>
      <p:sp>
        <p:nvSpPr>
          <p:cNvPr id="3" name="Slide Number Placeholder 2">
            <a:extLst>
              <a:ext uri="{FF2B5EF4-FFF2-40B4-BE49-F238E27FC236}">
                <a16:creationId xmlns:a16="http://schemas.microsoft.com/office/drawing/2014/main" id="{A1575509-04FE-4D76-A51C-BDAA414FCE10}"/>
              </a:ext>
            </a:extLst>
          </p:cNvPr>
          <p:cNvSpPr>
            <a:spLocks noGrp="1"/>
          </p:cNvSpPr>
          <p:nvPr>
            <p:ph type="sldNum" sz="quarter" idx="12"/>
          </p:nvPr>
        </p:nvSpPr>
        <p:spPr/>
        <p:txBody>
          <a:bodyPr/>
          <a:lstStyle/>
          <a:p>
            <a:fld id="{13715FCE-A2F7-4E8B-B9BA-AB10BCE9C506}" type="slidenum">
              <a:rPr lang="en-US" smtClean="0"/>
              <a:t>104</a:t>
            </a:fld>
            <a:endParaRPr lang="en-US"/>
          </a:p>
        </p:txBody>
      </p:sp>
      <p:pic>
        <p:nvPicPr>
          <p:cNvPr id="7" name="Picture 6" descr="Chart&#10;&#10;Description automatically generated">
            <a:extLst>
              <a:ext uri="{FF2B5EF4-FFF2-40B4-BE49-F238E27FC236}">
                <a16:creationId xmlns:a16="http://schemas.microsoft.com/office/drawing/2014/main" id="{1DE01E26-E601-4B77-86C4-09A928B70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9592" y="1821863"/>
            <a:ext cx="6532815" cy="4899612"/>
          </a:xfrm>
          <a:prstGeom prst="rect">
            <a:avLst/>
          </a:prstGeom>
        </p:spPr>
      </p:pic>
    </p:spTree>
    <p:extLst>
      <p:ext uri="{BB962C8B-B14F-4D97-AF65-F5344CB8AC3E}">
        <p14:creationId xmlns:p14="http://schemas.microsoft.com/office/powerpoint/2010/main" val="14754303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884ACBEE-115A-4AED-891B-32D11A33AC86}"/>
              </a:ext>
            </a:extLst>
          </p:cNvPr>
          <p:cNvGrpSpPr/>
          <p:nvPr/>
        </p:nvGrpSpPr>
        <p:grpSpPr>
          <a:xfrm>
            <a:off x="5653064" y="1365055"/>
            <a:ext cx="6364818" cy="4865103"/>
            <a:chOff x="2846916" y="1780172"/>
            <a:chExt cx="6364818" cy="4865103"/>
          </a:xfrm>
        </p:grpSpPr>
        <p:pic>
          <p:nvPicPr>
            <p:cNvPr id="65" name="Picture 64" descr="Chart, shape&#10;&#10;Description automatically generated with medium confidence">
              <a:extLst>
                <a:ext uri="{FF2B5EF4-FFF2-40B4-BE49-F238E27FC236}">
                  <a16:creationId xmlns:a16="http://schemas.microsoft.com/office/drawing/2014/main" id="{4D4D0729-0A8F-447F-9370-6C93A7A3F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6916" y="1780172"/>
              <a:ext cx="6364818" cy="4865103"/>
            </a:xfrm>
            <a:prstGeom prst="rect">
              <a:avLst/>
            </a:prstGeom>
          </p:spPr>
        </p:pic>
        <p:cxnSp>
          <p:nvCxnSpPr>
            <p:cNvPr id="66" name="Straight Arrow Connector 65">
              <a:extLst>
                <a:ext uri="{FF2B5EF4-FFF2-40B4-BE49-F238E27FC236}">
                  <a16:creationId xmlns:a16="http://schemas.microsoft.com/office/drawing/2014/main" id="{4EB13D7C-FC08-4E0E-BB5E-0DFCC2EC5186}"/>
                </a:ext>
              </a:extLst>
            </p:cNvPr>
            <p:cNvCxnSpPr>
              <a:cxnSpLocks/>
            </p:cNvCxnSpPr>
            <p:nvPr/>
          </p:nvCxnSpPr>
          <p:spPr>
            <a:xfrm flipV="1">
              <a:off x="3676650" y="3581400"/>
              <a:ext cx="114300" cy="53340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Arrow Connector 66">
              <a:extLst>
                <a:ext uri="{FF2B5EF4-FFF2-40B4-BE49-F238E27FC236}">
                  <a16:creationId xmlns:a16="http://schemas.microsoft.com/office/drawing/2014/main" id="{21649F6A-07CC-45A0-B9DB-26F66E829062}"/>
                </a:ext>
              </a:extLst>
            </p:cNvPr>
            <p:cNvCxnSpPr>
              <a:cxnSpLocks/>
            </p:cNvCxnSpPr>
            <p:nvPr/>
          </p:nvCxnSpPr>
          <p:spPr>
            <a:xfrm>
              <a:off x="3790950" y="3581400"/>
              <a:ext cx="895350" cy="8572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Arrow Connector 67">
              <a:extLst>
                <a:ext uri="{FF2B5EF4-FFF2-40B4-BE49-F238E27FC236}">
                  <a16:creationId xmlns:a16="http://schemas.microsoft.com/office/drawing/2014/main" id="{AA78933C-3194-430A-816F-A37B25646405}"/>
                </a:ext>
              </a:extLst>
            </p:cNvPr>
            <p:cNvCxnSpPr>
              <a:cxnSpLocks/>
            </p:cNvCxnSpPr>
            <p:nvPr/>
          </p:nvCxnSpPr>
          <p:spPr>
            <a:xfrm>
              <a:off x="4686300" y="3667125"/>
              <a:ext cx="1114425" cy="33151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Arrow Connector 68">
              <a:extLst>
                <a:ext uri="{FF2B5EF4-FFF2-40B4-BE49-F238E27FC236}">
                  <a16:creationId xmlns:a16="http://schemas.microsoft.com/office/drawing/2014/main" id="{67C71012-2C93-4960-97E3-A2092B84A7E0}"/>
                </a:ext>
              </a:extLst>
            </p:cNvPr>
            <p:cNvCxnSpPr>
              <a:cxnSpLocks/>
            </p:cNvCxnSpPr>
            <p:nvPr/>
          </p:nvCxnSpPr>
          <p:spPr>
            <a:xfrm flipV="1">
              <a:off x="5800725" y="3352800"/>
              <a:ext cx="1145918" cy="64583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D861CCF8-EDB9-4FF5-87DF-E2F2EC7D6C21}"/>
                </a:ext>
              </a:extLst>
            </p:cNvPr>
            <p:cNvCxnSpPr>
              <a:cxnSpLocks/>
            </p:cNvCxnSpPr>
            <p:nvPr/>
          </p:nvCxnSpPr>
          <p:spPr>
            <a:xfrm>
              <a:off x="7038975" y="3352800"/>
              <a:ext cx="1571625" cy="762000"/>
            </a:xfrm>
            <a:prstGeom prst="straightConnector1">
              <a:avLst/>
            </a:prstGeom>
            <a:ln w="571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1" name="TextBox 70">
              <a:extLst>
                <a:ext uri="{FF2B5EF4-FFF2-40B4-BE49-F238E27FC236}">
                  <a16:creationId xmlns:a16="http://schemas.microsoft.com/office/drawing/2014/main" id="{7374C0D3-78DF-4C1F-B135-6A9D121C9E8D}"/>
                </a:ext>
              </a:extLst>
            </p:cNvPr>
            <p:cNvSpPr txBox="1"/>
            <p:nvPr/>
          </p:nvSpPr>
          <p:spPr>
            <a:xfrm>
              <a:off x="3794641" y="3629303"/>
              <a:ext cx="276224" cy="369332"/>
            </a:xfrm>
            <a:prstGeom prst="rect">
              <a:avLst/>
            </a:prstGeom>
            <a:noFill/>
          </p:spPr>
          <p:txBody>
            <a:bodyPr wrap="square" rtlCol="0">
              <a:spAutoFit/>
            </a:bodyPr>
            <a:lstStyle/>
            <a:p>
              <a:r>
                <a:rPr lang="en-US" b="1" dirty="0">
                  <a:solidFill>
                    <a:schemeClr val="accent2">
                      <a:lumMod val="75000"/>
                    </a:schemeClr>
                  </a:solidFill>
                </a:rPr>
                <a:t>1</a:t>
              </a:r>
            </a:p>
          </p:txBody>
        </p:sp>
        <p:sp>
          <p:nvSpPr>
            <p:cNvPr id="72" name="TextBox 71">
              <a:extLst>
                <a:ext uri="{FF2B5EF4-FFF2-40B4-BE49-F238E27FC236}">
                  <a16:creationId xmlns:a16="http://schemas.microsoft.com/office/drawing/2014/main" id="{0A773DFD-F53F-4286-B36E-117B5A0CFF4D}"/>
                </a:ext>
              </a:extLst>
            </p:cNvPr>
            <p:cNvSpPr txBox="1"/>
            <p:nvPr/>
          </p:nvSpPr>
          <p:spPr>
            <a:xfrm>
              <a:off x="5667376" y="3482459"/>
              <a:ext cx="276224" cy="369332"/>
            </a:xfrm>
            <a:prstGeom prst="rect">
              <a:avLst/>
            </a:prstGeom>
            <a:noFill/>
          </p:spPr>
          <p:txBody>
            <a:bodyPr wrap="square" rtlCol="0">
              <a:spAutoFit/>
            </a:bodyPr>
            <a:lstStyle/>
            <a:p>
              <a:r>
                <a:rPr lang="en-US" b="1" dirty="0">
                  <a:solidFill>
                    <a:schemeClr val="accent2">
                      <a:lumMod val="75000"/>
                    </a:schemeClr>
                  </a:solidFill>
                </a:rPr>
                <a:t>2</a:t>
              </a:r>
            </a:p>
          </p:txBody>
        </p:sp>
        <p:sp>
          <p:nvSpPr>
            <p:cNvPr id="73" name="TextBox 72">
              <a:extLst>
                <a:ext uri="{FF2B5EF4-FFF2-40B4-BE49-F238E27FC236}">
                  <a16:creationId xmlns:a16="http://schemas.microsoft.com/office/drawing/2014/main" id="{8EB11177-96D9-4FF4-B521-C5FFDB950838}"/>
                </a:ext>
              </a:extLst>
            </p:cNvPr>
            <p:cNvSpPr txBox="1"/>
            <p:nvPr/>
          </p:nvSpPr>
          <p:spPr>
            <a:xfrm>
              <a:off x="6946643" y="3460135"/>
              <a:ext cx="276224" cy="369332"/>
            </a:xfrm>
            <a:prstGeom prst="rect">
              <a:avLst/>
            </a:prstGeom>
            <a:noFill/>
          </p:spPr>
          <p:txBody>
            <a:bodyPr wrap="square" rtlCol="0">
              <a:spAutoFit/>
            </a:bodyPr>
            <a:lstStyle/>
            <a:p>
              <a:r>
                <a:rPr lang="en-US" b="1" dirty="0">
                  <a:solidFill>
                    <a:schemeClr val="accent2">
                      <a:lumMod val="75000"/>
                    </a:schemeClr>
                  </a:solidFill>
                </a:rPr>
                <a:t>3</a:t>
              </a:r>
            </a:p>
          </p:txBody>
        </p:sp>
      </p:grpSp>
      <p:sp>
        <p:nvSpPr>
          <p:cNvPr id="2" name="Title 1">
            <a:extLst>
              <a:ext uri="{FF2B5EF4-FFF2-40B4-BE49-F238E27FC236}">
                <a16:creationId xmlns:a16="http://schemas.microsoft.com/office/drawing/2014/main" id="{3EBB416E-CAE0-4D08-A723-5F9F7D48FBD5}"/>
              </a:ext>
            </a:extLst>
          </p:cNvPr>
          <p:cNvSpPr>
            <a:spLocks noGrp="1"/>
          </p:cNvSpPr>
          <p:nvPr>
            <p:ph type="title"/>
          </p:nvPr>
        </p:nvSpPr>
        <p:spPr>
          <a:xfrm>
            <a:off x="838200" y="235704"/>
            <a:ext cx="10515600" cy="1325563"/>
          </a:xfrm>
        </p:spPr>
        <p:txBody>
          <a:bodyPr>
            <a:normAutofit fontScale="90000"/>
          </a:bodyPr>
          <a:lstStyle/>
          <a:p>
            <a:r>
              <a:rPr lang="en-US" sz="3200" dirty="0"/>
              <a:t>Now that the average obstacle geometry and the estimated number of encounters, </a:t>
            </a:r>
            <a:r>
              <a:rPr lang="en-US" sz="3200" i="1" dirty="0" err="1">
                <a:latin typeface="Times New Roman" panose="02020603050405020304" pitchFamily="18" charset="0"/>
                <a:cs typeface="Times New Roman" panose="02020603050405020304" pitchFamily="18" charset="0"/>
              </a:rPr>
              <a:t>N</a:t>
            </a:r>
            <a:r>
              <a:rPr lang="en-US" sz="3200" i="1" baseline="-25000" dirty="0" err="1">
                <a:latin typeface="Times New Roman" panose="02020603050405020304" pitchFamily="18" charset="0"/>
                <a:cs typeface="Times New Roman" panose="02020603050405020304" pitchFamily="18" charset="0"/>
              </a:rPr>
              <a:t>int</a:t>
            </a:r>
            <a:r>
              <a:rPr lang="en-US" sz="3200" i="1" baseline="-25000" dirty="0">
                <a:latin typeface="Times New Roman" panose="02020603050405020304" pitchFamily="18" charset="0"/>
                <a:cs typeface="Times New Roman" panose="02020603050405020304" pitchFamily="18" charset="0"/>
              </a:rPr>
              <a:t> </a:t>
            </a:r>
            <a:r>
              <a:rPr lang="en-US" sz="3200" dirty="0"/>
              <a:t>is known, we can predict the length cost required to route around </a:t>
            </a:r>
            <a:r>
              <a:rPr lang="en-US" sz="3200" i="1" dirty="0" err="1">
                <a:latin typeface="Times New Roman" panose="02020603050405020304" pitchFamily="18" charset="0"/>
                <a:cs typeface="Times New Roman" panose="02020603050405020304" pitchFamily="18" charset="0"/>
              </a:rPr>
              <a:t>N</a:t>
            </a:r>
            <a:r>
              <a:rPr lang="en-US" sz="3200" i="1" baseline="-25000" dirty="0" err="1">
                <a:latin typeface="Times New Roman" panose="02020603050405020304" pitchFamily="18" charset="0"/>
                <a:cs typeface="Times New Roman" panose="02020603050405020304" pitchFamily="18" charset="0"/>
              </a:rPr>
              <a:t>int</a:t>
            </a:r>
            <a:r>
              <a:rPr lang="en-US" sz="3200" dirty="0"/>
              <a:t> average-sized obstacles.</a:t>
            </a:r>
            <a:endParaRPr lang="en-US" sz="3200" baseline="-25000" dirty="0"/>
          </a:p>
        </p:txBody>
      </p:sp>
      <p:sp>
        <p:nvSpPr>
          <p:cNvPr id="4" name="Slide Number Placeholder 3">
            <a:extLst>
              <a:ext uri="{FF2B5EF4-FFF2-40B4-BE49-F238E27FC236}">
                <a16:creationId xmlns:a16="http://schemas.microsoft.com/office/drawing/2014/main" id="{A9F2366A-3D3C-4097-9575-9C52964A9D67}"/>
              </a:ext>
            </a:extLst>
          </p:cNvPr>
          <p:cNvSpPr>
            <a:spLocks noGrp="1"/>
          </p:cNvSpPr>
          <p:nvPr>
            <p:ph type="sldNum" sz="quarter" idx="12"/>
          </p:nvPr>
        </p:nvSpPr>
        <p:spPr/>
        <p:txBody>
          <a:bodyPr/>
          <a:lstStyle/>
          <a:p>
            <a:fld id="{13715FCE-A2F7-4E8B-B9BA-AB10BCE9C506}" type="slidenum">
              <a:rPr lang="en-US" smtClean="0"/>
              <a:t>105</a:t>
            </a:fld>
            <a:endParaRPr lang="en-US"/>
          </a:p>
        </p:txBody>
      </p:sp>
      <p:pic>
        <p:nvPicPr>
          <p:cNvPr id="15" name="Picture 14">
            <a:extLst>
              <a:ext uri="{FF2B5EF4-FFF2-40B4-BE49-F238E27FC236}">
                <a16:creationId xmlns:a16="http://schemas.microsoft.com/office/drawing/2014/main" id="{4798E87D-D181-4E08-9FE1-1BF844711DA1}"/>
              </a:ext>
            </a:extLst>
          </p:cNvPr>
          <p:cNvPicPr>
            <a:picLocks noChangeAspect="1"/>
          </p:cNvPicPr>
          <p:nvPr/>
        </p:nvPicPr>
        <p:blipFill>
          <a:blip r:embed="rId3"/>
          <a:stretch>
            <a:fillRect/>
          </a:stretch>
        </p:blipFill>
        <p:spPr>
          <a:xfrm>
            <a:off x="629566" y="2899112"/>
            <a:ext cx="349941" cy="454038"/>
          </a:xfrm>
          <a:prstGeom prst="rect">
            <a:avLst/>
          </a:prstGeom>
        </p:spPr>
      </p:pic>
      <p:pic>
        <p:nvPicPr>
          <p:cNvPr id="16" name="Picture 15">
            <a:extLst>
              <a:ext uri="{FF2B5EF4-FFF2-40B4-BE49-F238E27FC236}">
                <a16:creationId xmlns:a16="http://schemas.microsoft.com/office/drawing/2014/main" id="{9240AA46-BCC2-457D-A9E2-97986BCB0C04}"/>
              </a:ext>
            </a:extLst>
          </p:cNvPr>
          <p:cNvPicPr>
            <a:picLocks noChangeAspect="1"/>
          </p:cNvPicPr>
          <p:nvPr/>
        </p:nvPicPr>
        <p:blipFill>
          <a:blip r:embed="rId4"/>
          <a:stretch>
            <a:fillRect/>
          </a:stretch>
        </p:blipFill>
        <p:spPr>
          <a:xfrm>
            <a:off x="1603330" y="2853303"/>
            <a:ext cx="603093" cy="545656"/>
          </a:xfrm>
          <a:prstGeom prst="rect">
            <a:avLst/>
          </a:prstGeom>
        </p:spPr>
      </p:pic>
      <p:pic>
        <p:nvPicPr>
          <p:cNvPr id="17" name="Picture 16">
            <a:extLst>
              <a:ext uri="{FF2B5EF4-FFF2-40B4-BE49-F238E27FC236}">
                <a16:creationId xmlns:a16="http://schemas.microsoft.com/office/drawing/2014/main" id="{AB6DA019-31E5-41E4-ADDF-BA450FAF42A8}"/>
              </a:ext>
            </a:extLst>
          </p:cNvPr>
          <p:cNvPicPr>
            <a:picLocks noChangeAspect="1"/>
          </p:cNvPicPr>
          <p:nvPr/>
        </p:nvPicPr>
        <p:blipFill>
          <a:blip r:embed="rId5"/>
          <a:stretch>
            <a:fillRect/>
          </a:stretch>
        </p:blipFill>
        <p:spPr>
          <a:xfrm>
            <a:off x="2830246" y="2853303"/>
            <a:ext cx="642523" cy="412590"/>
          </a:xfrm>
          <a:prstGeom prst="rect">
            <a:avLst/>
          </a:prstGeom>
        </p:spPr>
      </p:pic>
      <p:sp>
        <p:nvSpPr>
          <p:cNvPr id="18" name="Title 1">
            <a:extLst>
              <a:ext uri="{FF2B5EF4-FFF2-40B4-BE49-F238E27FC236}">
                <a16:creationId xmlns:a16="http://schemas.microsoft.com/office/drawing/2014/main" id="{2E1A5CEC-BF1A-4BE4-87A5-640D1D9CFF10}"/>
              </a:ext>
            </a:extLst>
          </p:cNvPr>
          <p:cNvSpPr txBox="1">
            <a:spLocks/>
          </p:cNvSpPr>
          <p:nvPr/>
        </p:nvSpPr>
        <p:spPr>
          <a:xfrm>
            <a:off x="1063602" y="2909875"/>
            <a:ext cx="187569"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t>
            </a:r>
          </a:p>
        </p:txBody>
      </p:sp>
      <p:sp>
        <p:nvSpPr>
          <p:cNvPr id="19" name="Title 1">
            <a:extLst>
              <a:ext uri="{FF2B5EF4-FFF2-40B4-BE49-F238E27FC236}">
                <a16:creationId xmlns:a16="http://schemas.microsoft.com/office/drawing/2014/main" id="{CADAF8A4-249F-452D-902F-F9044C2FC71B}"/>
              </a:ext>
            </a:extLst>
          </p:cNvPr>
          <p:cNvSpPr txBox="1">
            <a:spLocks/>
          </p:cNvSpPr>
          <p:nvPr/>
        </p:nvSpPr>
        <p:spPr>
          <a:xfrm>
            <a:off x="2371013" y="2909875"/>
            <a:ext cx="187569"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t>
            </a:r>
          </a:p>
        </p:txBody>
      </p:sp>
      <p:sp>
        <p:nvSpPr>
          <p:cNvPr id="20" name="Title 1">
            <a:extLst>
              <a:ext uri="{FF2B5EF4-FFF2-40B4-BE49-F238E27FC236}">
                <a16:creationId xmlns:a16="http://schemas.microsoft.com/office/drawing/2014/main" id="{E0D74B1C-79AA-4585-BE44-76BE13B42C61}"/>
              </a:ext>
            </a:extLst>
          </p:cNvPr>
          <p:cNvSpPr txBox="1">
            <a:spLocks/>
          </p:cNvSpPr>
          <p:nvPr/>
        </p:nvSpPr>
        <p:spPr>
          <a:xfrm>
            <a:off x="1717307" y="3937900"/>
            <a:ext cx="187569"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3</a:t>
            </a:r>
          </a:p>
        </p:txBody>
      </p:sp>
      <p:sp>
        <p:nvSpPr>
          <p:cNvPr id="21" name="Title 1">
            <a:extLst>
              <a:ext uri="{FF2B5EF4-FFF2-40B4-BE49-F238E27FC236}">
                <a16:creationId xmlns:a16="http://schemas.microsoft.com/office/drawing/2014/main" id="{494E7A15-6CE1-4079-AD52-9B91A24B1869}"/>
              </a:ext>
            </a:extLst>
          </p:cNvPr>
          <p:cNvSpPr txBox="1">
            <a:spLocks/>
          </p:cNvSpPr>
          <p:nvPr/>
        </p:nvSpPr>
        <p:spPr>
          <a:xfrm>
            <a:off x="3681545" y="3394201"/>
            <a:ext cx="187569"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t>
            </a:r>
          </a:p>
        </p:txBody>
      </p:sp>
      <p:sp>
        <p:nvSpPr>
          <p:cNvPr id="23" name="Title 1">
            <a:extLst>
              <a:ext uri="{FF2B5EF4-FFF2-40B4-BE49-F238E27FC236}">
                <a16:creationId xmlns:a16="http://schemas.microsoft.com/office/drawing/2014/main" id="{A04DEAE0-C463-4C7F-ABF2-39D5B49471C8}"/>
              </a:ext>
            </a:extLst>
          </p:cNvPr>
          <p:cNvSpPr txBox="1">
            <a:spLocks/>
          </p:cNvSpPr>
          <p:nvPr/>
        </p:nvSpPr>
        <p:spPr>
          <a:xfrm>
            <a:off x="4304383" y="3313281"/>
            <a:ext cx="447339"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rgbClr val="00B050"/>
              </a:solidFill>
            </a:endParaRPr>
          </a:p>
        </p:txBody>
      </p:sp>
      <p:cxnSp>
        <p:nvCxnSpPr>
          <p:cNvPr id="25" name="Straight Connector 24">
            <a:extLst>
              <a:ext uri="{FF2B5EF4-FFF2-40B4-BE49-F238E27FC236}">
                <a16:creationId xmlns:a16="http://schemas.microsoft.com/office/drawing/2014/main" id="{DD2142AC-FA71-4F24-B34D-DB57FD1A39B2}"/>
              </a:ext>
            </a:extLst>
          </p:cNvPr>
          <p:cNvCxnSpPr>
            <a:cxnSpLocks/>
          </p:cNvCxnSpPr>
          <p:nvPr/>
        </p:nvCxnSpPr>
        <p:spPr>
          <a:xfrm>
            <a:off x="629566" y="3609975"/>
            <a:ext cx="264703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a:extLst>
              <a:ext uri="{FF2B5EF4-FFF2-40B4-BE49-F238E27FC236}">
                <a16:creationId xmlns:a16="http://schemas.microsoft.com/office/drawing/2014/main" id="{94EB6CDA-C1BE-4FEA-B9C4-55DF3927C8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5953" y="2884615"/>
            <a:ext cx="1801865" cy="1664144"/>
          </a:xfrm>
          <a:prstGeom prst="rect">
            <a:avLst/>
          </a:prstGeom>
        </p:spPr>
      </p:pic>
      <p:sp>
        <p:nvSpPr>
          <p:cNvPr id="28" name="TextBox 27">
            <a:extLst>
              <a:ext uri="{FF2B5EF4-FFF2-40B4-BE49-F238E27FC236}">
                <a16:creationId xmlns:a16="http://schemas.microsoft.com/office/drawing/2014/main" id="{F1F5A036-F619-4D57-A073-5CC2742F033E}"/>
              </a:ext>
            </a:extLst>
          </p:cNvPr>
          <p:cNvSpPr txBox="1"/>
          <p:nvPr/>
        </p:nvSpPr>
        <p:spPr>
          <a:xfrm>
            <a:off x="4364265" y="3265702"/>
            <a:ext cx="1025240" cy="584775"/>
          </a:xfrm>
          <a:prstGeom prst="rect">
            <a:avLst/>
          </a:prstGeom>
          <a:noFill/>
        </p:spPr>
        <p:txBody>
          <a:bodyPr wrap="square" rtlCol="0">
            <a:spAutoFit/>
          </a:bodyPr>
          <a:lstStyle/>
          <a:p>
            <a:r>
              <a:rPr lang="en-US" sz="3200" b="1" dirty="0">
                <a:solidFill>
                  <a:schemeClr val="accent2">
                    <a:lumMod val="75000"/>
                  </a:schemeClr>
                </a:solidFill>
              </a:rPr>
              <a:t>Avg.</a:t>
            </a:r>
          </a:p>
        </p:txBody>
      </p:sp>
      <p:sp>
        <p:nvSpPr>
          <p:cNvPr id="29" name="Title 1">
            <a:extLst>
              <a:ext uri="{FF2B5EF4-FFF2-40B4-BE49-F238E27FC236}">
                <a16:creationId xmlns:a16="http://schemas.microsoft.com/office/drawing/2014/main" id="{B7BA9FD4-2BD2-47A3-82E2-6F629EC31B9B}"/>
              </a:ext>
            </a:extLst>
          </p:cNvPr>
          <p:cNvSpPr txBox="1">
            <a:spLocks/>
          </p:cNvSpPr>
          <p:nvPr/>
        </p:nvSpPr>
        <p:spPr>
          <a:xfrm rot="5400000">
            <a:off x="9265626" y="3280016"/>
            <a:ext cx="153206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i="1" dirty="0">
                <a:solidFill>
                  <a:schemeClr val="accent2"/>
                </a:solidFill>
                <a:latin typeface="Times New Roman" panose="02020603050405020304" pitchFamily="18" charset="0"/>
                <a:cs typeface="Times New Roman" panose="02020603050405020304" pitchFamily="18" charset="0"/>
              </a:rPr>
              <a:t> </a:t>
            </a:r>
            <a:r>
              <a:rPr lang="en-US" dirty="0">
                <a:solidFill>
                  <a:schemeClr val="accent2"/>
                </a:solidFill>
                <a:latin typeface="Times New Roman" panose="02020603050405020304" pitchFamily="18" charset="0"/>
                <a:cs typeface="Times New Roman" panose="02020603050405020304" pitchFamily="18" charset="0"/>
              </a:rPr>
              <a:t>}</a:t>
            </a:r>
            <a:endParaRPr lang="en-US" baseline="-25000" dirty="0">
              <a:solidFill>
                <a:schemeClr val="accent2"/>
              </a:solidFill>
            </a:endParaRPr>
          </a:p>
        </p:txBody>
      </p:sp>
      <p:sp>
        <p:nvSpPr>
          <p:cNvPr id="30" name="Title 1">
            <a:extLst>
              <a:ext uri="{FF2B5EF4-FFF2-40B4-BE49-F238E27FC236}">
                <a16:creationId xmlns:a16="http://schemas.microsoft.com/office/drawing/2014/main" id="{59DF7F6C-4636-4B6F-ABD9-EDEEAF22F0DA}"/>
              </a:ext>
            </a:extLst>
          </p:cNvPr>
          <p:cNvSpPr txBox="1">
            <a:spLocks/>
          </p:cNvSpPr>
          <p:nvPr/>
        </p:nvSpPr>
        <p:spPr>
          <a:xfrm>
            <a:off x="9517954" y="3260600"/>
            <a:ext cx="153206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chemeClr val="accent2"/>
                </a:solidFill>
                <a:latin typeface="Times New Roman" panose="02020603050405020304" pitchFamily="18" charset="0"/>
                <a:cs typeface="Times New Roman" panose="02020603050405020304" pitchFamily="18" charset="0"/>
              </a:rPr>
              <a:t> </a:t>
            </a:r>
            <a:r>
              <a:rPr lang="en-US" b="1" i="1" dirty="0" err="1">
                <a:solidFill>
                  <a:schemeClr val="accent2"/>
                </a:solidFill>
                <a:latin typeface="Times New Roman" panose="02020603050405020304" pitchFamily="18" charset="0"/>
                <a:cs typeface="Times New Roman" panose="02020603050405020304" pitchFamily="18" charset="0"/>
              </a:rPr>
              <a:t>N</a:t>
            </a:r>
            <a:r>
              <a:rPr lang="en-US" b="1" i="1" baseline="-25000" dirty="0" err="1">
                <a:solidFill>
                  <a:schemeClr val="accent2"/>
                </a:solidFill>
                <a:latin typeface="Times New Roman" panose="02020603050405020304" pitchFamily="18" charset="0"/>
                <a:cs typeface="Times New Roman" panose="02020603050405020304" pitchFamily="18" charset="0"/>
              </a:rPr>
              <a:t>int</a:t>
            </a:r>
            <a:endParaRPr lang="en-US" b="1" baseline="-25000" dirty="0">
              <a:solidFill>
                <a:schemeClr val="accent2"/>
              </a:solidFill>
            </a:endParaRPr>
          </a:p>
        </p:txBody>
      </p:sp>
    </p:spTree>
    <p:extLst>
      <p:ext uri="{BB962C8B-B14F-4D97-AF65-F5344CB8AC3E}">
        <p14:creationId xmlns:p14="http://schemas.microsoft.com/office/powerpoint/2010/main" val="8037005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509"/>
            <a:ext cx="10515600" cy="1325563"/>
          </a:xfrm>
        </p:spPr>
        <p:txBody>
          <a:bodyPr>
            <a:noAutofit/>
          </a:bodyPr>
          <a:lstStyle/>
          <a:p>
            <a:r>
              <a:rPr lang="en-US" sz="2400" dirty="0"/>
              <a:t>The estimated number of encountered obstacles, </a:t>
            </a:r>
            <a:r>
              <a:rPr lang="en-US" sz="2400" i="1" dirty="0" err="1">
                <a:latin typeface="Times New Roman" panose="02020603050405020304" pitchFamily="18" charset="0"/>
                <a:cs typeface="Times New Roman" panose="02020603050405020304" pitchFamily="18" charset="0"/>
              </a:rPr>
              <a:t>N</a:t>
            </a:r>
            <a:r>
              <a:rPr lang="en-US" sz="2400" i="1" baseline="-25000" dirty="0" err="1">
                <a:latin typeface="Times New Roman" panose="02020603050405020304" pitchFamily="18" charset="0"/>
                <a:cs typeface="Times New Roman" panose="02020603050405020304" pitchFamily="18" charset="0"/>
              </a:rPr>
              <a:t>int</a:t>
            </a:r>
            <a:r>
              <a:rPr lang="en-US" sz="2400" dirty="0"/>
              <a:t>, informs the predicted spacing of obstacles along the path while the estimate for deflection per obstacle, </a:t>
            </a:r>
            <a:r>
              <a:rPr lang="en-US" sz="2400" i="1" dirty="0" err="1">
                <a:latin typeface="Times New Roman" panose="02020603050405020304" pitchFamily="18" charset="0"/>
                <a:cs typeface="Times New Roman" panose="02020603050405020304" pitchFamily="18" charset="0"/>
              </a:rPr>
              <a:t>R</a:t>
            </a:r>
            <a:r>
              <a:rPr lang="en-US" sz="2400" i="1" baseline="-25000" dirty="0" err="1">
                <a:latin typeface="Times New Roman" panose="02020603050405020304" pitchFamily="18" charset="0"/>
                <a:cs typeface="Times New Roman" panose="02020603050405020304" pitchFamily="18" charset="0"/>
              </a:rPr>
              <a:t>c</a:t>
            </a:r>
            <a:r>
              <a:rPr lang="en-US" sz="2400" i="1" dirty="0"/>
              <a:t> , </a:t>
            </a:r>
            <a:r>
              <a:rPr lang="en-US" sz="2400" dirty="0"/>
              <a:t>informs the predicted deflection perpendicular to the path.  These two quantities together give an estimate for total path length.</a:t>
            </a:r>
            <a:endParaRPr lang="en-US" sz="2400" i="1" dirty="0"/>
          </a:p>
        </p:txBody>
      </p:sp>
      <p:sp>
        <p:nvSpPr>
          <p:cNvPr id="3" name="Slide Number Placeholder 2">
            <a:extLst>
              <a:ext uri="{FF2B5EF4-FFF2-40B4-BE49-F238E27FC236}">
                <a16:creationId xmlns:a16="http://schemas.microsoft.com/office/drawing/2014/main" id="{3C8C243F-2CC4-4E4C-A3C7-A428334E1CD2}"/>
              </a:ext>
            </a:extLst>
          </p:cNvPr>
          <p:cNvSpPr>
            <a:spLocks noGrp="1"/>
          </p:cNvSpPr>
          <p:nvPr>
            <p:ph type="sldNum" sz="quarter" idx="12"/>
          </p:nvPr>
        </p:nvSpPr>
        <p:spPr/>
        <p:txBody>
          <a:bodyPr/>
          <a:lstStyle/>
          <a:p>
            <a:fld id="{13715FCE-A2F7-4E8B-B9BA-AB10BCE9C506}" type="slidenum">
              <a:rPr lang="en-US" smtClean="0"/>
              <a:t>106</a:t>
            </a:fld>
            <a:endParaRPr lang="en-US"/>
          </a:p>
        </p:txBody>
      </p:sp>
      <p:grpSp>
        <p:nvGrpSpPr>
          <p:cNvPr id="5" name="Group 4"/>
          <p:cNvGrpSpPr/>
          <p:nvPr/>
        </p:nvGrpSpPr>
        <p:grpSpPr>
          <a:xfrm>
            <a:off x="3029763" y="1727495"/>
            <a:ext cx="6132473" cy="4918996"/>
            <a:chOff x="3029763" y="1727495"/>
            <a:chExt cx="6132473" cy="4918996"/>
          </a:xfrm>
        </p:grpSpPr>
        <p:grpSp>
          <p:nvGrpSpPr>
            <p:cNvPr id="4" name="Group 3">
              <a:extLst>
                <a:ext uri="{FF2B5EF4-FFF2-40B4-BE49-F238E27FC236}">
                  <a16:creationId xmlns:a16="http://schemas.microsoft.com/office/drawing/2014/main" id="{912823FD-9A3D-4C47-AE9C-3DF3C9052519}"/>
                </a:ext>
              </a:extLst>
            </p:cNvPr>
            <p:cNvGrpSpPr/>
            <p:nvPr/>
          </p:nvGrpSpPr>
          <p:grpSpPr>
            <a:xfrm>
              <a:off x="3029763" y="1727495"/>
              <a:ext cx="6132473" cy="4918996"/>
              <a:chOff x="2438621" y="2302988"/>
              <a:chExt cx="5318992" cy="4266484"/>
            </a:xfrm>
          </p:grpSpPr>
          <p:pic>
            <p:nvPicPr>
              <p:cNvPr id="21" name="Picture 20" descr="Shape, polygon&#10;&#10;Description automatically generated">
                <a:extLst>
                  <a:ext uri="{FF2B5EF4-FFF2-40B4-BE49-F238E27FC236}">
                    <a16:creationId xmlns:a16="http://schemas.microsoft.com/office/drawing/2014/main" id="{61772494-8477-4C46-81A6-528FC7DB7BD8}"/>
                  </a:ext>
                </a:extLst>
              </p:cNvPr>
              <p:cNvPicPr>
                <a:picLocks noChangeAspect="1"/>
              </p:cNvPicPr>
              <p:nvPr/>
            </p:nvPicPr>
            <p:blipFill rotWithShape="1">
              <a:blip r:embed="rId3">
                <a:extLst>
                  <a:ext uri="{28A0092B-C50C-407E-A947-70E740481C1C}">
                    <a14:useLocalDpi xmlns:a14="http://schemas.microsoft.com/office/drawing/2010/main" val="0"/>
                  </a:ext>
                </a:extLst>
              </a:blip>
              <a:srcRect l="7267" t="6594" r="8168" b="4665"/>
              <a:stretch/>
            </p:blipFill>
            <p:spPr>
              <a:xfrm>
                <a:off x="2438621" y="2302988"/>
                <a:ext cx="5318992" cy="4266484"/>
              </a:xfrm>
              <a:prstGeom prst="rect">
                <a:avLst/>
              </a:prstGeom>
            </p:spPr>
          </p:pic>
          <p:cxnSp>
            <p:nvCxnSpPr>
              <p:cNvPr id="22" name="Straight Arrow Connector 21">
                <a:extLst>
                  <a:ext uri="{FF2B5EF4-FFF2-40B4-BE49-F238E27FC236}">
                    <a16:creationId xmlns:a16="http://schemas.microsoft.com/office/drawing/2014/main" id="{52D00B59-93D7-45E7-9FCF-B5963A00580B}"/>
                  </a:ext>
                </a:extLst>
              </p:cNvPr>
              <p:cNvCxnSpPr>
                <a:cxnSpLocks/>
              </p:cNvCxnSpPr>
              <p:nvPr/>
            </p:nvCxnSpPr>
            <p:spPr>
              <a:xfrm flipV="1">
                <a:off x="2836682" y="4094023"/>
                <a:ext cx="276356" cy="215372"/>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9C514EB1-03C4-429D-BCD7-8ACB7B48296A}"/>
                  </a:ext>
                </a:extLst>
              </p:cNvPr>
              <p:cNvCxnSpPr>
                <a:cxnSpLocks/>
              </p:cNvCxnSpPr>
              <p:nvPr/>
            </p:nvCxnSpPr>
            <p:spPr>
              <a:xfrm>
                <a:off x="3127339" y="4077457"/>
                <a:ext cx="2630839" cy="466277"/>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6610F89B-49AA-4346-81C5-E583BB95BF36}"/>
                  </a:ext>
                </a:extLst>
              </p:cNvPr>
              <p:cNvCxnSpPr>
                <a:cxnSpLocks/>
              </p:cNvCxnSpPr>
              <p:nvPr/>
            </p:nvCxnSpPr>
            <p:spPr>
              <a:xfrm flipV="1">
                <a:off x="5788249" y="4309395"/>
                <a:ext cx="1833863" cy="233471"/>
              </a:xfrm>
              <a:prstGeom prst="straightConnector1">
                <a:avLst/>
              </a:prstGeom>
              <a:ln w="571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88ABEE4A-3240-41F3-AF7F-C1187F10D63A}"/>
                  </a:ext>
                </a:extLst>
              </p:cNvPr>
              <p:cNvSpPr txBox="1"/>
              <p:nvPr/>
            </p:nvSpPr>
            <p:spPr>
              <a:xfrm>
                <a:off x="3097268" y="4173534"/>
                <a:ext cx="276224" cy="369332"/>
              </a:xfrm>
              <a:prstGeom prst="rect">
                <a:avLst/>
              </a:prstGeom>
              <a:noFill/>
            </p:spPr>
            <p:txBody>
              <a:bodyPr wrap="square" rtlCol="0">
                <a:spAutoFit/>
              </a:bodyPr>
              <a:lstStyle/>
              <a:p>
                <a:r>
                  <a:rPr lang="en-US" b="1" dirty="0">
                    <a:solidFill>
                      <a:schemeClr val="accent2">
                        <a:lumMod val="75000"/>
                      </a:schemeClr>
                    </a:solidFill>
                  </a:rPr>
                  <a:t>1</a:t>
                </a:r>
              </a:p>
            </p:txBody>
          </p:sp>
          <p:sp>
            <p:nvSpPr>
              <p:cNvPr id="26" name="TextBox 25">
                <a:extLst>
                  <a:ext uri="{FF2B5EF4-FFF2-40B4-BE49-F238E27FC236}">
                    <a16:creationId xmlns:a16="http://schemas.microsoft.com/office/drawing/2014/main" id="{67C5686C-5FF2-4756-A8AF-73F3D17C3251}"/>
                  </a:ext>
                </a:extLst>
              </p:cNvPr>
              <p:cNvSpPr txBox="1"/>
              <p:nvPr/>
            </p:nvSpPr>
            <p:spPr>
              <a:xfrm>
                <a:off x="5864750" y="4009145"/>
                <a:ext cx="276224" cy="369332"/>
              </a:xfrm>
              <a:prstGeom prst="rect">
                <a:avLst/>
              </a:prstGeom>
              <a:noFill/>
            </p:spPr>
            <p:txBody>
              <a:bodyPr wrap="square" rtlCol="0">
                <a:spAutoFit/>
              </a:bodyPr>
              <a:lstStyle/>
              <a:p>
                <a:r>
                  <a:rPr lang="en-US" b="1" dirty="0">
                    <a:solidFill>
                      <a:schemeClr val="accent2">
                        <a:lumMod val="75000"/>
                      </a:schemeClr>
                    </a:solidFill>
                  </a:rPr>
                  <a:t>2</a:t>
                </a:r>
              </a:p>
            </p:txBody>
          </p:sp>
        </p:grpSp>
        <p:cxnSp>
          <p:nvCxnSpPr>
            <p:cNvPr id="6" name="Straight Connector 5"/>
            <p:cNvCxnSpPr/>
            <p:nvPr/>
          </p:nvCxnSpPr>
          <p:spPr>
            <a:xfrm>
              <a:off x="3810026" y="2425261"/>
              <a:ext cx="31532" cy="1418896"/>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Connector 6"/>
            <p:cNvCxnSpPr>
              <a:cxnSpLocks/>
            </p:cNvCxnSpPr>
            <p:nvPr/>
          </p:nvCxnSpPr>
          <p:spPr>
            <a:xfrm flipH="1" flipV="1">
              <a:off x="6823818" y="2425261"/>
              <a:ext cx="51194" cy="133358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Arrow Connector 7"/>
            <p:cNvCxnSpPr>
              <a:cxnSpLocks/>
            </p:cNvCxnSpPr>
            <p:nvPr/>
          </p:nvCxnSpPr>
          <p:spPr>
            <a:xfrm>
              <a:off x="3825791" y="2709041"/>
              <a:ext cx="3001923" cy="20505"/>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9" name="Rectangle 8"/>
            <p:cNvSpPr/>
            <p:nvPr/>
          </p:nvSpPr>
          <p:spPr>
            <a:xfrm>
              <a:off x="4579540" y="2194482"/>
              <a:ext cx="1516460" cy="369332"/>
            </a:xfrm>
            <a:prstGeom prst="rect">
              <a:avLst/>
            </a:prstGeom>
          </p:spPr>
          <p:txBody>
            <a:bodyPr wrap="square">
              <a:spAutoFit/>
            </a:bodyPr>
            <a:lstStyle/>
            <a:p>
              <a:r>
                <a:rPr lang="en-US" b="1" dirty="0"/>
                <a:t>L</a:t>
              </a:r>
              <a:r>
                <a:rPr lang="en-US" b="1" baseline="-25000" dirty="0"/>
                <a:t>E </a:t>
              </a:r>
              <a:r>
                <a:rPr lang="en-US" b="1" dirty="0"/>
                <a:t>/</a:t>
              </a:r>
              <a:r>
                <a:rPr lang="en-US" b="1" dirty="0" err="1"/>
                <a:t>N</a:t>
              </a:r>
              <a:r>
                <a:rPr lang="en-US" b="1" baseline="-25000" dirty="0" err="1"/>
                <a:t>int</a:t>
              </a:r>
              <a:endParaRPr lang="en-US" b="1" dirty="0"/>
            </a:p>
          </p:txBody>
        </p:sp>
        <p:cxnSp>
          <p:nvCxnSpPr>
            <p:cNvPr id="32" name="Straight Connector 31"/>
            <p:cNvCxnSpPr>
              <a:cxnSpLocks/>
            </p:cNvCxnSpPr>
            <p:nvPr/>
          </p:nvCxnSpPr>
          <p:spPr>
            <a:xfrm flipH="1">
              <a:off x="6819474" y="3738230"/>
              <a:ext cx="1791126"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p:cNvCxnSpPr>
              <a:cxnSpLocks/>
            </p:cNvCxnSpPr>
            <p:nvPr/>
          </p:nvCxnSpPr>
          <p:spPr>
            <a:xfrm flipH="1">
              <a:off x="6819473" y="4309938"/>
              <a:ext cx="1886377"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Arrow Connector 45"/>
            <p:cNvCxnSpPr/>
            <p:nvPr/>
          </p:nvCxnSpPr>
          <p:spPr>
            <a:xfrm flipH="1" flipV="1">
              <a:off x="8393208" y="3407226"/>
              <a:ext cx="1848" cy="334011"/>
            </a:xfrm>
            <a:prstGeom prst="straightConnector1">
              <a:avLst/>
            </a:prstGeom>
            <a:ln w="28575"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p:cNvCxnSpPr/>
            <p:nvPr/>
          </p:nvCxnSpPr>
          <p:spPr>
            <a:xfrm>
              <a:off x="8393208" y="4309938"/>
              <a:ext cx="0" cy="355705"/>
            </a:xfrm>
            <a:prstGeom prst="straightConnector1">
              <a:avLst/>
            </a:prstGeom>
            <a:ln w="28575"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58" name="Rectangle 57"/>
            <p:cNvSpPr/>
            <p:nvPr/>
          </p:nvSpPr>
          <p:spPr>
            <a:xfrm>
              <a:off x="7762661" y="3119770"/>
              <a:ext cx="652743" cy="369332"/>
            </a:xfrm>
            <a:prstGeom prst="rect">
              <a:avLst/>
            </a:prstGeom>
          </p:spPr>
          <p:txBody>
            <a:bodyPr wrap="none">
              <a:spAutoFit/>
            </a:bodyPr>
            <a:lstStyle/>
            <a:p>
              <a:r>
                <a:rPr lang="en-US" b="1" dirty="0" err="1"/>
                <a:t>R</a:t>
              </a:r>
              <a:r>
                <a:rPr lang="en-US" b="1" baseline="-25000" dirty="0" err="1"/>
                <a:t>small</a:t>
              </a:r>
              <a:endParaRPr lang="en-US" b="1" baseline="-25000" dirty="0"/>
            </a:p>
          </p:txBody>
        </p:sp>
        <p:sp>
          <p:nvSpPr>
            <p:cNvPr id="12" name="Right Triangle 11">
              <a:extLst>
                <a:ext uri="{FF2B5EF4-FFF2-40B4-BE49-F238E27FC236}">
                  <a16:creationId xmlns:a16="http://schemas.microsoft.com/office/drawing/2014/main" id="{2436FFCC-B6BF-4D1E-B3FF-1F647220883D}"/>
                </a:ext>
              </a:extLst>
            </p:cNvPr>
            <p:cNvSpPr/>
            <p:nvPr/>
          </p:nvSpPr>
          <p:spPr>
            <a:xfrm rot="10800000">
              <a:off x="3873817" y="3731204"/>
              <a:ext cx="2945656" cy="547099"/>
            </a:xfrm>
            <a:prstGeom prst="rtTriangle">
              <a:avLst/>
            </a:prstGeom>
            <a:solidFill>
              <a:srgbClr val="ED7D31">
                <a:alpha val="40000"/>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84497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273" y="214189"/>
            <a:ext cx="10515600" cy="1325563"/>
          </a:xfrm>
        </p:spPr>
        <p:txBody>
          <a:bodyPr>
            <a:noAutofit/>
          </a:bodyPr>
          <a:lstStyle/>
          <a:p>
            <a:r>
              <a:rPr lang="en-US" sz="2400" dirty="0"/>
              <a:t>The estimated number of encountered obstacles, </a:t>
            </a:r>
            <a:r>
              <a:rPr lang="en-US" sz="2400" i="1" dirty="0" err="1">
                <a:latin typeface="Times New Roman" panose="02020603050405020304" pitchFamily="18" charset="0"/>
                <a:cs typeface="Times New Roman" panose="02020603050405020304" pitchFamily="18" charset="0"/>
              </a:rPr>
              <a:t>N</a:t>
            </a:r>
            <a:r>
              <a:rPr lang="en-US" sz="2400" i="1" baseline="-25000" dirty="0" err="1">
                <a:latin typeface="Times New Roman" panose="02020603050405020304" pitchFamily="18" charset="0"/>
                <a:cs typeface="Times New Roman" panose="02020603050405020304" pitchFamily="18" charset="0"/>
              </a:rPr>
              <a:t>int</a:t>
            </a:r>
            <a:r>
              <a:rPr lang="en-US" sz="2400" dirty="0"/>
              <a:t>, informs the predicted spacing of obstacles along the path while the estimate for deflection per obstacle, </a:t>
            </a:r>
            <a:r>
              <a:rPr lang="en-US" sz="2400" i="1" dirty="0" err="1">
                <a:latin typeface="Times New Roman" panose="02020603050405020304" pitchFamily="18" charset="0"/>
                <a:cs typeface="Times New Roman" panose="02020603050405020304" pitchFamily="18" charset="0"/>
              </a:rPr>
              <a:t>R</a:t>
            </a:r>
            <a:r>
              <a:rPr lang="en-US" sz="2400" i="1" baseline="-25000" dirty="0" err="1">
                <a:latin typeface="Times New Roman" panose="02020603050405020304" pitchFamily="18" charset="0"/>
                <a:cs typeface="Times New Roman" panose="02020603050405020304" pitchFamily="18" charset="0"/>
              </a:rPr>
              <a:t>c</a:t>
            </a:r>
            <a:r>
              <a:rPr lang="en-US" sz="2400" i="1" dirty="0"/>
              <a:t> , </a:t>
            </a:r>
            <a:r>
              <a:rPr lang="en-US" sz="2400" dirty="0"/>
              <a:t>informs the predicted deflection perpendicular to the path.  These two quantities together give an estimate for total path length.</a:t>
            </a:r>
          </a:p>
        </p:txBody>
      </p:sp>
      <p:sp>
        <p:nvSpPr>
          <p:cNvPr id="3" name="Slide Number Placeholder 2">
            <a:extLst>
              <a:ext uri="{FF2B5EF4-FFF2-40B4-BE49-F238E27FC236}">
                <a16:creationId xmlns:a16="http://schemas.microsoft.com/office/drawing/2014/main" id="{3A318F99-A760-4AAE-92E1-4D44D031B1C2}"/>
              </a:ext>
            </a:extLst>
          </p:cNvPr>
          <p:cNvSpPr>
            <a:spLocks noGrp="1"/>
          </p:cNvSpPr>
          <p:nvPr>
            <p:ph type="sldNum" sz="quarter" idx="12"/>
          </p:nvPr>
        </p:nvSpPr>
        <p:spPr/>
        <p:txBody>
          <a:bodyPr/>
          <a:lstStyle/>
          <a:p>
            <a:fld id="{13715FCE-A2F7-4E8B-B9BA-AB10BCE9C506}" type="slidenum">
              <a:rPr lang="en-US" smtClean="0"/>
              <a:t>107</a:t>
            </a:fld>
            <a:endParaRPr lang="en-US"/>
          </a:p>
        </p:txBody>
      </p:sp>
      <p:sp>
        <p:nvSpPr>
          <p:cNvPr id="22" name="Pentagon 21">
            <a:extLst>
              <a:ext uri="{FF2B5EF4-FFF2-40B4-BE49-F238E27FC236}">
                <a16:creationId xmlns:a16="http://schemas.microsoft.com/office/drawing/2014/main" id="{CBB1B1E1-0E16-44D6-B4B1-03CE1ECDFC0B}"/>
              </a:ext>
            </a:extLst>
          </p:cNvPr>
          <p:cNvSpPr/>
          <p:nvPr/>
        </p:nvSpPr>
        <p:spPr>
          <a:xfrm rot="18729442">
            <a:off x="2065376" y="2499535"/>
            <a:ext cx="2905183" cy="1682151"/>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A638F9DC-28F6-4EE4-AB6F-041436A7A141}"/>
              </a:ext>
            </a:extLst>
          </p:cNvPr>
          <p:cNvSpPr/>
          <p:nvPr/>
        </p:nvSpPr>
        <p:spPr>
          <a:xfrm flipH="1" flipV="1">
            <a:off x="2369489" y="4265570"/>
            <a:ext cx="1181986" cy="304303"/>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Triangle 23">
            <a:extLst>
              <a:ext uri="{FF2B5EF4-FFF2-40B4-BE49-F238E27FC236}">
                <a16:creationId xmlns:a16="http://schemas.microsoft.com/office/drawing/2014/main" id="{6FFABE85-D068-4B68-B471-D246AF45C21F}"/>
              </a:ext>
            </a:extLst>
          </p:cNvPr>
          <p:cNvSpPr/>
          <p:nvPr/>
        </p:nvSpPr>
        <p:spPr>
          <a:xfrm flipH="1">
            <a:off x="2409826" y="3340611"/>
            <a:ext cx="318279" cy="924960"/>
          </a:xfrm>
          <a:prstGeom prst="rtTriangle">
            <a:avLst/>
          </a:prstGeom>
          <a:solidFill>
            <a:srgbClr val="FF0000">
              <a:alpha val="2902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ACB62720-6660-480F-96FE-9405211DB498}"/>
              </a:ext>
            </a:extLst>
          </p:cNvPr>
          <p:cNvCxnSpPr>
            <a:cxnSpLocks/>
          </p:cNvCxnSpPr>
          <p:nvPr/>
        </p:nvCxnSpPr>
        <p:spPr>
          <a:xfrm>
            <a:off x="667599" y="4265571"/>
            <a:ext cx="4791075" cy="0"/>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6" name="Arc 25">
            <a:extLst>
              <a:ext uri="{FF2B5EF4-FFF2-40B4-BE49-F238E27FC236}">
                <a16:creationId xmlns:a16="http://schemas.microsoft.com/office/drawing/2014/main" id="{678AA91E-642F-481B-8F9F-BD4CBEA9CA60}"/>
              </a:ext>
            </a:extLst>
          </p:cNvPr>
          <p:cNvSpPr/>
          <p:nvPr/>
        </p:nvSpPr>
        <p:spPr>
          <a:xfrm rot="3389186">
            <a:off x="2139163" y="4091128"/>
            <a:ext cx="609361" cy="609361"/>
          </a:xfrm>
          <a:prstGeom prst="arc">
            <a:avLst>
              <a:gd name="adj1" fmla="val 13236377"/>
              <a:gd name="adj2" fmla="val 16562188"/>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27" name="Straight Connector 26">
            <a:extLst>
              <a:ext uri="{FF2B5EF4-FFF2-40B4-BE49-F238E27FC236}">
                <a16:creationId xmlns:a16="http://schemas.microsoft.com/office/drawing/2014/main" id="{8FDDFA1C-3FB6-40CC-94F7-F405C2BC50C5}"/>
              </a:ext>
            </a:extLst>
          </p:cNvPr>
          <p:cNvCxnSpPr/>
          <p:nvPr/>
        </p:nvCxnSpPr>
        <p:spPr>
          <a:xfrm flipV="1">
            <a:off x="2401797" y="3249705"/>
            <a:ext cx="335977" cy="1005375"/>
          </a:xfrm>
          <a:prstGeom prst="line">
            <a:avLst/>
          </a:prstGeom>
          <a:ln w="50800" cap="flat" cmpd="sng" algn="ctr">
            <a:solidFill>
              <a:srgbClr val="FF00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72FCEBF1-1574-4EAD-B913-309ECB1B8836}"/>
              </a:ext>
            </a:extLst>
          </p:cNvPr>
          <p:cNvSpPr txBox="1"/>
          <p:nvPr/>
        </p:nvSpPr>
        <p:spPr>
          <a:xfrm>
            <a:off x="2691053" y="4404885"/>
            <a:ext cx="874077" cy="584775"/>
          </a:xfrm>
          <a:prstGeom prst="rect">
            <a:avLst/>
          </a:prstGeom>
          <a:noFill/>
          <a:ln>
            <a:noFill/>
          </a:ln>
        </p:spPr>
        <p:txBody>
          <a:bodyPr wrap="square" rtlCol="0">
            <a:spAutoFit/>
          </a:bodyPr>
          <a:lstStyle/>
          <a:p>
            <a:r>
              <a:rPr lang="en-US" sz="3200" i="1" dirty="0">
                <a:solidFill>
                  <a:srgbClr val="003300"/>
                </a:solidFill>
              </a:rPr>
              <a:t>ᶿ</a:t>
            </a:r>
            <a:r>
              <a:rPr lang="en-US" sz="1400" i="1" dirty="0">
                <a:solidFill>
                  <a:srgbClr val="003300"/>
                </a:solidFill>
              </a:rPr>
              <a:t>small</a:t>
            </a:r>
            <a:endParaRPr lang="en-US" i="1" dirty="0">
              <a:solidFill>
                <a:srgbClr val="003300"/>
              </a:solidFill>
            </a:endParaRPr>
          </a:p>
        </p:txBody>
      </p:sp>
      <p:sp>
        <p:nvSpPr>
          <p:cNvPr id="29" name="Arc 28">
            <a:extLst>
              <a:ext uri="{FF2B5EF4-FFF2-40B4-BE49-F238E27FC236}">
                <a16:creationId xmlns:a16="http://schemas.microsoft.com/office/drawing/2014/main" id="{60D7BB38-D3C7-480C-BACB-BBB2D3B878A5}"/>
              </a:ext>
            </a:extLst>
          </p:cNvPr>
          <p:cNvSpPr/>
          <p:nvPr/>
        </p:nvSpPr>
        <p:spPr>
          <a:xfrm rot="10800000">
            <a:off x="2190348" y="3901979"/>
            <a:ext cx="914400" cy="914400"/>
          </a:xfrm>
          <a:prstGeom prst="arc">
            <a:avLst>
              <a:gd name="adj1" fmla="val 9954824"/>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30" name="Straight Connector 29">
            <a:extLst>
              <a:ext uri="{FF2B5EF4-FFF2-40B4-BE49-F238E27FC236}">
                <a16:creationId xmlns:a16="http://schemas.microsoft.com/office/drawing/2014/main" id="{DCFDEF4F-D7D8-409C-A0CA-1DD4314FA303}"/>
              </a:ext>
            </a:extLst>
          </p:cNvPr>
          <p:cNvCxnSpPr>
            <a:cxnSpLocks/>
            <a:endCxn id="23" idx="0"/>
          </p:cNvCxnSpPr>
          <p:nvPr/>
        </p:nvCxnSpPr>
        <p:spPr>
          <a:xfrm>
            <a:off x="2420436" y="4330020"/>
            <a:ext cx="1131039" cy="239853"/>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C98A94AB-3A28-43A8-8E0C-C5D51E5B3C0F}"/>
              </a:ext>
            </a:extLst>
          </p:cNvPr>
          <p:cNvSpPr txBox="1"/>
          <p:nvPr/>
        </p:nvSpPr>
        <p:spPr>
          <a:xfrm>
            <a:off x="2000478" y="3210535"/>
            <a:ext cx="612024" cy="584775"/>
          </a:xfrm>
          <a:prstGeom prst="rect">
            <a:avLst/>
          </a:prstGeom>
          <a:noFill/>
        </p:spPr>
        <p:txBody>
          <a:bodyPr wrap="square" rtlCol="0">
            <a:spAutoFit/>
          </a:bodyPr>
          <a:lstStyle/>
          <a:p>
            <a:r>
              <a:rPr lang="en-US" sz="3200" i="1" dirty="0">
                <a:solidFill>
                  <a:srgbClr val="FF0000"/>
                </a:solidFill>
              </a:rPr>
              <a:t>ᶿ</a:t>
            </a:r>
            <a:r>
              <a:rPr lang="en-US" sz="1400" i="1" dirty="0">
                <a:solidFill>
                  <a:srgbClr val="FF0000"/>
                </a:solidFill>
              </a:rPr>
              <a:t>big</a:t>
            </a:r>
            <a:endParaRPr lang="en-US" i="1" dirty="0">
              <a:solidFill>
                <a:srgbClr val="FF0000"/>
              </a:solidFill>
            </a:endParaRPr>
          </a:p>
        </p:txBody>
      </p:sp>
      <p:sp>
        <p:nvSpPr>
          <p:cNvPr id="32" name="TextBox 31">
            <a:extLst>
              <a:ext uri="{FF2B5EF4-FFF2-40B4-BE49-F238E27FC236}">
                <a16:creationId xmlns:a16="http://schemas.microsoft.com/office/drawing/2014/main" id="{4FAFB755-20B6-4567-8A07-2BCC6EAE6407}"/>
              </a:ext>
            </a:extLst>
          </p:cNvPr>
          <p:cNvSpPr txBox="1"/>
          <p:nvPr/>
        </p:nvSpPr>
        <p:spPr>
          <a:xfrm>
            <a:off x="1078109" y="3803091"/>
            <a:ext cx="871109" cy="430887"/>
          </a:xfrm>
          <a:prstGeom prst="rect">
            <a:avLst/>
          </a:prstGeom>
          <a:noFill/>
        </p:spPr>
        <p:txBody>
          <a:bodyPr wrap="square" rtlCol="0">
            <a:spAutoFit/>
          </a:bodyPr>
          <a:lstStyle/>
          <a:p>
            <a:r>
              <a:rPr lang="en-US" sz="1100" b="1" i="1" dirty="0">
                <a:solidFill>
                  <a:schemeClr val="accent2">
                    <a:lumMod val="75000"/>
                  </a:schemeClr>
                </a:solidFill>
              </a:rPr>
              <a:t>Travel direction</a:t>
            </a:r>
          </a:p>
        </p:txBody>
      </p:sp>
      <p:cxnSp>
        <p:nvCxnSpPr>
          <p:cNvPr id="33" name="Straight Connector 32">
            <a:extLst>
              <a:ext uri="{FF2B5EF4-FFF2-40B4-BE49-F238E27FC236}">
                <a16:creationId xmlns:a16="http://schemas.microsoft.com/office/drawing/2014/main" id="{91F5FA69-424B-4855-AE49-DE82ECDE1382}"/>
              </a:ext>
            </a:extLst>
          </p:cNvPr>
          <p:cNvCxnSpPr>
            <a:cxnSpLocks/>
          </p:cNvCxnSpPr>
          <p:nvPr/>
        </p:nvCxnSpPr>
        <p:spPr>
          <a:xfrm flipV="1">
            <a:off x="2409826" y="3208486"/>
            <a:ext cx="1768303" cy="1078187"/>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7711E111-0D74-4950-9FB8-658332A4AD7D}"/>
              </a:ext>
            </a:extLst>
          </p:cNvPr>
          <p:cNvSpPr txBox="1"/>
          <p:nvPr/>
        </p:nvSpPr>
        <p:spPr>
          <a:xfrm>
            <a:off x="3432967" y="2773867"/>
            <a:ext cx="871109" cy="600164"/>
          </a:xfrm>
          <a:prstGeom prst="rect">
            <a:avLst/>
          </a:prstGeom>
          <a:noFill/>
        </p:spPr>
        <p:txBody>
          <a:bodyPr wrap="square" rtlCol="0">
            <a:spAutoFit/>
          </a:bodyPr>
          <a:lstStyle/>
          <a:p>
            <a:r>
              <a:rPr lang="en-US" sz="1100" b="1" i="1" dirty="0">
                <a:solidFill>
                  <a:srgbClr val="7030A0"/>
                </a:solidFill>
              </a:rPr>
              <a:t>Interior</a:t>
            </a:r>
          </a:p>
          <a:p>
            <a:r>
              <a:rPr lang="en-US" sz="1100" b="1" i="1" dirty="0">
                <a:solidFill>
                  <a:srgbClr val="7030A0"/>
                </a:solidFill>
              </a:rPr>
              <a:t>vertex</a:t>
            </a:r>
          </a:p>
          <a:p>
            <a:r>
              <a:rPr lang="en-US" sz="1100" b="1" i="1" dirty="0">
                <a:solidFill>
                  <a:srgbClr val="7030A0"/>
                </a:solidFill>
              </a:rPr>
              <a:t>normal</a:t>
            </a:r>
          </a:p>
        </p:txBody>
      </p:sp>
      <p:sp>
        <p:nvSpPr>
          <p:cNvPr id="49" name="Arc 48">
            <a:extLst>
              <a:ext uri="{FF2B5EF4-FFF2-40B4-BE49-F238E27FC236}">
                <a16:creationId xmlns:a16="http://schemas.microsoft.com/office/drawing/2014/main" id="{5642FE21-18CE-41F9-87B7-84A34098E130}"/>
              </a:ext>
            </a:extLst>
          </p:cNvPr>
          <p:cNvSpPr/>
          <p:nvPr/>
        </p:nvSpPr>
        <p:spPr>
          <a:xfrm rot="11919080">
            <a:off x="2501537" y="3733612"/>
            <a:ext cx="821286" cy="628108"/>
          </a:xfrm>
          <a:prstGeom prst="arc">
            <a:avLst>
              <a:gd name="adj1" fmla="val 7944560"/>
              <a:gd name="adj2" fmla="val 1134578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sp>
        <p:nvSpPr>
          <p:cNvPr id="50" name="TextBox 49">
            <a:extLst>
              <a:ext uri="{FF2B5EF4-FFF2-40B4-BE49-F238E27FC236}">
                <a16:creationId xmlns:a16="http://schemas.microsoft.com/office/drawing/2014/main" id="{2B6C4D65-7502-49DF-80C1-FEFC3DFFB18B}"/>
              </a:ext>
            </a:extLst>
          </p:cNvPr>
          <p:cNvSpPr txBox="1"/>
          <p:nvPr/>
        </p:nvSpPr>
        <p:spPr>
          <a:xfrm>
            <a:off x="3228397" y="3676903"/>
            <a:ext cx="914400" cy="584775"/>
          </a:xfrm>
          <a:prstGeom prst="rect">
            <a:avLst/>
          </a:prstGeom>
          <a:noFill/>
        </p:spPr>
        <p:txBody>
          <a:bodyPr wrap="square" rtlCol="0">
            <a:spAutoFit/>
          </a:bodyPr>
          <a:lstStyle/>
          <a:p>
            <a:r>
              <a:rPr lang="en-US" sz="3200" b="1" i="1" dirty="0">
                <a:solidFill>
                  <a:schemeClr val="accent2"/>
                </a:solidFill>
              </a:rPr>
              <a:t>ᶿ</a:t>
            </a:r>
            <a:r>
              <a:rPr lang="en-US" sz="1400" b="1" i="1" dirty="0">
                <a:solidFill>
                  <a:schemeClr val="accent2"/>
                </a:solidFill>
              </a:rPr>
              <a:t>VN,TD</a:t>
            </a:r>
            <a:endParaRPr lang="en-US" b="1" i="1" dirty="0">
              <a:solidFill>
                <a:schemeClr val="accent2"/>
              </a:solidFill>
            </a:endParaRPr>
          </a:p>
        </p:txBody>
      </p:sp>
      <p:sp>
        <p:nvSpPr>
          <p:cNvPr id="51" name="TextBox 50">
            <a:extLst>
              <a:ext uri="{FF2B5EF4-FFF2-40B4-BE49-F238E27FC236}">
                <a16:creationId xmlns:a16="http://schemas.microsoft.com/office/drawing/2014/main" id="{0D98D847-EA18-4B16-864A-CE7E58FA12F6}"/>
              </a:ext>
            </a:extLst>
          </p:cNvPr>
          <p:cNvSpPr txBox="1"/>
          <p:nvPr/>
        </p:nvSpPr>
        <p:spPr>
          <a:xfrm>
            <a:off x="2667771" y="3277456"/>
            <a:ext cx="1050588" cy="523220"/>
          </a:xfrm>
          <a:prstGeom prst="rect">
            <a:avLst/>
          </a:prstGeom>
          <a:noFill/>
        </p:spPr>
        <p:txBody>
          <a:bodyPr wrap="square">
            <a:spAutoFit/>
          </a:bodyPr>
          <a:lstStyle/>
          <a:p>
            <a:r>
              <a:rPr lang="en-US" sz="2800" i="1" dirty="0">
                <a:solidFill>
                  <a:srgbClr val="7030A0"/>
                </a:solidFill>
              </a:rPr>
              <a:t>ᶿ</a:t>
            </a:r>
            <a:r>
              <a:rPr lang="en-US" sz="1200" i="1" dirty="0">
                <a:solidFill>
                  <a:srgbClr val="7030A0"/>
                </a:solidFill>
              </a:rPr>
              <a:t>vertex</a:t>
            </a:r>
          </a:p>
        </p:txBody>
      </p:sp>
      <p:sp>
        <p:nvSpPr>
          <p:cNvPr id="52" name="Arc 51">
            <a:extLst>
              <a:ext uri="{FF2B5EF4-FFF2-40B4-BE49-F238E27FC236}">
                <a16:creationId xmlns:a16="http://schemas.microsoft.com/office/drawing/2014/main" id="{8E71EBCF-532C-46BB-97FE-1274204490FB}"/>
              </a:ext>
            </a:extLst>
          </p:cNvPr>
          <p:cNvSpPr/>
          <p:nvPr/>
        </p:nvSpPr>
        <p:spPr>
          <a:xfrm rot="11808224">
            <a:off x="1366381" y="3482943"/>
            <a:ext cx="1858525" cy="1658352"/>
          </a:xfrm>
          <a:prstGeom prst="arc">
            <a:avLst>
              <a:gd name="adj1" fmla="val 5852628"/>
              <a:gd name="adj2" fmla="val 10354530"/>
            </a:avLst>
          </a:prstGeom>
          <a:ln w="28575">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7030A0"/>
              </a:solidFill>
            </a:endParaRPr>
          </a:p>
        </p:txBody>
      </p:sp>
      <p:cxnSp>
        <p:nvCxnSpPr>
          <p:cNvPr id="53" name="Straight Connector 52">
            <a:extLst>
              <a:ext uri="{FF2B5EF4-FFF2-40B4-BE49-F238E27FC236}">
                <a16:creationId xmlns:a16="http://schemas.microsoft.com/office/drawing/2014/main" id="{07B2C09D-5C3C-4E0B-B6E7-FA830CC02E5B}"/>
              </a:ext>
            </a:extLst>
          </p:cNvPr>
          <p:cNvCxnSpPr/>
          <p:nvPr/>
        </p:nvCxnSpPr>
        <p:spPr>
          <a:xfrm flipV="1">
            <a:off x="2229296" y="4300929"/>
            <a:ext cx="186496" cy="632699"/>
          </a:xfrm>
          <a:prstGeom prst="line">
            <a:avLst/>
          </a:prstGeom>
          <a:ln w="19050" cap="flat" cmpd="sng" algn="ctr">
            <a:solidFill>
              <a:srgbClr val="0033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Arrow Connector 53">
            <a:extLst>
              <a:ext uri="{FF2B5EF4-FFF2-40B4-BE49-F238E27FC236}">
                <a16:creationId xmlns:a16="http://schemas.microsoft.com/office/drawing/2014/main" id="{A8C67424-1DFB-47B0-8A90-11E91DF50885}"/>
              </a:ext>
            </a:extLst>
          </p:cNvPr>
          <p:cNvCxnSpPr>
            <a:cxnSpLocks/>
          </p:cNvCxnSpPr>
          <p:nvPr/>
        </p:nvCxnSpPr>
        <p:spPr>
          <a:xfrm flipH="1" flipV="1">
            <a:off x="2255115" y="4777977"/>
            <a:ext cx="1135865" cy="330419"/>
          </a:xfrm>
          <a:prstGeom prst="straightConnector1">
            <a:avLst/>
          </a:prstGeom>
          <a:ln w="19050" cap="flat" cmpd="sng" algn="ctr">
            <a:solidFill>
              <a:srgbClr val="0033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Straight Connector 54">
            <a:extLst>
              <a:ext uri="{FF2B5EF4-FFF2-40B4-BE49-F238E27FC236}">
                <a16:creationId xmlns:a16="http://schemas.microsoft.com/office/drawing/2014/main" id="{8EA4ED30-F031-434A-9249-E97B1E7FE470}"/>
              </a:ext>
            </a:extLst>
          </p:cNvPr>
          <p:cNvCxnSpPr/>
          <p:nvPr/>
        </p:nvCxnSpPr>
        <p:spPr>
          <a:xfrm flipV="1">
            <a:off x="3336936" y="4551577"/>
            <a:ext cx="206510" cy="740280"/>
          </a:xfrm>
          <a:prstGeom prst="line">
            <a:avLst/>
          </a:prstGeom>
          <a:ln w="19050" cap="flat" cmpd="sng" algn="ctr">
            <a:solidFill>
              <a:srgbClr val="0033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6" name="TextBox 55">
            <a:extLst>
              <a:ext uri="{FF2B5EF4-FFF2-40B4-BE49-F238E27FC236}">
                <a16:creationId xmlns:a16="http://schemas.microsoft.com/office/drawing/2014/main" id="{E6B73586-3577-4069-B3CB-46194A194EBA}"/>
              </a:ext>
            </a:extLst>
          </p:cNvPr>
          <p:cNvSpPr txBox="1"/>
          <p:nvPr/>
        </p:nvSpPr>
        <p:spPr>
          <a:xfrm>
            <a:off x="2372091" y="4811178"/>
            <a:ext cx="1265668" cy="707886"/>
          </a:xfrm>
          <a:prstGeom prst="rect">
            <a:avLst/>
          </a:prstGeom>
          <a:noFill/>
        </p:spPr>
        <p:txBody>
          <a:bodyPr wrap="square">
            <a:spAutoFit/>
          </a:bodyPr>
          <a:lstStyle/>
          <a:p>
            <a:r>
              <a:rPr lang="en-US" sz="4000" i="1" dirty="0" err="1">
                <a:solidFill>
                  <a:srgbClr val="003300"/>
                </a:solidFill>
              </a:rPr>
              <a:t>S</a:t>
            </a:r>
            <a:r>
              <a:rPr lang="en-US" sz="1800" i="1" dirty="0" err="1">
                <a:solidFill>
                  <a:srgbClr val="003300"/>
                </a:solidFill>
              </a:rPr>
              <a:t>small</a:t>
            </a:r>
            <a:endParaRPr lang="en-US" i="1" dirty="0">
              <a:solidFill>
                <a:srgbClr val="003300"/>
              </a:solidFill>
            </a:endParaRPr>
          </a:p>
        </p:txBody>
      </p:sp>
      <p:cxnSp>
        <p:nvCxnSpPr>
          <p:cNvPr id="44" name="Straight Connector 43"/>
          <p:cNvCxnSpPr>
            <a:cxnSpLocks/>
          </p:cNvCxnSpPr>
          <p:nvPr/>
        </p:nvCxnSpPr>
        <p:spPr>
          <a:xfrm flipH="1">
            <a:off x="3513178" y="4239412"/>
            <a:ext cx="2499468" cy="24866"/>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a:cxnSpLocks/>
          </p:cNvCxnSpPr>
          <p:nvPr/>
        </p:nvCxnSpPr>
        <p:spPr>
          <a:xfrm flipH="1" flipV="1">
            <a:off x="3497309" y="4549342"/>
            <a:ext cx="2474866" cy="15208"/>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Arrow Connector 45"/>
          <p:cNvCxnSpPr/>
          <p:nvPr/>
        </p:nvCxnSpPr>
        <p:spPr>
          <a:xfrm flipH="1" flipV="1">
            <a:off x="5748085" y="3896249"/>
            <a:ext cx="1848" cy="334012"/>
          </a:xfrm>
          <a:prstGeom prst="straightConnector1">
            <a:avLst/>
          </a:prstGeom>
          <a:ln w="28575"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Arrow Connector 46"/>
          <p:cNvCxnSpPr/>
          <p:nvPr/>
        </p:nvCxnSpPr>
        <p:spPr>
          <a:xfrm>
            <a:off x="5737004" y="4565820"/>
            <a:ext cx="0" cy="355705"/>
          </a:xfrm>
          <a:prstGeom prst="straightConnector1">
            <a:avLst/>
          </a:prstGeom>
          <a:ln w="28575"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48" name="Rectangle 47"/>
          <p:cNvSpPr/>
          <p:nvPr/>
        </p:nvSpPr>
        <p:spPr>
          <a:xfrm>
            <a:off x="5357524" y="4730467"/>
            <a:ext cx="738476" cy="369332"/>
          </a:xfrm>
          <a:prstGeom prst="rect">
            <a:avLst/>
          </a:prstGeom>
        </p:spPr>
        <p:txBody>
          <a:bodyPr wrap="square">
            <a:spAutoFit/>
          </a:bodyPr>
          <a:lstStyle/>
          <a:p>
            <a:r>
              <a:rPr lang="en-US" b="1" dirty="0" err="1"/>
              <a:t>R</a:t>
            </a:r>
            <a:r>
              <a:rPr lang="en-US" b="1" baseline="-25000" dirty="0" err="1"/>
              <a:t>small</a:t>
            </a:r>
            <a:endParaRPr lang="en-US" b="1" baseline="-25000" dirty="0"/>
          </a:p>
        </p:txBody>
      </p:sp>
      <p:pic>
        <p:nvPicPr>
          <p:cNvPr id="6" name="Picture 5">
            <a:extLst>
              <a:ext uri="{FF2B5EF4-FFF2-40B4-BE49-F238E27FC236}">
                <a16:creationId xmlns:a16="http://schemas.microsoft.com/office/drawing/2014/main" id="{EC7EE66A-4332-4622-A811-543EF5075CC2}"/>
              </a:ext>
            </a:extLst>
          </p:cNvPr>
          <p:cNvPicPr>
            <a:picLocks noChangeAspect="1"/>
          </p:cNvPicPr>
          <p:nvPr/>
        </p:nvPicPr>
        <p:blipFill>
          <a:blip r:embed="rId2"/>
          <a:stretch>
            <a:fillRect/>
          </a:stretch>
        </p:blipFill>
        <p:spPr>
          <a:xfrm>
            <a:off x="7847765" y="2868717"/>
            <a:ext cx="3352927" cy="471893"/>
          </a:xfrm>
          <a:prstGeom prst="rect">
            <a:avLst/>
          </a:prstGeom>
        </p:spPr>
      </p:pic>
      <p:pic>
        <p:nvPicPr>
          <p:cNvPr id="9" name="Picture 8">
            <a:extLst>
              <a:ext uri="{FF2B5EF4-FFF2-40B4-BE49-F238E27FC236}">
                <a16:creationId xmlns:a16="http://schemas.microsoft.com/office/drawing/2014/main" id="{8B3430FB-2DC0-4DB9-B135-3DA39EC0B14F}"/>
              </a:ext>
            </a:extLst>
          </p:cNvPr>
          <p:cNvPicPr>
            <a:picLocks noChangeAspect="1"/>
          </p:cNvPicPr>
          <p:nvPr/>
        </p:nvPicPr>
        <p:blipFill>
          <a:blip r:embed="rId3"/>
          <a:stretch>
            <a:fillRect/>
          </a:stretch>
        </p:blipFill>
        <p:spPr>
          <a:xfrm>
            <a:off x="6644336" y="3493070"/>
            <a:ext cx="4733172" cy="1104795"/>
          </a:xfrm>
          <a:prstGeom prst="rect">
            <a:avLst/>
          </a:prstGeom>
        </p:spPr>
      </p:pic>
    </p:spTree>
    <p:extLst>
      <p:ext uri="{BB962C8B-B14F-4D97-AF65-F5344CB8AC3E}">
        <p14:creationId xmlns:p14="http://schemas.microsoft.com/office/powerpoint/2010/main" val="13059126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8E9EE-218B-418E-A4FA-8C65A15CFF0F}"/>
              </a:ext>
            </a:extLst>
          </p:cNvPr>
          <p:cNvSpPr>
            <a:spLocks noGrp="1"/>
          </p:cNvSpPr>
          <p:nvPr>
            <p:ph type="title"/>
          </p:nvPr>
        </p:nvSpPr>
        <p:spPr/>
        <p:txBody>
          <a:bodyPr>
            <a:noAutofit/>
          </a:bodyPr>
          <a:lstStyle/>
          <a:p>
            <a:r>
              <a:rPr lang="en-US" sz="1800" dirty="0">
                <a:effectLst/>
                <a:latin typeface="Calibri Light" panose="020F0302020204030204" pitchFamily="34" charset="0"/>
                <a:ea typeface="Calibri" panose="020F0502020204030204" pitchFamily="34" charset="0"/>
                <a:cs typeface="Calibri Light" panose="020F0302020204030204" pitchFamily="34" charset="0"/>
              </a:rPr>
              <a:t>To test this, simulated obstacle fields are created by forming a Voronoi diagram about points from the Halton set, then shrinking the convex polytopes inward from the Voronoi boundaries to the desired radii.</a:t>
            </a:r>
            <a:br>
              <a:rPr lang="en-US" sz="1800" dirty="0">
                <a:effectLst/>
                <a:latin typeface="Calibri Light" panose="020F0302020204030204" pitchFamily="34" charset="0"/>
                <a:ea typeface="Calibri" panose="020F0502020204030204" pitchFamily="34" charset="0"/>
                <a:cs typeface="Calibri Light" panose="020F0302020204030204" pitchFamily="34" charset="0"/>
              </a:rPr>
            </a:br>
            <a:r>
              <a:rPr lang="en-US" sz="1800" dirty="0">
                <a:effectLst/>
                <a:latin typeface="Calibri Light" panose="020F0302020204030204" pitchFamily="34" charset="0"/>
                <a:ea typeface="Calibri" panose="020F0502020204030204" pitchFamily="34" charset="0"/>
                <a:cs typeface="Calibri Light" panose="020F0302020204030204" pitchFamily="34" charset="0"/>
              </a:rPr>
              <a:t>Maps were generated with 100 obstacles in a 1-kilometer-by-1-kilometer square area, obstacle radii between 1 and 81 meters, and standard deviation of obstacle radii between 0 and 0.32.  The cost estimation algorithm was then evaluated on these maps and compared to the cost from measuring the performance of a path planning algorithm over maps with the same parameters.  </a:t>
            </a:r>
            <a:br>
              <a:rPr lang="en-US" sz="1800" dirty="0">
                <a:effectLst/>
                <a:latin typeface="Calibri Light" panose="020F0302020204030204" pitchFamily="34" charset="0"/>
                <a:ea typeface="Calibri" panose="020F0502020204030204" pitchFamily="34" charset="0"/>
                <a:cs typeface="Calibri Light" panose="020F0302020204030204" pitchFamily="34" charset="0"/>
              </a:rPr>
            </a:br>
            <a:endParaRPr lang="en-US" sz="1800" dirty="0">
              <a:latin typeface="Calibri Light" panose="020F0302020204030204" pitchFamily="34" charset="0"/>
              <a:cs typeface="Calibri Light" panose="020F0302020204030204" pitchFamily="34" charset="0"/>
            </a:endParaRPr>
          </a:p>
        </p:txBody>
      </p:sp>
      <p:sp>
        <p:nvSpPr>
          <p:cNvPr id="4" name="Slide Number Placeholder 3">
            <a:extLst>
              <a:ext uri="{FF2B5EF4-FFF2-40B4-BE49-F238E27FC236}">
                <a16:creationId xmlns:a16="http://schemas.microsoft.com/office/drawing/2014/main" id="{A547B37F-F0A5-4ABD-8C7B-13474F20D262}"/>
              </a:ext>
            </a:extLst>
          </p:cNvPr>
          <p:cNvSpPr>
            <a:spLocks noGrp="1"/>
          </p:cNvSpPr>
          <p:nvPr>
            <p:ph type="sldNum" sz="quarter" idx="12"/>
          </p:nvPr>
        </p:nvSpPr>
        <p:spPr/>
        <p:txBody>
          <a:bodyPr/>
          <a:lstStyle/>
          <a:p>
            <a:fld id="{13715FCE-A2F7-4E8B-B9BA-AB10BCE9C506}" type="slidenum">
              <a:rPr lang="en-US" smtClean="0"/>
              <a:t>108</a:t>
            </a:fld>
            <a:endParaRPr lang="en-US"/>
          </a:p>
        </p:txBody>
      </p:sp>
      <p:sp>
        <p:nvSpPr>
          <p:cNvPr id="7" name="Title 1">
            <a:extLst>
              <a:ext uri="{FF2B5EF4-FFF2-40B4-BE49-F238E27FC236}">
                <a16:creationId xmlns:a16="http://schemas.microsoft.com/office/drawing/2014/main" id="{3E0B0CE1-9CF6-4411-B917-E62A0341D2DD}"/>
              </a:ext>
            </a:extLst>
          </p:cNvPr>
          <p:cNvSpPr txBox="1">
            <a:spLocks/>
          </p:cNvSpPr>
          <p:nvPr/>
        </p:nvSpPr>
        <p:spPr>
          <a:xfrm>
            <a:off x="535368" y="5876130"/>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t>Tau, S.A. (2021) The Effects of Path-Planning Uncertainty on Intelligent Vehicle Performance [PhD </a:t>
            </a:r>
            <a:r>
              <a:rPr lang="en-US" sz="1400" dirty="0" err="1"/>
              <a:t>Disertation</a:t>
            </a:r>
            <a:r>
              <a:rPr lang="en-US" sz="1400" dirty="0"/>
              <a:t>] The Pennsylvania State University</a:t>
            </a:r>
          </a:p>
        </p:txBody>
      </p:sp>
      <p:pic>
        <p:nvPicPr>
          <p:cNvPr id="5" name="Picture 4" descr="Diagram&#10;&#10;Description automatically generated">
            <a:extLst>
              <a:ext uri="{FF2B5EF4-FFF2-40B4-BE49-F238E27FC236}">
                <a16:creationId xmlns:a16="http://schemas.microsoft.com/office/drawing/2014/main" id="{CD65D7EC-F0CD-4C8D-9B9B-7B2CD34741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3169" y="1690688"/>
            <a:ext cx="4665662" cy="4665662"/>
          </a:xfrm>
          <a:prstGeom prst="rect">
            <a:avLst/>
          </a:prstGeom>
        </p:spPr>
      </p:pic>
    </p:spTree>
    <p:extLst>
      <p:ext uri="{BB962C8B-B14F-4D97-AF65-F5344CB8AC3E}">
        <p14:creationId xmlns:p14="http://schemas.microsoft.com/office/powerpoint/2010/main" val="3082581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C99BD0C7-6849-4E46-8FE4-A9998D324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9470" y="992904"/>
            <a:ext cx="7253059" cy="6173909"/>
          </a:xfrm>
          <a:prstGeom prst="rect">
            <a:avLst/>
          </a:prstGeom>
        </p:spPr>
      </p:pic>
      <p:sp>
        <p:nvSpPr>
          <p:cNvPr id="2" name="Title 1"/>
          <p:cNvSpPr>
            <a:spLocks noGrp="1"/>
          </p:cNvSpPr>
          <p:nvPr>
            <p:ph type="title"/>
          </p:nvPr>
        </p:nvSpPr>
        <p:spPr/>
        <p:txBody>
          <a:bodyPr>
            <a:noAutofit/>
          </a:bodyPr>
          <a:lstStyle/>
          <a:p>
            <a:r>
              <a:rPr lang="en-US" sz="2000" dirty="0"/>
              <a:t>Plotting predicted costs over simulated cost data shows that the cost with the estimated obstacle count from occupancy ratio follows the higher standard deviation trends from path planning, forming an upper bound worst case, while the cost with actual obstacle count from ray casts follows the trends of the mean of the gamma distribution fit to the path planning data.</a:t>
            </a:r>
          </a:p>
        </p:txBody>
      </p:sp>
      <p:sp>
        <p:nvSpPr>
          <p:cNvPr id="3" name="Slide Number Placeholder 2">
            <a:extLst>
              <a:ext uri="{FF2B5EF4-FFF2-40B4-BE49-F238E27FC236}">
                <a16:creationId xmlns:a16="http://schemas.microsoft.com/office/drawing/2014/main" id="{6A2CEC76-4E8E-406D-A426-E8506AD16105}"/>
              </a:ext>
            </a:extLst>
          </p:cNvPr>
          <p:cNvSpPr>
            <a:spLocks noGrp="1"/>
          </p:cNvSpPr>
          <p:nvPr>
            <p:ph type="sldNum" sz="quarter" idx="12"/>
          </p:nvPr>
        </p:nvSpPr>
        <p:spPr/>
        <p:txBody>
          <a:bodyPr/>
          <a:lstStyle/>
          <a:p>
            <a:fld id="{13715FCE-A2F7-4E8B-B9BA-AB10BCE9C506}" type="slidenum">
              <a:rPr lang="en-US" smtClean="0"/>
              <a:t>109</a:t>
            </a:fld>
            <a:endParaRPr lang="en-US"/>
          </a:p>
        </p:txBody>
      </p:sp>
    </p:spTree>
    <p:extLst>
      <p:ext uri="{BB962C8B-B14F-4D97-AF65-F5344CB8AC3E}">
        <p14:creationId xmlns:p14="http://schemas.microsoft.com/office/powerpoint/2010/main" val="1133683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21CD-EE3E-45FB-AF8C-6994E7B10697}"/>
              </a:ext>
            </a:extLst>
          </p:cNvPr>
          <p:cNvSpPr>
            <a:spLocks noGrp="1"/>
          </p:cNvSpPr>
          <p:nvPr>
            <p:ph type="title"/>
          </p:nvPr>
        </p:nvSpPr>
        <p:spPr/>
        <p:txBody>
          <a:bodyPr/>
          <a:lstStyle/>
          <a:p>
            <a:r>
              <a:rPr lang="en-US" dirty="0"/>
              <a:t>There are defining properties of each map with respect to obstacles</a:t>
            </a:r>
          </a:p>
        </p:txBody>
      </p:sp>
      <p:sp>
        <p:nvSpPr>
          <p:cNvPr id="3" name="Content Placeholder 2">
            <a:extLst>
              <a:ext uri="{FF2B5EF4-FFF2-40B4-BE49-F238E27FC236}">
                <a16:creationId xmlns:a16="http://schemas.microsoft.com/office/drawing/2014/main" id="{A7C17ED6-E98F-4CCD-B80C-D51F01B15BE5}"/>
              </a:ext>
            </a:extLst>
          </p:cNvPr>
          <p:cNvSpPr>
            <a:spLocks noGrp="1"/>
          </p:cNvSpPr>
          <p:nvPr>
            <p:ph idx="1"/>
          </p:nvPr>
        </p:nvSpPr>
        <p:spPr>
          <a:xfrm>
            <a:off x="838200" y="1825625"/>
            <a:ext cx="3409950" cy="4351338"/>
          </a:xfrm>
        </p:spPr>
        <p:txBody>
          <a:bodyPr/>
          <a:lstStyle/>
          <a:p>
            <a:pPr marL="0" indent="0">
              <a:buNone/>
            </a:pPr>
            <a:r>
              <a:rPr lang="en-US" dirty="0"/>
              <a:t>The maps generated in this function are constrained by three main factors:</a:t>
            </a:r>
          </a:p>
          <a:p>
            <a:pPr marL="514350" indent="-514350">
              <a:buFont typeface="+mj-lt"/>
              <a:buAutoNum type="arabicPeriod"/>
            </a:pPr>
            <a:r>
              <a:rPr lang="en-US" dirty="0"/>
              <a:t>point density, </a:t>
            </a:r>
          </a:p>
          <a:p>
            <a:pPr marL="514350" indent="-514350">
              <a:buFont typeface="+mj-lt"/>
              <a:buAutoNum type="arabicPeriod"/>
            </a:pPr>
            <a:r>
              <a:rPr lang="en-US" dirty="0"/>
              <a:t>average obstacle radius, and </a:t>
            </a:r>
          </a:p>
          <a:p>
            <a:pPr marL="514350" indent="-514350">
              <a:buFont typeface="+mj-lt"/>
              <a:buAutoNum type="arabicPeriod"/>
            </a:pPr>
            <a:r>
              <a:rPr lang="en-US" dirty="0"/>
              <a:t>standard deviation in obstacle radius. </a:t>
            </a:r>
          </a:p>
        </p:txBody>
      </p:sp>
      <p:sp>
        <p:nvSpPr>
          <p:cNvPr id="4" name="Content Placeholder 2">
            <a:extLst>
              <a:ext uri="{FF2B5EF4-FFF2-40B4-BE49-F238E27FC236}">
                <a16:creationId xmlns:a16="http://schemas.microsoft.com/office/drawing/2014/main" id="{EB0469DA-F1B5-43E6-BC81-729DF5541C5D}"/>
              </a:ext>
            </a:extLst>
          </p:cNvPr>
          <p:cNvSpPr txBox="1">
            <a:spLocks/>
          </p:cNvSpPr>
          <p:nvPr/>
        </p:nvSpPr>
        <p:spPr>
          <a:xfrm>
            <a:off x="5515708" y="2203937"/>
            <a:ext cx="6676292" cy="2976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The image below shows three maps with variations in these three parameters</a:t>
            </a:r>
            <a:endParaRPr lang="en-US" dirty="0"/>
          </a:p>
        </p:txBody>
      </p:sp>
      <p:pic>
        <p:nvPicPr>
          <p:cNvPr id="5" name="Picture 4">
            <a:extLst>
              <a:ext uri="{FF2B5EF4-FFF2-40B4-BE49-F238E27FC236}">
                <a16:creationId xmlns:a16="http://schemas.microsoft.com/office/drawing/2014/main" id="{55AA7D4C-4722-41B6-904A-F03AB28F2EC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65988" y="3203974"/>
            <a:ext cx="6804335" cy="2193525"/>
          </a:xfrm>
          <a:prstGeom prst="rect">
            <a:avLst/>
          </a:prstGeom>
        </p:spPr>
      </p:pic>
      <p:sp>
        <p:nvSpPr>
          <p:cNvPr id="6" name="Rectangle 5">
            <a:extLst>
              <a:ext uri="{FF2B5EF4-FFF2-40B4-BE49-F238E27FC236}">
                <a16:creationId xmlns:a16="http://schemas.microsoft.com/office/drawing/2014/main" id="{BE133207-D2CB-4F57-9EB8-AFF19B171586}"/>
              </a:ext>
            </a:extLst>
          </p:cNvPr>
          <p:cNvSpPr/>
          <p:nvPr/>
        </p:nvSpPr>
        <p:spPr>
          <a:xfrm>
            <a:off x="5515708" y="5397499"/>
            <a:ext cx="6096000" cy="1015663"/>
          </a:xfrm>
          <a:prstGeom prst="rect">
            <a:avLst/>
          </a:prstGeom>
        </p:spPr>
        <p:txBody>
          <a:bodyPr>
            <a:spAutoFit/>
          </a:bodyPr>
          <a:lstStyle/>
          <a:p>
            <a:r>
              <a:rPr lang="en-US" sz="1200" dirty="0">
                <a:solidFill>
                  <a:srgbClr val="ADBAC7"/>
                </a:solidFill>
                <a:latin typeface="+mj-lt"/>
              </a:rPr>
              <a:t>Maps (a) and (b) have point densities of 75 points per square kilometer, and map (c) has a point density of 150 points per square kilometer. Maps (a) and (b) have average obstacle radii of 50 meters, and map (c) has an average obstacle radius of 30 meters. Maps (a) and (c) have standard deviations in obstacle radius of 0, and map (b) has a standard deviation in obstacle radius of 20 meters.</a:t>
            </a:r>
            <a:endParaRPr lang="en-US" sz="1200" dirty="0">
              <a:latin typeface="+mj-lt"/>
            </a:endParaRPr>
          </a:p>
        </p:txBody>
      </p:sp>
    </p:spTree>
    <p:extLst>
      <p:ext uri="{BB962C8B-B14F-4D97-AF65-F5344CB8AC3E}">
        <p14:creationId xmlns:p14="http://schemas.microsoft.com/office/powerpoint/2010/main" val="42205048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2C5E3A80-437B-4E8B-B2EC-B6DE686BF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118" y="993304"/>
            <a:ext cx="7529764" cy="6409445"/>
          </a:xfrm>
          <a:prstGeom prst="rect">
            <a:avLst/>
          </a:prstGeom>
        </p:spPr>
      </p:pic>
      <p:sp>
        <p:nvSpPr>
          <p:cNvPr id="2" name="Title 1">
            <a:extLst>
              <a:ext uri="{FF2B5EF4-FFF2-40B4-BE49-F238E27FC236}">
                <a16:creationId xmlns:a16="http://schemas.microsoft.com/office/drawing/2014/main" id="{6242BA0C-3189-42A7-8D5D-27C0345217A4}"/>
              </a:ext>
            </a:extLst>
          </p:cNvPr>
          <p:cNvSpPr>
            <a:spLocks noGrp="1"/>
          </p:cNvSpPr>
          <p:nvPr>
            <p:ph type="title"/>
          </p:nvPr>
        </p:nvSpPr>
        <p:spPr/>
        <p:txBody>
          <a:bodyPr>
            <a:noAutofit/>
          </a:bodyPr>
          <a:lstStyle/>
          <a:p>
            <a:r>
              <a:rPr lang="en-US" sz="2000" dirty="0"/>
              <a:t>Plotting predicted costs over simulated cost data shows that the cost with the estimated obstacle count from occupancy ratio follows the higher standard deviation trends from path planning, forming an upper bound worst case, while the cost with actual obstacle count from ray casts follows the trends of the mean of the gamma distribution fit to the path planning data.</a:t>
            </a:r>
          </a:p>
        </p:txBody>
      </p:sp>
      <p:sp>
        <p:nvSpPr>
          <p:cNvPr id="4" name="Slide Number Placeholder 3">
            <a:extLst>
              <a:ext uri="{FF2B5EF4-FFF2-40B4-BE49-F238E27FC236}">
                <a16:creationId xmlns:a16="http://schemas.microsoft.com/office/drawing/2014/main" id="{E03777DD-A458-4A56-A405-FAA61DF22848}"/>
              </a:ext>
            </a:extLst>
          </p:cNvPr>
          <p:cNvSpPr>
            <a:spLocks noGrp="1"/>
          </p:cNvSpPr>
          <p:nvPr>
            <p:ph type="sldNum" sz="quarter" idx="12"/>
          </p:nvPr>
        </p:nvSpPr>
        <p:spPr/>
        <p:txBody>
          <a:bodyPr/>
          <a:lstStyle/>
          <a:p>
            <a:fld id="{13715FCE-A2F7-4E8B-B9BA-AB10BCE9C506}" type="slidenum">
              <a:rPr lang="en-US" smtClean="0"/>
              <a:t>110</a:t>
            </a:fld>
            <a:endParaRPr lang="en-US"/>
          </a:p>
        </p:txBody>
      </p:sp>
    </p:spTree>
    <p:extLst>
      <p:ext uri="{BB962C8B-B14F-4D97-AF65-F5344CB8AC3E}">
        <p14:creationId xmlns:p14="http://schemas.microsoft.com/office/powerpoint/2010/main" val="12548638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F944-460F-4DE2-A4FC-E2681D4D4C08}"/>
              </a:ext>
            </a:extLst>
          </p:cNvPr>
          <p:cNvSpPr>
            <a:spLocks noGrp="1"/>
          </p:cNvSpPr>
          <p:nvPr>
            <p:ph type="title"/>
          </p:nvPr>
        </p:nvSpPr>
        <p:spPr/>
        <p:txBody>
          <a:bodyPr>
            <a:noAutofit/>
          </a:bodyPr>
          <a:lstStyle/>
          <a:p>
            <a:r>
              <a:rPr lang="en-US" sz="3600" dirty="0"/>
              <a:t>For a 4000-obstacle field, time profiling shows 29.405s wall time for entire call stack, with 0.701s self-time spent in the prediction algorithm code.</a:t>
            </a:r>
          </a:p>
        </p:txBody>
      </p:sp>
      <p:sp>
        <p:nvSpPr>
          <p:cNvPr id="4" name="Slide Number Placeholder 3">
            <a:extLst>
              <a:ext uri="{FF2B5EF4-FFF2-40B4-BE49-F238E27FC236}">
                <a16:creationId xmlns:a16="http://schemas.microsoft.com/office/drawing/2014/main" id="{795641BF-D393-491D-A443-A281C3A51F66}"/>
              </a:ext>
            </a:extLst>
          </p:cNvPr>
          <p:cNvSpPr>
            <a:spLocks noGrp="1"/>
          </p:cNvSpPr>
          <p:nvPr>
            <p:ph type="sldNum" sz="quarter" idx="12"/>
          </p:nvPr>
        </p:nvSpPr>
        <p:spPr/>
        <p:txBody>
          <a:bodyPr/>
          <a:lstStyle/>
          <a:p>
            <a:fld id="{13715FCE-A2F7-4E8B-B9BA-AB10BCE9C506}" type="slidenum">
              <a:rPr lang="en-US" smtClean="0"/>
              <a:t>111</a:t>
            </a:fld>
            <a:endParaRPr lang="en-US"/>
          </a:p>
        </p:txBody>
      </p:sp>
      <p:pic>
        <p:nvPicPr>
          <p:cNvPr id="5" name="Picture 4">
            <a:extLst>
              <a:ext uri="{FF2B5EF4-FFF2-40B4-BE49-F238E27FC236}">
                <a16:creationId xmlns:a16="http://schemas.microsoft.com/office/drawing/2014/main" id="{5FD8FD6C-525C-4AE5-9375-27CD817DDF99}"/>
              </a:ext>
            </a:extLst>
          </p:cNvPr>
          <p:cNvPicPr>
            <a:picLocks noChangeAspect="1"/>
          </p:cNvPicPr>
          <p:nvPr/>
        </p:nvPicPr>
        <p:blipFill>
          <a:blip r:embed="rId3"/>
          <a:stretch>
            <a:fillRect/>
          </a:stretch>
        </p:blipFill>
        <p:spPr>
          <a:xfrm>
            <a:off x="1666257" y="2270674"/>
            <a:ext cx="8859486" cy="3505689"/>
          </a:xfrm>
          <a:prstGeom prst="rect">
            <a:avLst/>
          </a:prstGeom>
        </p:spPr>
      </p:pic>
    </p:spTree>
    <p:extLst>
      <p:ext uri="{BB962C8B-B14F-4D97-AF65-F5344CB8AC3E}">
        <p14:creationId xmlns:p14="http://schemas.microsoft.com/office/powerpoint/2010/main" val="28638491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2DC4A-FA9D-4567-AA2D-CB153614EB8C}"/>
              </a:ext>
            </a:extLst>
          </p:cNvPr>
          <p:cNvSpPr>
            <a:spLocks noGrp="1"/>
          </p:cNvSpPr>
          <p:nvPr>
            <p:ph type="title"/>
          </p:nvPr>
        </p:nvSpPr>
        <p:spPr/>
        <p:txBody>
          <a:bodyPr>
            <a:noAutofit/>
          </a:bodyPr>
          <a:lstStyle/>
          <a:p>
            <a:r>
              <a:rPr lang="en-US" sz="2000" dirty="0"/>
              <a:t>Path planning with bounded A* through an obstacle field of the same point density, average radius, and radius standard deviation takes 203.77s wall time, with 22.889s self-time spent in bounded A*.  This means the prediction code is </a:t>
            </a:r>
            <a:r>
              <a:rPr lang="en-US" sz="2000" b="1" dirty="0"/>
              <a:t>~7x faster </a:t>
            </a:r>
            <a:r>
              <a:rPr lang="en-US" sz="2000" dirty="0"/>
              <a:t>by wall time, and the algorithm is </a:t>
            </a:r>
            <a:r>
              <a:rPr lang="en-US" sz="2000" b="1" dirty="0"/>
              <a:t>~32.7x faster </a:t>
            </a:r>
            <a:r>
              <a:rPr lang="en-US" sz="2000" dirty="0"/>
              <a:t>than bounded A* by self-time.  Additionally, there are approximately 100x as many points in the empirical scatter as were used in the theoretical curves, so accounting for that gives an improvement of </a:t>
            </a:r>
            <a:r>
              <a:rPr lang="en-US" sz="2000" b="1" dirty="0"/>
              <a:t>~700x </a:t>
            </a:r>
            <a:r>
              <a:rPr lang="en-US" sz="2000" dirty="0"/>
              <a:t>by wall time and </a:t>
            </a:r>
            <a:r>
              <a:rPr lang="en-US" sz="2000" b="1" dirty="0"/>
              <a:t>~3200x </a:t>
            </a:r>
            <a:r>
              <a:rPr lang="en-US" sz="2000" dirty="0"/>
              <a:t>by self-time.</a:t>
            </a:r>
          </a:p>
        </p:txBody>
      </p:sp>
      <p:sp>
        <p:nvSpPr>
          <p:cNvPr id="4" name="Slide Number Placeholder 3">
            <a:extLst>
              <a:ext uri="{FF2B5EF4-FFF2-40B4-BE49-F238E27FC236}">
                <a16:creationId xmlns:a16="http://schemas.microsoft.com/office/drawing/2014/main" id="{693D5411-14E1-4C0C-9CBA-8D1B428F309C}"/>
              </a:ext>
            </a:extLst>
          </p:cNvPr>
          <p:cNvSpPr>
            <a:spLocks noGrp="1"/>
          </p:cNvSpPr>
          <p:nvPr>
            <p:ph type="sldNum" sz="quarter" idx="12"/>
          </p:nvPr>
        </p:nvSpPr>
        <p:spPr/>
        <p:txBody>
          <a:bodyPr/>
          <a:lstStyle/>
          <a:p>
            <a:fld id="{13715FCE-A2F7-4E8B-B9BA-AB10BCE9C506}" type="slidenum">
              <a:rPr lang="en-US" smtClean="0"/>
              <a:t>112</a:t>
            </a:fld>
            <a:endParaRPr lang="en-US"/>
          </a:p>
        </p:txBody>
      </p:sp>
      <p:pic>
        <p:nvPicPr>
          <p:cNvPr id="5" name="Picture 4">
            <a:extLst>
              <a:ext uri="{FF2B5EF4-FFF2-40B4-BE49-F238E27FC236}">
                <a16:creationId xmlns:a16="http://schemas.microsoft.com/office/drawing/2014/main" id="{A38ACDD4-F41C-434A-959B-B289F070DB57}"/>
              </a:ext>
            </a:extLst>
          </p:cNvPr>
          <p:cNvPicPr>
            <a:picLocks noChangeAspect="1"/>
          </p:cNvPicPr>
          <p:nvPr/>
        </p:nvPicPr>
        <p:blipFill>
          <a:blip r:embed="rId3"/>
          <a:stretch>
            <a:fillRect/>
          </a:stretch>
        </p:blipFill>
        <p:spPr>
          <a:xfrm>
            <a:off x="1547177" y="2065858"/>
            <a:ext cx="9097645" cy="3915321"/>
          </a:xfrm>
          <a:prstGeom prst="rect">
            <a:avLst/>
          </a:prstGeom>
        </p:spPr>
      </p:pic>
    </p:spTree>
    <p:extLst>
      <p:ext uri="{BB962C8B-B14F-4D97-AF65-F5344CB8AC3E}">
        <p14:creationId xmlns:p14="http://schemas.microsoft.com/office/powerpoint/2010/main" val="18781990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B2DD6-70BA-4C00-AD40-467ADFBF1C64}"/>
              </a:ext>
            </a:extLst>
          </p:cNvPr>
          <p:cNvSpPr>
            <a:spLocks noGrp="1"/>
          </p:cNvSpPr>
          <p:nvPr>
            <p:ph type="title"/>
          </p:nvPr>
        </p:nvSpPr>
        <p:spPr/>
        <p:txBody>
          <a:bodyPr vert="horz" lIns="91440" tIns="45720" rIns="91440" bIns="45720" rtlCol="0" anchor="ctr">
            <a:noAutofit/>
          </a:bodyPr>
          <a:lstStyle/>
          <a:p>
            <a:r>
              <a:rPr lang="en-US" sz="2400" dirty="0">
                <a:cs typeface="Calibri Light"/>
              </a:rPr>
              <a:t>One caveat is that choosing the smaller angle does not necessarily lead to the shortest path.  This is because the divergence angle selection algorithm cannot look ahead like the path planning algorithm to see when a larger divergence from the Euclidean distance would yield a shorter path, it always selects the smallest divergence from the Euclidean distance, even when this yields a poor scenario later.</a:t>
            </a:r>
          </a:p>
        </p:txBody>
      </p:sp>
      <p:sp>
        <p:nvSpPr>
          <p:cNvPr id="3" name="Slide Number Placeholder 2">
            <a:extLst>
              <a:ext uri="{FF2B5EF4-FFF2-40B4-BE49-F238E27FC236}">
                <a16:creationId xmlns:a16="http://schemas.microsoft.com/office/drawing/2014/main" id="{0166750C-4720-41E3-A1EF-A4E3A27F50BE}"/>
              </a:ext>
            </a:extLst>
          </p:cNvPr>
          <p:cNvSpPr>
            <a:spLocks noGrp="1"/>
          </p:cNvSpPr>
          <p:nvPr>
            <p:ph type="sldNum" sz="quarter" idx="12"/>
          </p:nvPr>
        </p:nvSpPr>
        <p:spPr/>
        <p:txBody>
          <a:bodyPr/>
          <a:lstStyle/>
          <a:p>
            <a:fld id="{13715FCE-A2F7-4E8B-B9BA-AB10BCE9C506}" type="slidenum">
              <a:rPr lang="en-US" smtClean="0"/>
              <a:t>113</a:t>
            </a:fld>
            <a:endParaRPr lang="en-US"/>
          </a:p>
        </p:txBody>
      </p:sp>
      <p:pic>
        <p:nvPicPr>
          <p:cNvPr id="6" name="Picture 5" descr="Chart&#10;&#10;Description automatically generated">
            <a:extLst>
              <a:ext uri="{FF2B5EF4-FFF2-40B4-BE49-F238E27FC236}">
                <a16:creationId xmlns:a16="http://schemas.microsoft.com/office/drawing/2014/main" id="{530240EF-A3DE-4B9E-8CBF-05D986BAF8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0128" y="2222969"/>
            <a:ext cx="6271743" cy="4395784"/>
          </a:xfrm>
          <a:prstGeom prst="rect">
            <a:avLst/>
          </a:prstGeom>
        </p:spPr>
      </p:pic>
    </p:spTree>
    <p:extLst>
      <p:ext uri="{BB962C8B-B14F-4D97-AF65-F5344CB8AC3E}">
        <p14:creationId xmlns:p14="http://schemas.microsoft.com/office/powerpoint/2010/main" val="2423930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B2DD6-70BA-4C00-AD40-467ADFBF1C64}"/>
              </a:ext>
            </a:extLst>
          </p:cNvPr>
          <p:cNvSpPr>
            <a:spLocks noGrp="1"/>
          </p:cNvSpPr>
          <p:nvPr>
            <p:ph type="title"/>
          </p:nvPr>
        </p:nvSpPr>
        <p:spPr/>
        <p:txBody>
          <a:bodyPr vert="horz" lIns="91440" tIns="45720" rIns="91440" bIns="45720" rtlCol="0" anchor="ctr">
            <a:noAutofit/>
          </a:bodyPr>
          <a:lstStyle/>
          <a:p>
            <a:r>
              <a:rPr lang="en-US" sz="1200" dirty="0">
                <a:cs typeface="Calibri Light"/>
              </a:rPr>
              <a:t>Another potential issue with this cost estimation algorithm is that it assumes there is no cumulative error in the direction normal to the travel direction caused by modeling path planning as always choosing to route around obstacles on the sides with small divergence angles.  In other words, there is an assumption that if the vehicle always routes around the small side of an obstacle, this is not always a turn to one side.  The obstacle fields used in testing this algorithm started as fully tessellated maps of polytopes. Thus, always choosing a small divergence angle is as likely to lead a right turn as it is to be a left turn since one obstacle having its small divergence angle on the right side of the travel direction, implies the geometry of the adjacent obstacle would have its small divergence angle on the left side of the travel direction.  If an obstacle field was generated from a method that does not start from a fully tiled field, it is possible that the planner model would accumulate a lateral error while routing towards the goal longitudinally in the travel direction.</a:t>
            </a:r>
          </a:p>
        </p:txBody>
      </p:sp>
      <p:sp>
        <p:nvSpPr>
          <p:cNvPr id="3" name="Slide Number Placeholder 2">
            <a:extLst>
              <a:ext uri="{FF2B5EF4-FFF2-40B4-BE49-F238E27FC236}">
                <a16:creationId xmlns:a16="http://schemas.microsoft.com/office/drawing/2014/main" id="{0166750C-4720-41E3-A1EF-A4E3A27F50BE}"/>
              </a:ext>
            </a:extLst>
          </p:cNvPr>
          <p:cNvSpPr>
            <a:spLocks noGrp="1"/>
          </p:cNvSpPr>
          <p:nvPr>
            <p:ph type="sldNum" sz="quarter" idx="12"/>
          </p:nvPr>
        </p:nvSpPr>
        <p:spPr/>
        <p:txBody>
          <a:bodyPr/>
          <a:lstStyle/>
          <a:p>
            <a:fld id="{13715FCE-A2F7-4E8B-B9BA-AB10BCE9C506}" type="slidenum">
              <a:rPr lang="en-US" smtClean="0"/>
              <a:t>114</a:t>
            </a:fld>
            <a:endParaRPr lang="en-US"/>
          </a:p>
        </p:txBody>
      </p:sp>
      <p:grpSp>
        <p:nvGrpSpPr>
          <p:cNvPr id="12" name="Group 11">
            <a:extLst>
              <a:ext uri="{FF2B5EF4-FFF2-40B4-BE49-F238E27FC236}">
                <a16:creationId xmlns:a16="http://schemas.microsoft.com/office/drawing/2014/main" id="{D302D855-604B-48D5-A831-C828149D3F6B}"/>
              </a:ext>
            </a:extLst>
          </p:cNvPr>
          <p:cNvGrpSpPr/>
          <p:nvPr/>
        </p:nvGrpSpPr>
        <p:grpSpPr>
          <a:xfrm>
            <a:off x="340308" y="1689285"/>
            <a:ext cx="11683092" cy="4614040"/>
            <a:chOff x="340308" y="1689285"/>
            <a:chExt cx="11683092" cy="4614040"/>
          </a:xfrm>
        </p:grpSpPr>
        <p:grpSp>
          <p:nvGrpSpPr>
            <p:cNvPr id="4" name="Group 3">
              <a:extLst>
                <a:ext uri="{FF2B5EF4-FFF2-40B4-BE49-F238E27FC236}">
                  <a16:creationId xmlns:a16="http://schemas.microsoft.com/office/drawing/2014/main" id="{2B333750-50C5-4901-A33C-A45AEDC9EC80}"/>
                </a:ext>
              </a:extLst>
            </p:cNvPr>
            <p:cNvGrpSpPr/>
            <p:nvPr/>
          </p:nvGrpSpPr>
          <p:grpSpPr>
            <a:xfrm>
              <a:off x="340308" y="1689285"/>
              <a:ext cx="5752287" cy="4614040"/>
              <a:chOff x="3029244" y="1878835"/>
              <a:chExt cx="5752287" cy="4614040"/>
            </a:xfrm>
          </p:grpSpPr>
          <p:grpSp>
            <p:nvGrpSpPr>
              <p:cNvPr id="69" name="Group 68">
                <a:extLst>
                  <a:ext uri="{FF2B5EF4-FFF2-40B4-BE49-F238E27FC236}">
                    <a16:creationId xmlns:a16="http://schemas.microsoft.com/office/drawing/2014/main" id="{B66A4BCD-5B40-4FC0-B4CF-F3F0308FD691}"/>
                  </a:ext>
                </a:extLst>
              </p:cNvPr>
              <p:cNvGrpSpPr/>
              <p:nvPr/>
            </p:nvGrpSpPr>
            <p:grpSpPr>
              <a:xfrm>
                <a:off x="3029244" y="1878835"/>
                <a:ext cx="5752287" cy="4614040"/>
                <a:chOff x="3029763" y="1690688"/>
                <a:chExt cx="6132473" cy="4918996"/>
              </a:xfrm>
            </p:grpSpPr>
            <p:grpSp>
              <p:nvGrpSpPr>
                <p:cNvPr id="71" name="Group 70">
                  <a:extLst>
                    <a:ext uri="{FF2B5EF4-FFF2-40B4-BE49-F238E27FC236}">
                      <a16:creationId xmlns:a16="http://schemas.microsoft.com/office/drawing/2014/main" id="{05768F6A-3878-44CC-8E33-83372556E80B}"/>
                    </a:ext>
                  </a:extLst>
                </p:cNvPr>
                <p:cNvGrpSpPr/>
                <p:nvPr/>
              </p:nvGrpSpPr>
              <p:grpSpPr>
                <a:xfrm>
                  <a:off x="3029763" y="1690688"/>
                  <a:ext cx="6132473" cy="4918996"/>
                  <a:chOff x="3029763" y="1690688"/>
                  <a:chExt cx="6132473" cy="4918996"/>
                </a:xfrm>
              </p:grpSpPr>
              <p:pic>
                <p:nvPicPr>
                  <p:cNvPr id="90" name="Picture 89" descr="Shape, polygon&#10;&#10;Description automatically generated">
                    <a:extLst>
                      <a:ext uri="{FF2B5EF4-FFF2-40B4-BE49-F238E27FC236}">
                        <a16:creationId xmlns:a16="http://schemas.microsoft.com/office/drawing/2014/main" id="{FDAC7C5D-ED09-4AAB-8E94-A4B3CC2E709C}"/>
                      </a:ext>
                    </a:extLst>
                  </p:cNvPr>
                  <p:cNvPicPr>
                    <a:picLocks noChangeAspect="1"/>
                  </p:cNvPicPr>
                  <p:nvPr/>
                </p:nvPicPr>
                <p:blipFill rotWithShape="1">
                  <a:blip r:embed="rId2">
                    <a:extLst>
                      <a:ext uri="{28A0092B-C50C-407E-A947-70E740481C1C}">
                        <a14:useLocalDpi xmlns:a14="http://schemas.microsoft.com/office/drawing/2010/main" val="0"/>
                      </a:ext>
                    </a:extLst>
                  </a:blip>
                  <a:srcRect l="7267" t="6594" r="8168" b="4665"/>
                  <a:stretch/>
                </p:blipFill>
                <p:spPr>
                  <a:xfrm>
                    <a:off x="3029763" y="1690688"/>
                    <a:ext cx="6132473" cy="4918996"/>
                  </a:xfrm>
                  <a:prstGeom prst="rect">
                    <a:avLst/>
                  </a:prstGeom>
                </p:spPr>
              </p:pic>
              <p:sp>
                <p:nvSpPr>
                  <p:cNvPr id="91" name="Rectangle 90">
                    <a:extLst>
                      <a:ext uri="{FF2B5EF4-FFF2-40B4-BE49-F238E27FC236}">
                        <a16:creationId xmlns:a16="http://schemas.microsoft.com/office/drawing/2014/main" id="{FE449BE0-A8E0-43D6-A558-4C1EEFB81B3E}"/>
                      </a:ext>
                    </a:extLst>
                  </p:cNvPr>
                  <p:cNvSpPr/>
                  <p:nvPr/>
                </p:nvSpPr>
                <p:spPr>
                  <a:xfrm>
                    <a:off x="3552527" y="2088023"/>
                    <a:ext cx="5153024" cy="40460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2" name="Picture 71">
                  <a:extLst>
                    <a:ext uri="{FF2B5EF4-FFF2-40B4-BE49-F238E27FC236}">
                      <a16:creationId xmlns:a16="http://schemas.microsoft.com/office/drawing/2014/main" id="{8D7F714D-1911-44A8-B126-AD6E0297EDC8}"/>
                    </a:ext>
                  </a:extLst>
                </p:cNvPr>
                <p:cNvPicPr>
                  <a:picLocks noChangeAspect="1"/>
                </p:cNvPicPr>
                <p:nvPr/>
              </p:nvPicPr>
              <p:blipFill>
                <a:blip r:embed="rId3"/>
                <a:stretch>
                  <a:fillRect/>
                </a:stretch>
              </p:blipFill>
              <p:spPr>
                <a:xfrm rot="806865">
                  <a:off x="3756639" y="5149933"/>
                  <a:ext cx="1609379" cy="1033447"/>
                </a:xfrm>
                <a:prstGeom prst="rect">
                  <a:avLst/>
                </a:prstGeom>
              </p:spPr>
            </p:pic>
            <p:pic>
              <p:nvPicPr>
                <p:cNvPr id="73" name="Picture 72">
                  <a:extLst>
                    <a:ext uri="{FF2B5EF4-FFF2-40B4-BE49-F238E27FC236}">
                      <a16:creationId xmlns:a16="http://schemas.microsoft.com/office/drawing/2014/main" id="{A06AFA19-DE74-4D9D-B892-30FA0A38605D}"/>
                    </a:ext>
                  </a:extLst>
                </p:cNvPr>
                <p:cNvPicPr>
                  <a:picLocks noChangeAspect="1"/>
                </p:cNvPicPr>
                <p:nvPr/>
              </p:nvPicPr>
              <p:blipFill>
                <a:blip r:embed="rId3"/>
                <a:stretch>
                  <a:fillRect/>
                </a:stretch>
              </p:blipFill>
              <p:spPr>
                <a:xfrm rot="806865">
                  <a:off x="3650633" y="4206906"/>
                  <a:ext cx="1609379" cy="1033447"/>
                </a:xfrm>
                <a:prstGeom prst="rect">
                  <a:avLst/>
                </a:prstGeom>
              </p:spPr>
            </p:pic>
            <p:pic>
              <p:nvPicPr>
                <p:cNvPr id="74" name="Picture 73">
                  <a:extLst>
                    <a:ext uri="{FF2B5EF4-FFF2-40B4-BE49-F238E27FC236}">
                      <a16:creationId xmlns:a16="http://schemas.microsoft.com/office/drawing/2014/main" id="{9F319F95-F0D0-49BA-9034-3AD319308109}"/>
                    </a:ext>
                  </a:extLst>
                </p:cNvPr>
                <p:cNvPicPr>
                  <a:picLocks noChangeAspect="1"/>
                </p:cNvPicPr>
                <p:nvPr/>
              </p:nvPicPr>
              <p:blipFill>
                <a:blip r:embed="rId3"/>
                <a:stretch>
                  <a:fillRect/>
                </a:stretch>
              </p:blipFill>
              <p:spPr>
                <a:xfrm rot="806865">
                  <a:off x="3650634" y="3164714"/>
                  <a:ext cx="1609379" cy="1033447"/>
                </a:xfrm>
                <a:prstGeom prst="rect">
                  <a:avLst/>
                </a:prstGeom>
              </p:spPr>
            </p:pic>
            <p:pic>
              <p:nvPicPr>
                <p:cNvPr id="75" name="Picture 74">
                  <a:extLst>
                    <a:ext uri="{FF2B5EF4-FFF2-40B4-BE49-F238E27FC236}">
                      <a16:creationId xmlns:a16="http://schemas.microsoft.com/office/drawing/2014/main" id="{2A6BEC34-DF57-4D67-AA48-39145E84E1ED}"/>
                    </a:ext>
                  </a:extLst>
                </p:cNvPr>
                <p:cNvPicPr>
                  <a:picLocks noChangeAspect="1"/>
                </p:cNvPicPr>
                <p:nvPr/>
              </p:nvPicPr>
              <p:blipFill>
                <a:blip r:embed="rId3"/>
                <a:stretch>
                  <a:fillRect/>
                </a:stretch>
              </p:blipFill>
              <p:spPr>
                <a:xfrm rot="806865">
                  <a:off x="3650633" y="2181870"/>
                  <a:ext cx="1609379" cy="1033447"/>
                </a:xfrm>
                <a:prstGeom prst="rect">
                  <a:avLst/>
                </a:prstGeom>
              </p:spPr>
            </p:pic>
            <p:pic>
              <p:nvPicPr>
                <p:cNvPr id="76" name="Picture 75">
                  <a:extLst>
                    <a:ext uri="{FF2B5EF4-FFF2-40B4-BE49-F238E27FC236}">
                      <a16:creationId xmlns:a16="http://schemas.microsoft.com/office/drawing/2014/main" id="{0A916BD7-CC47-4ABC-8511-6E54D97C0A6B}"/>
                    </a:ext>
                  </a:extLst>
                </p:cNvPr>
                <p:cNvPicPr>
                  <a:picLocks noChangeAspect="1"/>
                </p:cNvPicPr>
                <p:nvPr/>
              </p:nvPicPr>
              <p:blipFill>
                <a:blip r:embed="rId3"/>
                <a:stretch>
                  <a:fillRect/>
                </a:stretch>
              </p:blipFill>
              <p:spPr>
                <a:xfrm rot="806865">
                  <a:off x="5443290" y="5105151"/>
                  <a:ext cx="1609379" cy="1033447"/>
                </a:xfrm>
                <a:prstGeom prst="rect">
                  <a:avLst/>
                </a:prstGeom>
              </p:spPr>
            </p:pic>
            <p:pic>
              <p:nvPicPr>
                <p:cNvPr id="77" name="Picture 76">
                  <a:extLst>
                    <a:ext uri="{FF2B5EF4-FFF2-40B4-BE49-F238E27FC236}">
                      <a16:creationId xmlns:a16="http://schemas.microsoft.com/office/drawing/2014/main" id="{EB8ACA29-512E-44E1-98B1-EBF4B333619A}"/>
                    </a:ext>
                  </a:extLst>
                </p:cNvPr>
                <p:cNvPicPr>
                  <a:picLocks noChangeAspect="1"/>
                </p:cNvPicPr>
                <p:nvPr/>
              </p:nvPicPr>
              <p:blipFill>
                <a:blip r:embed="rId3"/>
                <a:stretch>
                  <a:fillRect/>
                </a:stretch>
              </p:blipFill>
              <p:spPr>
                <a:xfrm rot="806865">
                  <a:off x="5337284" y="4162124"/>
                  <a:ext cx="1609379" cy="1033447"/>
                </a:xfrm>
                <a:prstGeom prst="rect">
                  <a:avLst/>
                </a:prstGeom>
              </p:spPr>
            </p:pic>
            <p:pic>
              <p:nvPicPr>
                <p:cNvPr id="78" name="Picture 77">
                  <a:extLst>
                    <a:ext uri="{FF2B5EF4-FFF2-40B4-BE49-F238E27FC236}">
                      <a16:creationId xmlns:a16="http://schemas.microsoft.com/office/drawing/2014/main" id="{FE717940-96CC-42DE-A012-31C1E71771D0}"/>
                    </a:ext>
                  </a:extLst>
                </p:cNvPr>
                <p:cNvPicPr>
                  <a:picLocks noChangeAspect="1"/>
                </p:cNvPicPr>
                <p:nvPr/>
              </p:nvPicPr>
              <p:blipFill>
                <a:blip r:embed="rId3"/>
                <a:stretch>
                  <a:fillRect/>
                </a:stretch>
              </p:blipFill>
              <p:spPr>
                <a:xfrm rot="806865">
                  <a:off x="5337285" y="3119932"/>
                  <a:ext cx="1609379" cy="1033447"/>
                </a:xfrm>
                <a:prstGeom prst="rect">
                  <a:avLst/>
                </a:prstGeom>
              </p:spPr>
            </p:pic>
            <p:pic>
              <p:nvPicPr>
                <p:cNvPr id="85" name="Picture 84">
                  <a:extLst>
                    <a:ext uri="{FF2B5EF4-FFF2-40B4-BE49-F238E27FC236}">
                      <a16:creationId xmlns:a16="http://schemas.microsoft.com/office/drawing/2014/main" id="{233CCD4B-98CA-4EBD-A6D0-632C62D19164}"/>
                    </a:ext>
                  </a:extLst>
                </p:cNvPr>
                <p:cNvPicPr>
                  <a:picLocks noChangeAspect="1"/>
                </p:cNvPicPr>
                <p:nvPr/>
              </p:nvPicPr>
              <p:blipFill>
                <a:blip r:embed="rId3"/>
                <a:stretch>
                  <a:fillRect/>
                </a:stretch>
              </p:blipFill>
              <p:spPr>
                <a:xfrm rot="806865">
                  <a:off x="5337284" y="2137088"/>
                  <a:ext cx="1609379" cy="1033447"/>
                </a:xfrm>
                <a:prstGeom prst="rect">
                  <a:avLst/>
                </a:prstGeom>
              </p:spPr>
            </p:pic>
            <p:pic>
              <p:nvPicPr>
                <p:cNvPr id="86" name="Picture 85">
                  <a:extLst>
                    <a:ext uri="{FF2B5EF4-FFF2-40B4-BE49-F238E27FC236}">
                      <a16:creationId xmlns:a16="http://schemas.microsoft.com/office/drawing/2014/main" id="{E694D661-81F4-4675-94FB-119E07D07258}"/>
                    </a:ext>
                  </a:extLst>
                </p:cNvPr>
                <p:cNvPicPr>
                  <a:picLocks noChangeAspect="1"/>
                </p:cNvPicPr>
                <p:nvPr/>
              </p:nvPicPr>
              <p:blipFill>
                <a:blip r:embed="rId3"/>
                <a:stretch>
                  <a:fillRect/>
                </a:stretch>
              </p:blipFill>
              <p:spPr>
                <a:xfrm rot="806865">
                  <a:off x="7248880" y="5032367"/>
                  <a:ext cx="1609379" cy="1033447"/>
                </a:xfrm>
                <a:prstGeom prst="rect">
                  <a:avLst/>
                </a:prstGeom>
              </p:spPr>
            </p:pic>
            <p:pic>
              <p:nvPicPr>
                <p:cNvPr id="87" name="Picture 86">
                  <a:extLst>
                    <a:ext uri="{FF2B5EF4-FFF2-40B4-BE49-F238E27FC236}">
                      <a16:creationId xmlns:a16="http://schemas.microsoft.com/office/drawing/2014/main" id="{DC332EDE-F479-4DD6-B357-192F34D5B0D8}"/>
                    </a:ext>
                  </a:extLst>
                </p:cNvPr>
                <p:cNvPicPr>
                  <a:picLocks noChangeAspect="1"/>
                </p:cNvPicPr>
                <p:nvPr/>
              </p:nvPicPr>
              <p:blipFill>
                <a:blip r:embed="rId3"/>
                <a:stretch>
                  <a:fillRect/>
                </a:stretch>
              </p:blipFill>
              <p:spPr>
                <a:xfrm rot="806865">
                  <a:off x="7142874" y="4089340"/>
                  <a:ext cx="1609379" cy="1033447"/>
                </a:xfrm>
                <a:prstGeom prst="rect">
                  <a:avLst/>
                </a:prstGeom>
              </p:spPr>
            </p:pic>
            <p:pic>
              <p:nvPicPr>
                <p:cNvPr id="88" name="Picture 87">
                  <a:extLst>
                    <a:ext uri="{FF2B5EF4-FFF2-40B4-BE49-F238E27FC236}">
                      <a16:creationId xmlns:a16="http://schemas.microsoft.com/office/drawing/2014/main" id="{843E1F66-EDCD-4A8F-8F71-C70C9F1E99CD}"/>
                    </a:ext>
                  </a:extLst>
                </p:cNvPr>
                <p:cNvPicPr>
                  <a:picLocks noChangeAspect="1"/>
                </p:cNvPicPr>
                <p:nvPr/>
              </p:nvPicPr>
              <p:blipFill>
                <a:blip r:embed="rId3"/>
                <a:stretch>
                  <a:fillRect/>
                </a:stretch>
              </p:blipFill>
              <p:spPr>
                <a:xfrm rot="806865">
                  <a:off x="7142875" y="3047148"/>
                  <a:ext cx="1609379" cy="1033447"/>
                </a:xfrm>
                <a:prstGeom prst="rect">
                  <a:avLst/>
                </a:prstGeom>
              </p:spPr>
            </p:pic>
            <p:pic>
              <p:nvPicPr>
                <p:cNvPr id="89" name="Picture 88">
                  <a:extLst>
                    <a:ext uri="{FF2B5EF4-FFF2-40B4-BE49-F238E27FC236}">
                      <a16:creationId xmlns:a16="http://schemas.microsoft.com/office/drawing/2014/main" id="{4D102901-EFC6-4941-AD13-2112D0CCF813}"/>
                    </a:ext>
                  </a:extLst>
                </p:cNvPr>
                <p:cNvPicPr>
                  <a:picLocks noChangeAspect="1"/>
                </p:cNvPicPr>
                <p:nvPr/>
              </p:nvPicPr>
              <p:blipFill>
                <a:blip r:embed="rId3"/>
                <a:stretch>
                  <a:fillRect/>
                </a:stretch>
              </p:blipFill>
              <p:spPr>
                <a:xfrm rot="806865">
                  <a:off x="7142874" y="2064304"/>
                  <a:ext cx="1609379" cy="1033447"/>
                </a:xfrm>
                <a:prstGeom prst="rect">
                  <a:avLst/>
                </a:prstGeom>
              </p:spPr>
            </p:pic>
          </p:grpSp>
          <p:cxnSp>
            <p:nvCxnSpPr>
              <p:cNvPr id="92" name="Straight Connector 91">
                <a:extLst>
                  <a:ext uri="{FF2B5EF4-FFF2-40B4-BE49-F238E27FC236}">
                    <a16:creationId xmlns:a16="http://schemas.microsoft.com/office/drawing/2014/main" id="{392DD445-0978-4D59-BE24-1A47E9E11BBF}"/>
                  </a:ext>
                </a:extLst>
              </p:cNvPr>
              <p:cNvCxnSpPr>
                <a:cxnSpLocks/>
              </p:cNvCxnSpPr>
              <p:nvPr/>
            </p:nvCxnSpPr>
            <p:spPr>
              <a:xfrm>
                <a:off x="5219920" y="3715393"/>
                <a:ext cx="1140280" cy="9377"/>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93" name="TextBox 92">
                <a:extLst>
                  <a:ext uri="{FF2B5EF4-FFF2-40B4-BE49-F238E27FC236}">
                    <a16:creationId xmlns:a16="http://schemas.microsoft.com/office/drawing/2014/main" id="{02EAC95D-1814-4CAE-BC94-936751FF79A9}"/>
                  </a:ext>
                </a:extLst>
              </p:cNvPr>
              <p:cNvSpPr txBox="1"/>
              <p:nvPr/>
            </p:nvSpPr>
            <p:spPr>
              <a:xfrm>
                <a:off x="5279972" y="3703768"/>
                <a:ext cx="1075558" cy="584775"/>
              </a:xfrm>
              <a:prstGeom prst="rect">
                <a:avLst/>
              </a:prstGeom>
              <a:noFill/>
            </p:spPr>
            <p:txBody>
              <a:bodyPr wrap="square" rtlCol="0">
                <a:spAutoFit/>
              </a:bodyPr>
              <a:lstStyle/>
              <a:p>
                <a:r>
                  <a:rPr lang="en-US" sz="1600" b="1" i="1" dirty="0">
                    <a:solidFill>
                      <a:schemeClr val="accent2">
                        <a:lumMod val="75000"/>
                      </a:schemeClr>
                    </a:solidFill>
                  </a:rPr>
                  <a:t>Travel direction</a:t>
                </a:r>
              </a:p>
            </p:txBody>
          </p:sp>
          <p:sp>
            <p:nvSpPr>
              <p:cNvPr id="97" name="TextBox 96">
                <a:extLst>
                  <a:ext uri="{FF2B5EF4-FFF2-40B4-BE49-F238E27FC236}">
                    <a16:creationId xmlns:a16="http://schemas.microsoft.com/office/drawing/2014/main" id="{D568BA9F-39FF-4657-AE6B-88E6123F0F24}"/>
                  </a:ext>
                </a:extLst>
              </p:cNvPr>
              <p:cNvSpPr txBox="1"/>
              <p:nvPr/>
            </p:nvSpPr>
            <p:spPr>
              <a:xfrm>
                <a:off x="5998618" y="3080347"/>
                <a:ext cx="1062616" cy="707886"/>
              </a:xfrm>
              <a:prstGeom prst="rect">
                <a:avLst/>
              </a:prstGeom>
              <a:noFill/>
              <a:ln>
                <a:noFill/>
              </a:ln>
            </p:spPr>
            <p:txBody>
              <a:bodyPr wrap="square" rtlCol="0">
                <a:spAutoFit/>
              </a:bodyPr>
              <a:lstStyle/>
              <a:p>
                <a:r>
                  <a:rPr lang="en-US" sz="4000" i="1" dirty="0">
                    <a:solidFill>
                      <a:srgbClr val="003300"/>
                    </a:solidFill>
                  </a:rPr>
                  <a:t>ᶿ</a:t>
                </a:r>
                <a:r>
                  <a:rPr lang="en-US" i="1" dirty="0">
                    <a:solidFill>
                      <a:srgbClr val="003300"/>
                    </a:solidFill>
                  </a:rPr>
                  <a:t>small</a:t>
                </a:r>
                <a:endParaRPr lang="en-US" sz="2400" i="1" dirty="0">
                  <a:solidFill>
                    <a:srgbClr val="003300"/>
                  </a:solidFill>
                </a:endParaRPr>
              </a:p>
            </p:txBody>
          </p:sp>
          <p:sp>
            <p:nvSpPr>
              <p:cNvPr id="98" name="Arc 97">
                <a:extLst>
                  <a:ext uri="{FF2B5EF4-FFF2-40B4-BE49-F238E27FC236}">
                    <a16:creationId xmlns:a16="http://schemas.microsoft.com/office/drawing/2014/main" id="{E1E32398-DDFB-45AD-BE1A-0D38FB703E6E}"/>
                  </a:ext>
                </a:extLst>
              </p:cNvPr>
              <p:cNvSpPr/>
              <p:nvPr/>
            </p:nvSpPr>
            <p:spPr>
              <a:xfrm rot="10800000">
                <a:off x="4641470" y="3213609"/>
                <a:ext cx="914400" cy="914400"/>
              </a:xfrm>
              <a:prstGeom prst="arc">
                <a:avLst>
                  <a:gd name="adj1" fmla="val 9954824"/>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99" name="Straight Connector 98">
                <a:extLst>
                  <a:ext uri="{FF2B5EF4-FFF2-40B4-BE49-F238E27FC236}">
                    <a16:creationId xmlns:a16="http://schemas.microsoft.com/office/drawing/2014/main" id="{D8A9D4B6-2E55-44EE-A7A6-31C28DE6FFE5}"/>
                  </a:ext>
                </a:extLst>
              </p:cNvPr>
              <p:cNvCxnSpPr>
                <a:cxnSpLocks/>
              </p:cNvCxnSpPr>
              <p:nvPr/>
            </p:nvCxnSpPr>
            <p:spPr>
              <a:xfrm flipV="1">
                <a:off x="5203916" y="3274168"/>
                <a:ext cx="885717" cy="405756"/>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00" name="Right Triangle 99">
                <a:extLst>
                  <a:ext uri="{FF2B5EF4-FFF2-40B4-BE49-F238E27FC236}">
                    <a16:creationId xmlns:a16="http://schemas.microsoft.com/office/drawing/2014/main" id="{660D3C4C-DA29-459F-864F-ACCAFD1D4D08}"/>
                  </a:ext>
                </a:extLst>
              </p:cNvPr>
              <p:cNvSpPr/>
              <p:nvPr/>
            </p:nvSpPr>
            <p:spPr>
              <a:xfrm flipH="1">
                <a:off x="5225878" y="3267198"/>
                <a:ext cx="843413" cy="434475"/>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5" name="Straight Connector 104">
                <a:extLst>
                  <a:ext uri="{FF2B5EF4-FFF2-40B4-BE49-F238E27FC236}">
                    <a16:creationId xmlns:a16="http://schemas.microsoft.com/office/drawing/2014/main" id="{3BABEDAC-7CA1-4131-855C-7BA79B6AED49}"/>
                  </a:ext>
                </a:extLst>
              </p:cNvPr>
              <p:cNvCxnSpPr>
                <a:cxnSpLocks/>
              </p:cNvCxnSpPr>
              <p:nvPr/>
            </p:nvCxnSpPr>
            <p:spPr>
              <a:xfrm>
                <a:off x="6913805" y="2704751"/>
                <a:ext cx="1140280" cy="9377"/>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08" name="Arc 107">
                <a:extLst>
                  <a:ext uri="{FF2B5EF4-FFF2-40B4-BE49-F238E27FC236}">
                    <a16:creationId xmlns:a16="http://schemas.microsoft.com/office/drawing/2014/main" id="{FE3D03C2-172A-4E0F-A2A1-91F8A8A77D9E}"/>
                  </a:ext>
                </a:extLst>
              </p:cNvPr>
              <p:cNvSpPr/>
              <p:nvPr/>
            </p:nvSpPr>
            <p:spPr>
              <a:xfrm rot="10800000">
                <a:off x="6335355" y="2202967"/>
                <a:ext cx="914400" cy="914400"/>
              </a:xfrm>
              <a:prstGeom prst="arc">
                <a:avLst>
                  <a:gd name="adj1" fmla="val 9954824"/>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109" name="Straight Connector 108">
                <a:extLst>
                  <a:ext uri="{FF2B5EF4-FFF2-40B4-BE49-F238E27FC236}">
                    <a16:creationId xmlns:a16="http://schemas.microsoft.com/office/drawing/2014/main" id="{0EE3AD5C-D311-45BB-8690-966AC69DE609}"/>
                  </a:ext>
                </a:extLst>
              </p:cNvPr>
              <p:cNvCxnSpPr>
                <a:cxnSpLocks/>
              </p:cNvCxnSpPr>
              <p:nvPr/>
            </p:nvCxnSpPr>
            <p:spPr>
              <a:xfrm flipV="1">
                <a:off x="6897801" y="2263526"/>
                <a:ext cx="885717" cy="405756"/>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0" name="Right Triangle 109">
                <a:extLst>
                  <a:ext uri="{FF2B5EF4-FFF2-40B4-BE49-F238E27FC236}">
                    <a16:creationId xmlns:a16="http://schemas.microsoft.com/office/drawing/2014/main" id="{10DB5D83-3534-4319-A606-81F55E67BA22}"/>
                  </a:ext>
                </a:extLst>
              </p:cNvPr>
              <p:cNvSpPr/>
              <p:nvPr/>
            </p:nvSpPr>
            <p:spPr>
              <a:xfrm flipH="1">
                <a:off x="6919763" y="2256556"/>
                <a:ext cx="843413" cy="434475"/>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9E3354F9-5B60-4446-A052-85F5F2BF5002}"/>
                </a:ext>
              </a:extLst>
            </p:cNvPr>
            <p:cNvGrpSpPr/>
            <p:nvPr/>
          </p:nvGrpSpPr>
          <p:grpSpPr>
            <a:xfrm>
              <a:off x="6271113" y="1689285"/>
              <a:ext cx="5752287" cy="4614040"/>
              <a:chOff x="3029763" y="1690688"/>
              <a:chExt cx="6132473" cy="4918996"/>
            </a:xfrm>
          </p:grpSpPr>
          <p:grpSp>
            <p:nvGrpSpPr>
              <p:cNvPr id="47" name="Group 46">
                <a:extLst>
                  <a:ext uri="{FF2B5EF4-FFF2-40B4-BE49-F238E27FC236}">
                    <a16:creationId xmlns:a16="http://schemas.microsoft.com/office/drawing/2014/main" id="{A45F1591-BA15-49B9-A5BB-A55264B1451D}"/>
                  </a:ext>
                </a:extLst>
              </p:cNvPr>
              <p:cNvGrpSpPr/>
              <p:nvPr/>
            </p:nvGrpSpPr>
            <p:grpSpPr>
              <a:xfrm>
                <a:off x="3029763" y="1690688"/>
                <a:ext cx="6132473" cy="4918996"/>
                <a:chOff x="3029763" y="1690688"/>
                <a:chExt cx="6132473" cy="4918996"/>
              </a:xfrm>
            </p:grpSpPr>
            <p:pic>
              <p:nvPicPr>
                <p:cNvPr id="60" name="Picture 59" descr="Shape, polygon&#10;&#10;Description automatically generated">
                  <a:extLst>
                    <a:ext uri="{FF2B5EF4-FFF2-40B4-BE49-F238E27FC236}">
                      <a16:creationId xmlns:a16="http://schemas.microsoft.com/office/drawing/2014/main" id="{CDFA73E7-CB07-4931-91B6-E9E09A73CB4E}"/>
                    </a:ext>
                  </a:extLst>
                </p:cNvPr>
                <p:cNvPicPr>
                  <a:picLocks noChangeAspect="1"/>
                </p:cNvPicPr>
                <p:nvPr/>
              </p:nvPicPr>
              <p:blipFill rotWithShape="1">
                <a:blip r:embed="rId2">
                  <a:extLst>
                    <a:ext uri="{28A0092B-C50C-407E-A947-70E740481C1C}">
                      <a14:useLocalDpi xmlns:a14="http://schemas.microsoft.com/office/drawing/2010/main" val="0"/>
                    </a:ext>
                  </a:extLst>
                </a:blip>
                <a:srcRect l="7267" t="6594" r="8168" b="4665"/>
                <a:stretch/>
              </p:blipFill>
              <p:spPr>
                <a:xfrm>
                  <a:off x="3029763" y="1690688"/>
                  <a:ext cx="6132473" cy="4918996"/>
                </a:xfrm>
                <a:prstGeom prst="rect">
                  <a:avLst/>
                </a:prstGeom>
              </p:spPr>
            </p:pic>
            <p:sp>
              <p:nvSpPr>
                <p:cNvPr id="61" name="Rectangle 60">
                  <a:extLst>
                    <a:ext uri="{FF2B5EF4-FFF2-40B4-BE49-F238E27FC236}">
                      <a16:creationId xmlns:a16="http://schemas.microsoft.com/office/drawing/2014/main" id="{0D6696D8-2910-4616-8F7B-EED5719444D5}"/>
                    </a:ext>
                  </a:extLst>
                </p:cNvPr>
                <p:cNvSpPr/>
                <p:nvPr/>
              </p:nvSpPr>
              <p:spPr>
                <a:xfrm>
                  <a:off x="3545836" y="2102643"/>
                  <a:ext cx="5153023" cy="40460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0" name="Picture 49">
                <a:extLst>
                  <a:ext uri="{FF2B5EF4-FFF2-40B4-BE49-F238E27FC236}">
                    <a16:creationId xmlns:a16="http://schemas.microsoft.com/office/drawing/2014/main" id="{795CEFDF-07BC-4308-8FF6-15400E67E358}"/>
                  </a:ext>
                </a:extLst>
              </p:cNvPr>
              <p:cNvPicPr>
                <a:picLocks noChangeAspect="1"/>
              </p:cNvPicPr>
              <p:nvPr/>
            </p:nvPicPr>
            <p:blipFill>
              <a:blip r:embed="rId3"/>
              <a:stretch>
                <a:fillRect/>
              </a:stretch>
            </p:blipFill>
            <p:spPr>
              <a:xfrm rot="15538050">
                <a:off x="6181436" y="4469220"/>
                <a:ext cx="1609379" cy="1033447"/>
              </a:xfrm>
              <a:prstGeom prst="rect">
                <a:avLst/>
              </a:prstGeom>
            </p:spPr>
          </p:pic>
          <p:pic>
            <p:nvPicPr>
              <p:cNvPr id="54" name="Picture 53">
                <a:extLst>
                  <a:ext uri="{FF2B5EF4-FFF2-40B4-BE49-F238E27FC236}">
                    <a16:creationId xmlns:a16="http://schemas.microsoft.com/office/drawing/2014/main" id="{2C63BF06-2CB3-48F3-88FE-96F75501881C}"/>
                  </a:ext>
                </a:extLst>
              </p:cNvPr>
              <p:cNvPicPr>
                <a:picLocks noChangeAspect="1"/>
              </p:cNvPicPr>
              <p:nvPr/>
            </p:nvPicPr>
            <p:blipFill>
              <a:blip r:embed="rId3"/>
              <a:stretch>
                <a:fillRect/>
              </a:stretch>
            </p:blipFill>
            <p:spPr>
              <a:xfrm rot="806865">
                <a:off x="5337285" y="3119932"/>
                <a:ext cx="1609379" cy="1033447"/>
              </a:xfrm>
              <a:prstGeom prst="rect">
                <a:avLst/>
              </a:prstGeom>
            </p:spPr>
          </p:pic>
          <p:pic>
            <p:nvPicPr>
              <p:cNvPr id="55" name="Picture 54">
                <a:extLst>
                  <a:ext uri="{FF2B5EF4-FFF2-40B4-BE49-F238E27FC236}">
                    <a16:creationId xmlns:a16="http://schemas.microsoft.com/office/drawing/2014/main" id="{28EE0CE0-B992-49DC-BBC2-5008E832F59C}"/>
                  </a:ext>
                </a:extLst>
              </p:cNvPr>
              <p:cNvPicPr>
                <a:picLocks noChangeAspect="1"/>
              </p:cNvPicPr>
              <p:nvPr/>
            </p:nvPicPr>
            <p:blipFill>
              <a:blip r:embed="rId3"/>
              <a:stretch>
                <a:fillRect/>
              </a:stretch>
            </p:blipFill>
            <p:spPr>
              <a:xfrm rot="20552316" flipV="1">
                <a:off x="5299084" y="3984185"/>
                <a:ext cx="1609379" cy="1033447"/>
              </a:xfrm>
              <a:prstGeom prst="rect">
                <a:avLst/>
              </a:prstGeom>
            </p:spPr>
          </p:pic>
          <p:pic>
            <p:nvPicPr>
              <p:cNvPr id="58" name="Picture 57">
                <a:extLst>
                  <a:ext uri="{FF2B5EF4-FFF2-40B4-BE49-F238E27FC236}">
                    <a16:creationId xmlns:a16="http://schemas.microsoft.com/office/drawing/2014/main" id="{D7F45779-7C44-41A6-BD35-7CF9BD312F69}"/>
                  </a:ext>
                </a:extLst>
              </p:cNvPr>
              <p:cNvPicPr>
                <a:picLocks noChangeAspect="1"/>
              </p:cNvPicPr>
              <p:nvPr/>
            </p:nvPicPr>
            <p:blipFill>
              <a:blip r:embed="rId3"/>
              <a:stretch>
                <a:fillRect/>
              </a:stretch>
            </p:blipFill>
            <p:spPr>
              <a:xfrm rot="5949937" flipV="1">
                <a:off x="6133940" y="2632869"/>
                <a:ext cx="1609379" cy="1033447"/>
              </a:xfrm>
              <a:prstGeom prst="rect">
                <a:avLst/>
              </a:prstGeom>
            </p:spPr>
          </p:pic>
          <p:pic>
            <p:nvPicPr>
              <p:cNvPr id="59" name="Picture 58">
                <a:extLst>
                  <a:ext uri="{FF2B5EF4-FFF2-40B4-BE49-F238E27FC236}">
                    <a16:creationId xmlns:a16="http://schemas.microsoft.com/office/drawing/2014/main" id="{12427221-1530-4EB9-829A-496217848F81}"/>
                  </a:ext>
                </a:extLst>
              </p:cNvPr>
              <p:cNvPicPr>
                <a:picLocks noChangeAspect="1"/>
              </p:cNvPicPr>
              <p:nvPr/>
            </p:nvPicPr>
            <p:blipFill>
              <a:blip r:embed="rId3"/>
              <a:stretch>
                <a:fillRect/>
              </a:stretch>
            </p:blipFill>
            <p:spPr>
              <a:xfrm rot="8251438">
                <a:off x="7082767" y="3047146"/>
                <a:ext cx="1609379" cy="1033447"/>
              </a:xfrm>
              <a:prstGeom prst="rect">
                <a:avLst/>
              </a:prstGeom>
            </p:spPr>
          </p:pic>
        </p:grpSp>
        <p:cxnSp>
          <p:nvCxnSpPr>
            <p:cNvPr id="35" name="Straight Connector 34">
              <a:extLst>
                <a:ext uri="{FF2B5EF4-FFF2-40B4-BE49-F238E27FC236}">
                  <a16:creationId xmlns:a16="http://schemas.microsoft.com/office/drawing/2014/main" id="{D00B885C-84B9-4DDF-9BB4-BD5C5CBCD32A}"/>
                </a:ext>
              </a:extLst>
            </p:cNvPr>
            <p:cNvCxnSpPr>
              <a:cxnSpLocks/>
            </p:cNvCxnSpPr>
            <p:nvPr/>
          </p:nvCxnSpPr>
          <p:spPr>
            <a:xfrm>
              <a:off x="8461789" y="3525843"/>
              <a:ext cx="1140280" cy="9377"/>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6" name="TextBox 35">
              <a:extLst>
                <a:ext uri="{FF2B5EF4-FFF2-40B4-BE49-F238E27FC236}">
                  <a16:creationId xmlns:a16="http://schemas.microsoft.com/office/drawing/2014/main" id="{C689DDCA-22E0-4621-AE30-B4379EF39E71}"/>
                </a:ext>
              </a:extLst>
            </p:cNvPr>
            <p:cNvSpPr txBox="1"/>
            <p:nvPr/>
          </p:nvSpPr>
          <p:spPr>
            <a:xfrm>
              <a:off x="9609482" y="2982094"/>
              <a:ext cx="1075558" cy="584775"/>
            </a:xfrm>
            <a:prstGeom prst="rect">
              <a:avLst/>
            </a:prstGeom>
            <a:noFill/>
          </p:spPr>
          <p:txBody>
            <a:bodyPr wrap="square" rtlCol="0">
              <a:spAutoFit/>
            </a:bodyPr>
            <a:lstStyle/>
            <a:p>
              <a:r>
                <a:rPr lang="en-US" sz="1600" b="1" i="1" dirty="0">
                  <a:solidFill>
                    <a:schemeClr val="accent2">
                      <a:lumMod val="75000"/>
                    </a:schemeClr>
                  </a:solidFill>
                </a:rPr>
                <a:t>Travel direction</a:t>
              </a:r>
            </a:p>
          </p:txBody>
        </p:sp>
        <p:sp>
          <p:nvSpPr>
            <p:cNvPr id="37" name="TextBox 36">
              <a:extLst>
                <a:ext uri="{FF2B5EF4-FFF2-40B4-BE49-F238E27FC236}">
                  <a16:creationId xmlns:a16="http://schemas.microsoft.com/office/drawing/2014/main" id="{93E8FF7E-DD4A-4E50-A08C-A67F75C7A6A8}"/>
                </a:ext>
              </a:extLst>
            </p:cNvPr>
            <p:cNvSpPr txBox="1"/>
            <p:nvPr/>
          </p:nvSpPr>
          <p:spPr>
            <a:xfrm>
              <a:off x="10242295" y="2125789"/>
              <a:ext cx="1062616" cy="707886"/>
            </a:xfrm>
            <a:prstGeom prst="rect">
              <a:avLst/>
            </a:prstGeom>
            <a:noFill/>
            <a:ln>
              <a:noFill/>
            </a:ln>
          </p:spPr>
          <p:txBody>
            <a:bodyPr wrap="square" rtlCol="0">
              <a:spAutoFit/>
            </a:bodyPr>
            <a:lstStyle/>
            <a:p>
              <a:r>
                <a:rPr lang="en-US" sz="4000" i="1" dirty="0">
                  <a:solidFill>
                    <a:srgbClr val="003300"/>
                  </a:solidFill>
                </a:rPr>
                <a:t>ᶿ</a:t>
              </a:r>
              <a:r>
                <a:rPr lang="en-US" i="1" dirty="0">
                  <a:solidFill>
                    <a:srgbClr val="003300"/>
                  </a:solidFill>
                </a:rPr>
                <a:t>small</a:t>
              </a:r>
              <a:endParaRPr lang="en-US" sz="2400" i="1" dirty="0">
                <a:solidFill>
                  <a:srgbClr val="003300"/>
                </a:solidFill>
              </a:endParaRPr>
            </a:p>
          </p:txBody>
        </p:sp>
        <p:sp>
          <p:nvSpPr>
            <p:cNvPr id="38" name="Arc 37">
              <a:extLst>
                <a:ext uri="{FF2B5EF4-FFF2-40B4-BE49-F238E27FC236}">
                  <a16:creationId xmlns:a16="http://schemas.microsoft.com/office/drawing/2014/main" id="{988C193B-5884-4303-BE46-E4E934DE89B7}"/>
                </a:ext>
              </a:extLst>
            </p:cNvPr>
            <p:cNvSpPr/>
            <p:nvPr/>
          </p:nvSpPr>
          <p:spPr>
            <a:xfrm rot="10800000">
              <a:off x="7883339" y="3024059"/>
              <a:ext cx="914400" cy="914400"/>
            </a:xfrm>
            <a:prstGeom prst="arc">
              <a:avLst>
                <a:gd name="adj1" fmla="val 9954824"/>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39" name="Straight Connector 38">
              <a:extLst>
                <a:ext uri="{FF2B5EF4-FFF2-40B4-BE49-F238E27FC236}">
                  <a16:creationId xmlns:a16="http://schemas.microsoft.com/office/drawing/2014/main" id="{758B3DA2-6024-4B2D-8B94-55981632E48E}"/>
                </a:ext>
              </a:extLst>
            </p:cNvPr>
            <p:cNvCxnSpPr>
              <a:cxnSpLocks/>
            </p:cNvCxnSpPr>
            <p:nvPr/>
          </p:nvCxnSpPr>
          <p:spPr>
            <a:xfrm flipV="1">
              <a:off x="8445785" y="3084618"/>
              <a:ext cx="885717" cy="405756"/>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0" name="Right Triangle 39">
              <a:extLst>
                <a:ext uri="{FF2B5EF4-FFF2-40B4-BE49-F238E27FC236}">
                  <a16:creationId xmlns:a16="http://schemas.microsoft.com/office/drawing/2014/main" id="{0A4B8694-7504-4FA3-B1D8-DCA65FC77823}"/>
                </a:ext>
              </a:extLst>
            </p:cNvPr>
            <p:cNvSpPr/>
            <p:nvPr/>
          </p:nvSpPr>
          <p:spPr>
            <a:xfrm flipH="1">
              <a:off x="8467747" y="3077648"/>
              <a:ext cx="843413" cy="434475"/>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2" name="Picture 61">
              <a:extLst>
                <a:ext uri="{FF2B5EF4-FFF2-40B4-BE49-F238E27FC236}">
                  <a16:creationId xmlns:a16="http://schemas.microsoft.com/office/drawing/2014/main" id="{E49B7376-BDA5-4C8A-BE95-A4F45C707232}"/>
                </a:ext>
              </a:extLst>
            </p:cNvPr>
            <p:cNvPicPr>
              <a:picLocks noChangeAspect="1"/>
            </p:cNvPicPr>
            <p:nvPr/>
          </p:nvPicPr>
          <p:blipFill>
            <a:blip r:embed="rId3"/>
            <a:stretch>
              <a:fillRect/>
            </a:stretch>
          </p:blipFill>
          <p:spPr>
            <a:xfrm rot="13553104" flipV="1">
              <a:off x="10059071" y="3976432"/>
              <a:ext cx="1509605" cy="969378"/>
            </a:xfrm>
            <a:prstGeom prst="rect">
              <a:avLst/>
            </a:prstGeom>
          </p:spPr>
        </p:pic>
        <p:pic>
          <p:nvPicPr>
            <p:cNvPr id="63" name="Picture 62">
              <a:extLst>
                <a:ext uri="{FF2B5EF4-FFF2-40B4-BE49-F238E27FC236}">
                  <a16:creationId xmlns:a16="http://schemas.microsoft.com/office/drawing/2014/main" id="{2786165F-4CB0-4534-A50F-D16FC9D35B01}"/>
                </a:ext>
              </a:extLst>
            </p:cNvPr>
            <p:cNvPicPr>
              <a:picLocks noChangeAspect="1"/>
            </p:cNvPicPr>
            <p:nvPr/>
          </p:nvPicPr>
          <p:blipFill>
            <a:blip r:embed="rId3"/>
            <a:stretch>
              <a:fillRect/>
            </a:stretch>
          </p:blipFill>
          <p:spPr>
            <a:xfrm rot="17397683" flipV="1">
              <a:off x="8084652" y="2204653"/>
              <a:ext cx="1509605" cy="969378"/>
            </a:xfrm>
            <a:prstGeom prst="rect">
              <a:avLst/>
            </a:prstGeom>
          </p:spPr>
        </p:pic>
        <p:pic>
          <p:nvPicPr>
            <p:cNvPr id="64" name="Picture 63">
              <a:extLst>
                <a:ext uri="{FF2B5EF4-FFF2-40B4-BE49-F238E27FC236}">
                  <a16:creationId xmlns:a16="http://schemas.microsoft.com/office/drawing/2014/main" id="{C601A422-64D0-4AC9-81B3-5BA7C0A4526A}"/>
                </a:ext>
              </a:extLst>
            </p:cNvPr>
            <p:cNvPicPr>
              <a:picLocks noChangeAspect="1"/>
            </p:cNvPicPr>
            <p:nvPr/>
          </p:nvPicPr>
          <p:blipFill>
            <a:blip r:embed="rId3"/>
            <a:stretch>
              <a:fillRect/>
            </a:stretch>
          </p:blipFill>
          <p:spPr>
            <a:xfrm rot="3859661">
              <a:off x="8031516" y="4666938"/>
              <a:ext cx="1509605" cy="969378"/>
            </a:xfrm>
            <a:prstGeom prst="rect">
              <a:avLst/>
            </a:prstGeom>
          </p:spPr>
        </p:pic>
        <p:cxnSp>
          <p:nvCxnSpPr>
            <p:cNvPr id="41" name="Straight Connector 40">
              <a:extLst>
                <a:ext uri="{FF2B5EF4-FFF2-40B4-BE49-F238E27FC236}">
                  <a16:creationId xmlns:a16="http://schemas.microsoft.com/office/drawing/2014/main" id="{691955F1-405D-4065-B778-D1D1DE36EC48}"/>
                </a:ext>
              </a:extLst>
            </p:cNvPr>
            <p:cNvCxnSpPr>
              <a:cxnSpLocks/>
            </p:cNvCxnSpPr>
            <p:nvPr/>
          </p:nvCxnSpPr>
          <p:spPr>
            <a:xfrm>
              <a:off x="8155726" y="4915191"/>
              <a:ext cx="1140280" cy="9377"/>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4" name="Arc 43">
              <a:extLst>
                <a:ext uri="{FF2B5EF4-FFF2-40B4-BE49-F238E27FC236}">
                  <a16:creationId xmlns:a16="http://schemas.microsoft.com/office/drawing/2014/main" id="{F9C5D752-5F4C-4AA3-8E74-9D87CD727706}"/>
                </a:ext>
              </a:extLst>
            </p:cNvPr>
            <p:cNvSpPr/>
            <p:nvPr/>
          </p:nvSpPr>
          <p:spPr>
            <a:xfrm rot="11673485">
              <a:off x="7605757" y="4642408"/>
              <a:ext cx="914400" cy="914400"/>
            </a:xfrm>
            <a:prstGeom prst="arc">
              <a:avLst>
                <a:gd name="adj1" fmla="val 8936158"/>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45" name="Straight Connector 44">
              <a:extLst>
                <a:ext uri="{FF2B5EF4-FFF2-40B4-BE49-F238E27FC236}">
                  <a16:creationId xmlns:a16="http://schemas.microsoft.com/office/drawing/2014/main" id="{7DCD46F0-01C8-448C-9C6C-3EBE9704ED95}"/>
                </a:ext>
              </a:extLst>
            </p:cNvPr>
            <p:cNvCxnSpPr>
              <a:cxnSpLocks/>
            </p:cNvCxnSpPr>
            <p:nvPr/>
          </p:nvCxnSpPr>
          <p:spPr>
            <a:xfrm>
              <a:off x="8152216" y="4916734"/>
              <a:ext cx="819531" cy="940491"/>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6" name="Right Triangle 45">
              <a:extLst>
                <a:ext uri="{FF2B5EF4-FFF2-40B4-BE49-F238E27FC236}">
                  <a16:creationId xmlns:a16="http://schemas.microsoft.com/office/drawing/2014/main" id="{7A36E40F-B385-470C-B634-FFC8760FAFAF}"/>
                </a:ext>
              </a:extLst>
            </p:cNvPr>
            <p:cNvSpPr/>
            <p:nvPr/>
          </p:nvSpPr>
          <p:spPr>
            <a:xfrm flipH="1" flipV="1">
              <a:off x="8161429" y="4935357"/>
              <a:ext cx="801786" cy="879072"/>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0" name="Straight Connector 69">
              <a:extLst>
                <a:ext uri="{FF2B5EF4-FFF2-40B4-BE49-F238E27FC236}">
                  <a16:creationId xmlns:a16="http://schemas.microsoft.com/office/drawing/2014/main" id="{EE6EAA81-8885-4233-A0F5-6B35E670D376}"/>
                </a:ext>
              </a:extLst>
            </p:cNvPr>
            <p:cNvCxnSpPr>
              <a:cxnSpLocks/>
            </p:cNvCxnSpPr>
            <p:nvPr/>
          </p:nvCxnSpPr>
          <p:spPr>
            <a:xfrm>
              <a:off x="8420907" y="4353107"/>
              <a:ext cx="1140280" cy="9377"/>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79" name="Right Triangle 78">
              <a:extLst>
                <a:ext uri="{FF2B5EF4-FFF2-40B4-BE49-F238E27FC236}">
                  <a16:creationId xmlns:a16="http://schemas.microsoft.com/office/drawing/2014/main" id="{9316B5A0-F7EA-4728-8606-59CA9C48371B}"/>
                </a:ext>
              </a:extLst>
            </p:cNvPr>
            <p:cNvSpPr/>
            <p:nvPr/>
          </p:nvSpPr>
          <p:spPr>
            <a:xfrm flipH="1" flipV="1">
              <a:off x="8428001" y="4361711"/>
              <a:ext cx="883158" cy="390757"/>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0" name="Straight Connector 79">
              <a:extLst>
                <a:ext uri="{FF2B5EF4-FFF2-40B4-BE49-F238E27FC236}">
                  <a16:creationId xmlns:a16="http://schemas.microsoft.com/office/drawing/2014/main" id="{7D970BF6-1C5A-4353-AA59-F32349C7A667}"/>
                </a:ext>
              </a:extLst>
            </p:cNvPr>
            <p:cNvCxnSpPr>
              <a:cxnSpLocks/>
              <a:endCxn id="55" idx="0"/>
            </p:cNvCxnSpPr>
            <p:nvPr/>
          </p:nvCxnSpPr>
          <p:spPr>
            <a:xfrm>
              <a:off x="8427960" y="4373695"/>
              <a:ext cx="872026" cy="413943"/>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1" name="Arc 80">
              <a:extLst>
                <a:ext uri="{FF2B5EF4-FFF2-40B4-BE49-F238E27FC236}">
                  <a16:creationId xmlns:a16="http://schemas.microsoft.com/office/drawing/2014/main" id="{3BA59D55-B2FB-4F7F-B079-22EDB69E780E}"/>
                </a:ext>
              </a:extLst>
            </p:cNvPr>
            <p:cNvSpPr/>
            <p:nvPr/>
          </p:nvSpPr>
          <p:spPr>
            <a:xfrm rot="11673485">
              <a:off x="7930733" y="3898113"/>
              <a:ext cx="914400" cy="914400"/>
            </a:xfrm>
            <a:prstGeom prst="arc">
              <a:avLst>
                <a:gd name="adj1" fmla="val 10148409"/>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84" name="Straight Connector 83">
              <a:extLst>
                <a:ext uri="{FF2B5EF4-FFF2-40B4-BE49-F238E27FC236}">
                  <a16:creationId xmlns:a16="http://schemas.microsoft.com/office/drawing/2014/main" id="{B5BA9B58-E6E0-4E08-8CDB-814546D587F8}"/>
                </a:ext>
              </a:extLst>
            </p:cNvPr>
            <p:cNvCxnSpPr>
              <a:cxnSpLocks/>
            </p:cNvCxnSpPr>
            <p:nvPr/>
          </p:nvCxnSpPr>
          <p:spPr>
            <a:xfrm>
              <a:off x="9513382" y="2989607"/>
              <a:ext cx="1140280" cy="9377"/>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94" name="Right Triangle 93">
              <a:extLst>
                <a:ext uri="{FF2B5EF4-FFF2-40B4-BE49-F238E27FC236}">
                  <a16:creationId xmlns:a16="http://schemas.microsoft.com/office/drawing/2014/main" id="{58A84A31-0AA0-4920-BE69-95EB746369F2}"/>
                </a:ext>
              </a:extLst>
            </p:cNvPr>
            <p:cNvSpPr/>
            <p:nvPr/>
          </p:nvSpPr>
          <p:spPr>
            <a:xfrm flipH="1">
              <a:off x="9512352" y="2354087"/>
              <a:ext cx="703374" cy="636386"/>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5" name="Straight Connector 94">
              <a:extLst>
                <a:ext uri="{FF2B5EF4-FFF2-40B4-BE49-F238E27FC236}">
                  <a16:creationId xmlns:a16="http://schemas.microsoft.com/office/drawing/2014/main" id="{02525D4E-D84A-45FC-8E9F-1C4CF6E7279E}"/>
                </a:ext>
              </a:extLst>
            </p:cNvPr>
            <p:cNvCxnSpPr>
              <a:cxnSpLocks/>
            </p:cNvCxnSpPr>
            <p:nvPr/>
          </p:nvCxnSpPr>
          <p:spPr>
            <a:xfrm flipV="1">
              <a:off x="9498491" y="2366338"/>
              <a:ext cx="729943" cy="624003"/>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96" name="Arc 95">
              <a:extLst>
                <a:ext uri="{FF2B5EF4-FFF2-40B4-BE49-F238E27FC236}">
                  <a16:creationId xmlns:a16="http://schemas.microsoft.com/office/drawing/2014/main" id="{79DE5C13-B227-4F98-959C-69072389BC0F}"/>
                </a:ext>
              </a:extLst>
            </p:cNvPr>
            <p:cNvSpPr/>
            <p:nvPr/>
          </p:nvSpPr>
          <p:spPr>
            <a:xfrm rot="10502094">
              <a:off x="9014286" y="2491404"/>
              <a:ext cx="914400" cy="914400"/>
            </a:xfrm>
            <a:prstGeom prst="arc">
              <a:avLst>
                <a:gd name="adj1" fmla="val 8936158"/>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grpSp>
    </p:spTree>
    <p:extLst>
      <p:ext uri="{BB962C8B-B14F-4D97-AF65-F5344CB8AC3E}">
        <p14:creationId xmlns:p14="http://schemas.microsoft.com/office/powerpoint/2010/main" val="306090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10;&#10;Description automatically generated">
            <a:extLst>
              <a:ext uri="{FF2B5EF4-FFF2-40B4-BE49-F238E27FC236}">
                <a16:creationId xmlns:a16="http://schemas.microsoft.com/office/drawing/2014/main" id="{370A468B-C1E9-4ACA-93AC-822D63B328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1513" y="179740"/>
            <a:ext cx="5265409" cy="4481993"/>
          </a:xfrm>
          <a:prstGeom prst="rect">
            <a:avLst/>
          </a:prstGeom>
        </p:spPr>
      </p:pic>
      <p:sp>
        <p:nvSpPr>
          <p:cNvPr id="2" name="Title 1">
            <a:extLst>
              <a:ext uri="{FF2B5EF4-FFF2-40B4-BE49-F238E27FC236}">
                <a16:creationId xmlns:a16="http://schemas.microsoft.com/office/drawing/2014/main" id="{B63DD684-319E-4A4F-BE40-BC51CEB52DCF}"/>
              </a:ext>
            </a:extLst>
          </p:cNvPr>
          <p:cNvSpPr>
            <a:spLocks noGrp="1"/>
          </p:cNvSpPr>
          <p:nvPr>
            <p:ph type="title"/>
          </p:nvPr>
        </p:nvSpPr>
        <p:spPr/>
        <p:txBody>
          <a:bodyPr>
            <a:normAutofit fontScale="90000"/>
          </a:bodyPr>
          <a:lstStyle/>
          <a:p>
            <a:r>
              <a:rPr lang="en-US" sz="3200" dirty="0">
                <a:effectLst/>
                <a:latin typeface="Calibri Light" panose="020F0302020204030204" pitchFamily="34" charset="0"/>
                <a:ea typeface="Calibri" panose="020F0502020204030204" pitchFamily="34" charset="0"/>
                <a:cs typeface="Calibri Light" panose="020F0302020204030204" pitchFamily="34" charset="0"/>
              </a:rPr>
              <a:t>Conclusions</a:t>
            </a:r>
            <a:br>
              <a:rPr lang="en-US" sz="3200" dirty="0">
                <a:effectLst/>
                <a:latin typeface="Calibri Light" panose="020F0302020204030204" pitchFamily="34" charset="0"/>
                <a:ea typeface="Calibri" panose="020F0502020204030204" pitchFamily="34" charset="0"/>
                <a:cs typeface="Calibri Light" panose="020F0302020204030204" pitchFamily="34" charset="0"/>
              </a:rPr>
            </a:br>
            <a:endParaRPr lang="en-US" sz="6600" dirty="0">
              <a:latin typeface="Calibri Light" panose="020F0302020204030204" pitchFamily="34" charset="0"/>
              <a:cs typeface="Calibri Light" panose="020F0302020204030204" pitchFamily="34" charset="0"/>
            </a:endParaRPr>
          </a:p>
        </p:txBody>
      </p:sp>
      <p:sp>
        <p:nvSpPr>
          <p:cNvPr id="3" name="Content Placeholder 2">
            <a:extLst>
              <a:ext uri="{FF2B5EF4-FFF2-40B4-BE49-F238E27FC236}">
                <a16:creationId xmlns:a16="http://schemas.microsoft.com/office/drawing/2014/main" id="{1932DEF5-5E35-47CE-8EF9-D91301B0F4DF}"/>
              </a:ext>
            </a:extLst>
          </p:cNvPr>
          <p:cNvSpPr>
            <a:spLocks noGrp="1"/>
          </p:cNvSpPr>
          <p:nvPr>
            <p:ph idx="1"/>
          </p:nvPr>
        </p:nvSpPr>
        <p:spPr>
          <a:xfrm>
            <a:off x="838200" y="1143000"/>
            <a:ext cx="6332621" cy="5033963"/>
          </a:xfrm>
        </p:spPr>
        <p:txBody>
          <a:bodyPr>
            <a:normAutofit/>
          </a:bodyPr>
          <a:lstStyle/>
          <a:p>
            <a:pPr lvl="1">
              <a:lnSpc>
                <a:spcPct val="107000"/>
              </a:lnSpc>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From looking at map geometry, without any path planning simulation, cost of navigating through the obstacle field can be estimated, both in the most likely case and in a theoretical worst case.</a:t>
            </a:r>
          </a:p>
          <a:p>
            <a:pPr lvl="1">
              <a:lnSpc>
                <a:spcPct val="107000"/>
              </a:lnSpc>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This algorithm can get data for a specific map, not just a geometrically similar map.</a:t>
            </a:r>
          </a:p>
          <a:p>
            <a:pPr lvl="1">
              <a:lnSpc>
                <a:spcPct val="107000"/>
              </a:lnSpc>
              <a:spcBef>
                <a:spcPts val="0"/>
              </a:spcBef>
            </a:pPr>
            <a:r>
              <a:rPr lang="en-US" dirty="0">
                <a:effectLst/>
                <a:latin typeface="Calibri" panose="020F0502020204030204" pitchFamily="34" charset="0"/>
                <a:ea typeface="Calibri" panose="020F0502020204030204" pitchFamily="34" charset="0"/>
                <a:cs typeface="Times New Roman" panose="02020603050405020304" pitchFamily="18" charset="0"/>
              </a:rPr>
              <a:t>Additionally, because this is done without the planner in the loop, this can be obtained without a designed and implemented path planner.</a:t>
            </a:r>
          </a:p>
        </p:txBody>
      </p:sp>
      <p:sp>
        <p:nvSpPr>
          <p:cNvPr id="4" name="Slide Number Placeholder 3">
            <a:extLst>
              <a:ext uri="{FF2B5EF4-FFF2-40B4-BE49-F238E27FC236}">
                <a16:creationId xmlns:a16="http://schemas.microsoft.com/office/drawing/2014/main" id="{8A3D5DA0-86AE-47DE-B06D-73491CC0B95A}"/>
              </a:ext>
            </a:extLst>
          </p:cNvPr>
          <p:cNvSpPr>
            <a:spLocks noGrp="1"/>
          </p:cNvSpPr>
          <p:nvPr>
            <p:ph type="sldNum" sz="quarter" idx="12"/>
          </p:nvPr>
        </p:nvSpPr>
        <p:spPr/>
        <p:txBody>
          <a:bodyPr/>
          <a:lstStyle/>
          <a:p>
            <a:fld id="{13715FCE-A2F7-4E8B-B9BA-AB10BCE9C506}" type="slidenum">
              <a:rPr lang="en-US" smtClean="0"/>
              <a:t>115</a:t>
            </a:fld>
            <a:endParaRPr lang="en-US"/>
          </a:p>
        </p:txBody>
      </p:sp>
      <p:pic>
        <p:nvPicPr>
          <p:cNvPr id="8" name="Picture 7">
            <a:extLst>
              <a:ext uri="{FF2B5EF4-FFF2-40B4-BE49-F238E27FC236}">
                <a16:creationId xmlns:a16="http://schemas.microsoft.com/office/drawing/2014/main" id="{A73C6149-FC22-4D88-B447-B855305B97A1}"/>
              </a:ext>
            </a:extLst>
          </p:cNvPr>
          <p:cNvPicPr>
            <a:picLocks noChangeAspect="1"/>
          </p:cNvPicPr>
          <p:nvPr/>
        </p:nvPicPr>
        <p:blipFill>
          <a:blip r:embed="rId3"/>
          <a:stretch>
            <a:fillRect/>
          </a:stretch>
        </p:blipFill>
        <p:spPr>
          <a:xfrm>
            <a:off x="7556479" y="4437263"/>
            <a:ext cx="3827691" cy="2055612"/>
          </a:xfrm>
          <a:prstGeom prst="rect">
            <a:avLst/>
          </a:prstGeom>
        </p:spPr>
      </p:pic>
    </p:spTree>
    <p:extLst>
      <p:ext uri="{BB962C8B-B14F-4D97-AF65-F5344CB8AC3E}">
        <p14:creationId xmlns:p14="http://schemas.microsoft.com/office/powerpoint/2010/main" val="31737819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3" name="Content Placeholder 2"/>
          <p:cNvSpPr>
            <a:spLocks noGrp="1"/>
          </p:cNvSpPr>
          <p:nvPr>
            <p:ph idx="1"/>
          </p:nvPr>
        </p:nvSpPr>
        <p:spPr/>
        <p:txBody>
          <a:bodyPr/>
          <a:lstStyle/>
          <a:p>
            <a:pPr lvl="1">
              <a:lnSpc>
                <a:spcPct val="107000"/>
              </a:lnSpc>
              <a:spcBef>
                <a:spcPts val="0"/>
              </a:spcBef>
            </a:pPr>
            <a:r>
              <a:rPr lang="en-US" dirty="0">
                <a:latin typeface="Calibri" panose="020F0502020204030204" pitchFamily="34" charset="0"/>
                <a:ea typeface="Calibri" panose="020F0502020204030204" pitchFamily="34" charset="0"/>
                <a:cs typeface="Times New Roman" panose="02020603050405020304" pitchFamily="18" charset="0"/>
              </a:rPr>
              <a:t>One edge case this algorithm is susceptible to is selecting sub-optimal paths when large divergence leads to a shorter overall path length.  Mitigations for this could be developed so the heuristic’s decisions more closely resemble the decisions of a path planner.</a:t>
            </a:r>
          </a:p>
          <a:p>
            <a:pPr lvl="1">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Using the square root of area density as an estimate for the encountered obstacle rate is inaccurate and could be improved by exploring relationship between obstacle radius standard deviation and linear point density.</a:t>
            </a:r>
          </a:p>
          <a:p>
            <a:pPr lvl="1">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Analysis of real maps could be performed and compared to the results of geometric, simulated maps.</a:t>
            </a:r>
          </a:p>
        </p:txBody>
      </p:sp>
      <p:sp>
        <p:nvSpPr>
          <p:cNvPr id="4" name="Slide Number Placeholder 3"/>
          <p:cNvSpPr>
            <a:spLocks noGrp="1"/>
          </p:cNvSpPr>
          <p:nvPr>
            <p:ph type="sldNum" sz="quarter" idx="12"/>
          </p:nvPr>
        </p:nvSpPr>
        <p:spPr/>
        <p:txBody>
          <a:bodyPr/>
          <a:lstStyle/>
          <a:p>
            <a:fld id="{13715FCE-A2F7-4E8B-B9BA-AB10BCE9C506}" type="slidenum">
              <a:rPr lang="en-US" smtClean="0"/>
              <a:t>116</a:t>
            </a:fld>
            <a:endParaRPr lang="en-US"/>
          </a:p>
        </p:txBody>
      </p:sp>
    </p:spTree>
    <p:extLst>
      <p:ext uri="{BB962C8B-B14F-4D97-AF65-F5344CB8AC3E}">
        <p14:creationId xmlns:p14="http://schemas.microsoft.com/office/powerpoint/2010/main" val="378160790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t>Introduction and Motivation</a:t>
            </a:r>
          </a:p>
          <a:p>
            <a:r>
              <a:rPr lang="en-US" dirty="0"/>
              <a:t>Prior Work</a:t>
            </a:r>
          </a:p>
          <a:p>
            <a:r>
              <a:rPr lang="en-US" dirty="0"/>
              <a:t>Introduction to straight path planner</a:t>
            </a:r>
          </a:p>
          <a:p>
            <a:r>
              <a:rPr lang="en-US" dirty="0"/>
              <a:t>Straight path cost prediction</a:t>
            </a:r>
          </a:p>
          <a:p>
            <a:pPr lvl="1"/>
            <a:r>
              <a:rPr lang="en-US" dirty="0"/>
              <a:t>Encounter rate prediction</a:t>
            </a:r>
          </a:p>
          <a:p>
            <a:pPr lvl="1"/>
            <a:r>
              <a:rPr lang="en-US" dirty="0"/>
              <a:t>Occupancy prediction</a:t>
            </a:r>
          </a:p>
          <a:p>
            <a:r>
              <a:rPr lang="en-US" dirty="0"/>
              <a:t>Results</a:t>
            </a:r>
          </a:p>
          <a:p>
            <a:pPr lvl="1"/>
            <a:r>
              <a:rPr lang="en-US" dirty="0"/>
              <a:t>Compared to straight path planner</a:t>
            </a:r>
          </a:p>
          <a:p>
            <a:pPr lvl="1"/>
            <a:r>
              <a:rPr lang="en-US" dirty="0"/>
              <a:t>Compared to around path planner and prediction</a:t>
            </a:r>
          </a:p>
        </p:txBody>
      </p:sp>
      <p:sp>
        <p:nvSpPr>
          <p:cNvPr id="4" name="Slide Number Placeholder 3"/>
          <p:cNvSpPr>
            <a:spLocks noGrp="1"/>
          </p:cNvSpPr>
          <p:nvPr>
            <p:ph type="sldNum" sz="quarter" idx="12"/>
          </p:nvPr>
        </p:nvSpPr>
        <p:spPr/>
        <p:txBody>
          <a:bodyPr/>
          <a:lstStyle/>
          <a:p>
            <a:fld id="{0310BC9A-285A-4CC2-8A45-A73523FBE885}" type="slidenum">
              <a:rPr lang="en-US" smtClean="0"/>
              <a:t>117</a:t>
            </a:fld>
            <a:endParaRPr lang="en-US"/>
          </a:p>
        </p:txBody>
      </p:sp>
    </p:spTree>
    <p:extLst>
      <p:ext uri="{BB962C8B-B14F-4D97-AF65-F5344CB8AC3E}">
        <p14:creationId xmlns:p14="http://schemas.microsoft.com/office/powerpoint/2010/main" val="34760131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t>Introduction and Motivation</a:t>
            </a:r>
          </a:p>
          <a:p>
            <a:r>
              <a:rPr lang="en-US" dirty="0">
                <a:solidFill>
                  <a:schemeClr val="bg1">
                    <a:lumMod val="65000"/>
                  </a:schemeClr>
                </a:solidFill>
              </a:rPr>
              <a:t>Prior Work</a:t>
            </a:r>
          </a:p>
          <a:p>
            <a:r>
              <a:rPr lang="en-US" dirty="0">
                <a:solidFill>
                  <a:schemeClr val="bg1">
                    <a:lumMod val="65000"/>
                  </a:schemeClr>
                </a:solidFill>
              </a:rPr>
              <a:t>Introduction to straight path planner</a:t>
            </a:r>
          </a:p>
          <a:p>
            <a:r>
              <a:rPr lang="en-US" dirty="0">
                <a:solidFill>
                  <a:schemeClr val="bg1">
                    <a:lumMod val="65000"/>
                  </a:schemeClr>
                </a:solidFill>
              </a:rPr>
              <a:t>Straight path cost prediction</a:t>
            </a:r>
          </a:p>
          <a:p>
            <a:pPr lvl="1"/>
            <a:r>
              <a:rPr lang="en-US" dirty="0">
                <a:solidFill>
                  <a:schemeClr val="bg1">
                    <a:lumMod val="65000"/>
                  </a:schemeClr>
                </a:solidFill>
              </a:rPr>
              <a:t>Encounter rate prediction</a:t>
            </a:r>
          </a:p>
          <a:p>
            <a:pPr lvl="1"/>
            <a:r>
              <a:rPr lang="en-US" dirty="0">
                <a:solidFill>
                  <a:schemeClr val="bg1">
                    <a:lumMod val="65000"/>
                  </a:schemeClr>
                </a:solidFill>
              </a:rPr>
              <a:t>Occupancy prediction</a:t>
            </a:r>
          </a:p>
          <a:p>
            <a:r>
              <a:rPr lang="en-US" dirty="0">
                <a:solidFill>
                  <a:schemeClr val="bg1">
                    <a:lumMod val="65000"/>
                  </a:schemeClr>
                </a:solidFill>
              </a:rPr>
              <a:t>Results</a:t>
            </a:r>
          </a:p>
          <a:p>
            <a:pPr lvl="1"/>
            <a:r>
              <a:rPr lang="en-US" dirty="0">
                <a:solidFill>
                  <a:schemeClr val="bg1">
                    <a:lumMod val="65000"/>
                  </a:schemeClr>
                </a:solidFill>
              </a:rPr>
              <a:t>Compared to straight path planner</a:t>
            </a:r>
          </a:p>
          <a:p>
            <a:pPr lvl="1"/>
            <a:r>
              <a:rPr lang="en-US" dirty="0">
                <a:solidFill>
                  <a:schemeClr val="bg1">
                    <a:lumMod val="65000"/>
                  </a:schemeClr>
                </a:solidFill>
              </a:rPr>
              <a:t>Compared to around path planner and prediction</a:t>
            </a:r>
          </a:p>
        </p:txBody>
      </p:sp>
      <p:sp>
        <p:nvSpPr>
          <p:cNvPr id="4" name="Slide Number Placeholder 3"/>
          <p:cNvSpPr>
            <a:spLocks noGrp="1"/>
          </p:cNvSpPr>
          <p:nvPr>
            <p:ph type="sldNum" sz="quarter" idx="12"/>
          </p:nvPr>
        </p:nvSpPr>
        <p:spPr/>
        <p:txBody>
          <a:bodyPr/>
          <a:lstStyle/>
          <a:p>
            <a:fld id="{0310BC9A-285A-4CC2-8A45-A73523FBE885}" type="slidenum">
              <a:rPr lang="en-US" smtClean="0"/>
              <a:t>118</a:t>
            </a:fld>
            <a:endParaRPr lang="en-US"/>
          </a:p>
        </p:txBody>
      </p:sp>
    </p:spTree>
    <p:extLst>
      <p:ext uri="{BB962C8B-B14F-4D97-AF65-F5344CB8AC3E}">
        <p14:creationId xmlns:p14="http://schemas.microsoft.com/office/powerpoint/2010/main" val="15297164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AA5B0-EE32-4C29-BD90-473F7451EBAE}"/>
              </a:ext>
            </a:extLst>
          </p:cNvPr>
          <p:cNvSpPr>
            <a:spLocks noGrp="1"/>
          </p:cNvSpPr>
          <p:nvPr>
            <p:ph type="title"/>
          </p:nvPr>
        </p:nvSpPr>
        <p:spPr/>
        <p:txBody>
          <a:bodyPr>
            <a:normAutofit fontScale="90000"/>
          </a:bodyPr>
          <a:lstStyle/>
          <a:p>
            <a:r>
              <a:rPr lang="en-US" dirty="0">
                <a:cs typeface="Calibri Light"/>
              </a:rPr>
              <a:t>In the field of ground robotics, it is advantageous the know the cost of navigating through a given environment prior to committing to that mission.</a:t>
            </a:r>
          </a:p>
        </p:txBody>
      </p:sp>
      <p:pic>
        <p:nvPicPr>
          <p:cNvPr id="5" name="Picture 5">
            <a:extLst>
              <a:ext uri="{FF2B5EF4-FFF2-40B4-BE49-F238E27FC236}">
                <a16:creationId xmlns:a16="http://schemas.microsoft.com/office/drawing/2014/main" id="{79B7FF11-9CFB-45EA-B814-3DFC7DC52B79}"/>
              </a:ext>
            </a:extLst>
          </p:cNvPr>
          <p:cNvPicPr>
            <a:picLocks noChangeAspect="1"/>
          </p:cNvPicPr>
          <p:nvPr/>
        </p:nvPicPr>
        <p:blipFill>
          <a:blip r:embed="rId3"/>
          <a:stretch>
            <a:fillRect/>
          </a:stretch>
        </p:blipFill>
        <p:spPr>
          <a:xfrm>
            <a:off x="2796396" y="1986502"/>
            <a:ext cx="6599208" cy="4408997"/>
          </a:xfrm>
          <a:prstGeom prst="rect">
            <a:avLst/>
          </a:prstGeom>
        </p:spPr>
      </p:pic>
      <p:sp>
        <p:nvSpPr>
          <p:cNvPr id="4" name="Title 1"/>
          <p:cNvSpPr txBox="1">
            <a:spLocks/>
          </p:cNvSpPr>
          <p:nvPr/>
        </p:nvSpPr>
        <p:spPr>
          <a:xfrm>
            <a:off x="2796396" y="6028531"/>
            <a:ext cx="35814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hlinkClick r:id="rId4"/>
              </a:rPr>
              <a:t>https://pxhere.com/en/photo/1048296</a:t>
            </a:r>
            <a:endParaRPr lang="en-US" sz="1400" dirty="0"/>
          </a:p>
        </p:txBody>
      </p:sp>
      <p:sp>
        <p:nvSpPr>
          <p:cNvPr id="3" name="Slide Number Placeholder 2">
            <a:extLst>
              <a:ext uri="{FF2B5EF4-FFF2-40B4-BE49-F238E27FC236}">
                <a16:creationId xmlns:a16="http://schemas.microsoft.com/office/drawing/2014/main" id="{F744E51D-8298-45EB-827C-8C814FBF2056}"/>
              </a:ext>
            </a:extLst>
          </p:cNvPr>
          <p:cNvSpPr>
            <a:spLocks noGrp="1"/>
          </p:cNvSpPr>
          <p:nvPr>
            <p:ph type="sldNum" sz="quarter" idx="12"/>
          </p:nvPr>
        </p:nvSpPr>
        <p:spPr/>
        <p:txBody>
          <a:bodyPr/>
          <a:lstStyle/>
          <a:p>
            <a:fld id="{13715FCE-A2F7-4E8B-B9BA-AB10BCE9C506}" type="slidenum">
              <a:rPr lang="en-US" smtClean="0"/>
              <a:t>119</a:t>
            </a:fld>
            <a:endParaRPr lang="en-US"/>
          </a:p>
        </p:txBody>
      </p:sp>
    </p:spTree>
    <p:extLst>
      <p:ext uri="{BB962C8B-B14F-4D97-AF65-F5344CB8AC3E}">
        <p14:creationId xmlns:p14="http://schemas.microsoft.com/office/powerpoint/2010/main" val="3166584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21CD-EE3E-45FB-AF8C-6994E7B10697}"/>
              </a:ext>
            </a:extLst>
          </p:cNvPr>
          <p:cNvSpPr>
            <a:spLocks noGrp="1"/>
          </p:cNvSpPr>
          <p:nvPr>
            <p:ph type="title"/>
          </p:nvPr>
        </p:nvSpPr>
        <p:spPr/>
        <p:txBody>
          <a:bodyPr/>
          <a:lstStyle/>
          <a:p>
            <a:r>
              <a:rPr lang="en-US" dirty="0"/>
              <a:t>The point density is defined as the number of obstacles (or points) per unit area</a:t>
            </a:r>
          </a:p>
        </p:txBody>
      </p:sp>
      <p:sp>
        <p:nvSpPr>
          <p:cNvPr id="3" name="Content Placeholder 2">
            <a:extLst>
              <a:ext uri="{FF2B5EF4-FFF2-40B4-BE49-F238E27FC236}">
                <a16:creationId xmlns:a16="http://schemas.microsoft.com/office/drawing/2014/main" id="{A7C17ED6-E98F-4CCD-B80C-D51F01B15BE5}"/>
              </a:ext>
            </a:extLst>
          </p:cNvPr>
          <p:cNvSpPr>
            <a:spLocks noGrp="1"/>
          </p:cNvSpPr>
          <p:nvPr>
            <p:ph idx="1"/>
          </p:nvPr>
        </p:nvSpPr>
        <p:spPr/>
        <p:txBody>
          <a:bodyPr/>
          <a:lstStyle/>
          <a:p>
            <a:pPr marL="0" indent="0">
              <a:buNone/>
            </a:pPr>
            <a:r>
              <a:rPr lang="en-US" dirty="0"/>
              <a:t>This describes how close the obstacles are to one another. </a:t>
            </a:r>
          </a:p>
        </p:txBody>
      </p:sp>
    </p:spTree>
    <p:extLst>
      <p:ext uri="{BB962C8B-B14F-4D97-AF65-F5344CB8AC3E}">
        <p14:creationId xmlns:p14="http://schemas.microsoft.com/office/powerpoint/2010/main" val="3168839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CFB1C-482C-41E3-8610-EF9CB6D5FD58}"/>
              </a:ext>
            </a:extLst>
          </p:cNvPr>
          <p:cNvSpPr>
            <a:spLocks noGrp="1"/>
          </p:cNvSpPr>
          <p:nvPr>
            <p:ph type="title"/>
          </p:nvPr>
        </p:nvSpPr>
        <p:spPr>
          <a:xfrm>
            <a:off x="838200" y="635512"/>
            <a:ext cx="10515600" cy="1325563"/>
          </a:xfrm>
        </p:spPr>
        <p:txBody>
          <a:bodyPr>
            <a:normAutofit fontScale="90000"/>
          </a:bodyPr>
          <a:lstStyle/>
          <a:p>
            <a:r>
              <a:rPr lang="en-US" dirty="0">
                <a:cs typeface="Calibri Light"/>
              </a:rPr>
              <a:t>We would like to know the relationship between navigation cost and observable obstacle field parameters so that cost can be estimated for a given obstacle field without planning the path.</a:t>
            </a:r>
            <a:endParaRPr lang="en-US" dirty="0"/>
          </a:p>
        </p:txBody>
      </p:sp>
      <p:sp>
        <p:nvSpPr>
          <p:cNvPr id="4" name="Right Arrow 3"/>
          <p:cNvSpPr/>
          <p:nvPr/>
        </p:nvSpPr>
        <p:spPr>
          <a:xfrm>
            <a:off x="5944389" y="3849562"/>
            <a:ext cx="1324303" cy="84805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D69CFB1C-482C-41E3-8610-EF9CB6D5FD58}"/>
              </a:ext>
            </a:extLst>
          </p:cNvPr>
          <p:cNvSpPr txBox="1">
            <a:spLocks/>
          </p:cNvSpPr>
          <p:nvPr/>
        </p:nvSpPr>
        <p:spPr>
          <a:xfrm>
            <a:off x="8201486" y="2944479"/>
            <a:ext cx="1935741" cy="265822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i="1" dirty="0">
                <a:latin typeface="Times New Roman" panose="02020603050405020304" pitchFamily="18" charset="0"/>
                <a:cs typeface="Times New Roman" panose="02020603050405020304" pitchFamily="18" charset="0"/>
              </a:rPr>
              <a:t>$</a:t>
            </a:r>
          </a:p>
        </p:txBody>
      </p:sp>
      <p:sp>
        <p:nvSpPr>
          <p:cNvPr id="6" name="Slide Number Placeholder 5">
            <a:extLst>
              <a:ext uri="{FF2B5EF4-FFF2-40B4-BE49-F238E27FC236}">
                <a16:creationId xmlns:a16="http://schemas.microsoft.com/office/drawing/2014/main" id="{C28E6504-0EF0-4440-A233-DC7A9B7F4EF2}"/>
              </a:ext>
            </a:extLst>
          </p:cNvPr>
          <p:cNvSpPr>
            <a:spLocks noGrp="1"/>
          </p:cNvSpPr>
          <p:nvPr>
            <p:ph type="sldNum" sz="quarter" idx="12"/>
          </p:nvPr>
        </p:nvSpPr>
        <p:spPr/>
        <p:txBody>
          <a:bodyPr/>
          <a:lstStyle/>
          <a:p>
            <a:fld id="{13715FCE-A2F7-4E8B-B9BA-AB10BCE9C506}" type="slidenum">
              <a:rPr lang="en-US" smtClean="0"/>
              <a:t>120</a:t>
            </a:fld>
            <a:endParaRPr lang="en-US"/>
          </a:p>
        </p:txBody>
      </p:sp>
      <p:pic>
        <p:nvPicPr>
          <p:cNvPr id="8" name="Picture 7" descr="Shape, icon&#10;&#10;Description automatically generated">
            <a:extLst>
              <a:ext uri="{FF2B5EF4-FFF2-40B4-BE49-F238E27FC236}">
                <a16:creationId xmlns:a16="http://schemas.microsoft.com/office/drawing/2014/main" id="{63B06684-11E2-4097-97D4-5A3EDED40E00}"/>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552244" y="2801573"/>
            <a:ext cx="3374864" cy="2944030"/>
          </a:xfrm>
          <a:prstGeom prst="rect">
            <a:avLst/>
          </a:prstGeom>
        </p:spPr>
      </p:pic>
      <p:sp>
        <p:nvSpPr>
          <p:cNvPr id="9" name="Title 1">
            <a:extLst>
              <a:ext uri="{FF2B5EF4-FFF2-40B4-BE49-F238E27FC236}">
                <a16:creationId xmlns:a16="http://schemas.microsoft.com/office/drawing/2014/main" id="{7277BCC0-20BE-41F0-95EA-852DAF47C8E7}"/>
              </a:ext>
            </a:extLst>
          </p:cNvPr>
          <p:cNvSpPr txBox="1">
            <a:spLocks/>
          </p:cNvSpPr>
          <p:nvPr/>
        </p:nvSpPr>
        <p:spPr>
          <a:xfrm>
            <a:off x="2796395" y="6028531"/>
            <a:ext cx="566402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hlinkClick r:id="rId5"/>
              </a:rPr>
              <a:t>http://images.clipartpanda.com/map-clipart-folded-map.png</a:t>
            </a:r>
            <a:endParaRPr lang="en-US" sz="1400" dirty="0"/>
          </a:p>
        </p:txBody>
      </p:sp>
    </p:spTree>
    <p:extLst>
      <p:ext uri="{BB962C8B-B14F-4D97-AF65-F5344CB8AC3E}">
        <p14:creationId xmlns:p14="http://schemas.microsoft.com/office/powerpoint/2010/main" val="24828722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solidFill>
                  <a:schemeClr val="bg1">
                    <a:lumMod val="65000"/>
                  </a:schemeClr>
                </a:solidFill>
              </a:rPr>
              <a:t>Introduction and Motivation</a:t>
            </a:r>
          </a:p>
          <a:p>
            <a:r>
              <a:rPr lang="en-US" dirty="0"/>
              <a:t>Prior Work</a:t>
            </a:r>
          </a:p>
          <a:p>
            <a:r>
              <a:rPr lang="en-US" dirty="0">
                <a:solidFill>
                  <a:schemeClr val="bg1">
                    <a:lumMod val="65000"/>
                  </a:schemeClr>
                </a:solidFill>
              </a:rPr>
              <a:t>Introduction to straight path planner</a:t>
            </a:r>
          </a:p>
          <a:p>
            <a:r>
              <a:rPr lang="en-US" dirty="0">
                <a:solidFill>
                  <a:schemeClr val="bg1">
                    <a:lumMod val="65000"/>
                  </a:schemeClr>
                </a:solidFill>
              </a:rPr>
              <a:t>Straight path cost prediction</a:t>
            </a:r>
          </a:p>
          <a:p>
            <a:pPr lvl="1"/>
            <a:r>
              <a:rPr lang="en-US" dirty="0">
                <a:solidFill>
                  <a:schemeClr val="bg1">
                    <a:lumMod val="65000"/>
                  </a:schemeClr>
                </a:solidFill>
              </a:rPr>
              <a:t>Encounter rate prediction</a:t>
            </a:r>
          </a:p>
          <a:p>
            <a:pPr lvl="1"/>
            <a:r>
              <a:rPr lang="en-US" dirty="0">
                <a:solidFill>
                  <a:schemeClr val="bg1">
                    <a:lumMod val="65000"/>
                  </a:schemeClr>
                </a:solidFill>
              </a:rPr>
              <a:t>Occupancy prediction</a:t>
            </a:r>
          </a:p>
          <a:p>
            <a:r>
              <a:rPr lang="en-US" dirty="0">
                <a:solidFill>
                  <a:schemeClr val="bg1">
                    <a:lumMod val="65000"/>
                  </a:schemeClr>
                </a:solidFill>
              </a:rPr>
              <a:t>Results</a:t>
            </a:r>
          </a:p>
          <a:p>
            <a:pPr lvl="1"/>
            <a:r>
              <a:rPr lang="en-US" dirty="0">
                <a:solidFill>
                  <a:schemeClr val="bg1">
                    <a:lumMod val="65000"/>
                  </a:schemeClr>
                </a:solidFill>
              </a:rPr>
              <a:t>Compared to straight path planner</a:t>
            </a:r>
          </a:p>
          <a:p>
            <a:pPr lvl="1"/>
            <a:r>
              <a:rPr lang="en-US" dirty="0">
                <a:solidFill>
                  <a:schemeClr val="bg1">
                    <a:lumMod val="65000"/>
                  </a:schemeClr>
                </a:solidFill>
              </a:rPr>
              <a:t>Compared to around path planner and prediction</a:t>
            </a:r>
          </a:p>
        </p:txBody>
      </p:sp>
      <p:sp>
        <p:nvSpPr>
          <p:cNvPr id="4" name="Slide Number Placeholder 3"/>
          <p:cNvSpPr>
            <a:spLocks noGrp="1"/>
          </p:cNvSpPr>
          <p:nvPr>
            <p:ph type="sldNum" sz="quarter" idx="12"/>
          </p:nvPr>
        </p:nvSpPr>
        <p:spPr/>
        <p:txBody>
          <a:bodyPr/>
          <a:lstStyle/>
          <a:p>
            <a:fld id="{0310BC9A-285A-4CC2-8A45-A73523FBE885}" type="slidenum">
              <a:rPr lang="en-US" smtClean="0"/>
              <a:t>121</a:t>
            </a:fld>
            <a:endParaRPr lang="en-US"/>
          </a:p>
        </p:txBody>
      </p:sp>
    </p:spTree>
    <p:extLst>
      <p:ext uri="{BB962C8B-B14F-4D97-AF65-F5344CB8AC3E}">
        <p14:creationId xmlns:p14="http://schemas.microsoft.com/office/powerpoint/2010/main" val="17643388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6614" y="1027906"/>
            <a:ext cx="7558771" cy="6356004"/>
          </a:xfrm>
        </p:spPr>
      </p:pic>
      <p:sp>
        <p:nvSpPr>
          <p:cNvPr id="2" name="Title 1">
            <a:extLst>
              <a:ext uri="{FF2B5EF4-FFF2-40B4-BE49-F238E27FC236}">
                <a16:creationId xmlns:a16="http://schemas.microsoft.com/office/drawing/2014/main" id="{7F8E97D7-BC4C-08B7-A164-8BDDCB9565D0}"/>
              </a:ext>
            </a:extLst>
          </p:cNvPr>
          <p:cNvSpPr>
            <a:spLocks noGrp="1"/>
          </p:cNvSpPr>
          <p:nvPr>
            <p:ph type="title"/>
          </p:nvPr>
        </p:nvSpPr>
        <p:spPr>
          <a:xfrm>
            <a:off x="838200" y="0"/>
            <a:ext cx="10515600" cy="1325563"/>
          </a:xfrm>
        </p:spPr>
        <p:txBody>
          <a:bodyPr/>
          <a:lstStyle/>
          <a:p>
            <a:r>
              <a:rPr lang="en-US" dirty="0"/>
              <a:t>Previously, we showed that we can estimate the cost of going around obstacles.</a:t>
            </a:r>
          </a:p>
        </p:txBody>
      </p:sp>
      <p:sp>
        <p:nvSpPr>
          <p:cNvPr id="6" name="Slide Number Placeholder 5"/>
          <p:cNvSpPr>
            <a:spLocks noGrp="1"/>
          </p:cNvSpPr>
          <p:nvPr>
            <p:ph type="sldNum" sz="quarter" idx="12"/>
          </p:nvPr>
        </p:nvSpPr>
        <p:spPr/>
        <p:txBody>
          <a:bodyPr/>
          <a:lstStyle/>
          <a:p>
            <a:fld id="{0310BC9A-285A-4CC2-8A45-A73523FBE885}" type="slidenum">
              <a:rPr lang="en-US" smtClean="0"/>
              <a:t>122</a:t>
            </a:fld>
            <a:endParaRPr lang="en-US"/>
          </a:p>
        </p:txBody>
      </p:sp>
    </p:spTree>
    <p:extLst>
      <p:ext uri="{BB962C8B-B14F-4D97-AF65-F5344CB8AC3E}">
        <p14:creationId xmlns:p14="http://schemas.microsoft.com/office/powerpoint/2010/main" val="37328509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31E13-7435-2229-9712-B159DD930ADA}"/>
              </a:ext>
            </a:extLst>
          </p:cNvPr>
          <p:cNvSpPr>
            <a:spLocks noGrp="1"/>
          </p:cNvSpPr>
          <p:nvPr>
            <p:ph type="title"/>
          </p:nvPr>
        </p:nvSpPr>
        <p:spPr/>
        <p:txBody>
          <a:bodyPr>
            <a:normAutofit fontScale="90000"/>
          </a:bodyPr>
          <a:lstStyle/>
          <a:p>
            <a:r>
              <a:rPr lang="en-US" dirty="0"/>
              <a:t>This was accomplished by modelling planning as repeated individual obstacle encounters with an average sized obstacle.</a:t>
            </a:r>
          </a:p>
        </p:txBody>
      </p:sp>
      <p:sp>
        <p:nvSpPr>
          <p:cNvPr id="4" name="Slide Number Placeholder 3"/>
          <p:cNvSpPr>
            <a:spLocks noGrp="1"/>
          </p:cNvSpPr>
          <p:nvPr>
            <p:ph type="sldNum" sz="quarter" idx="12"/>
          </p:nvPr>
        </p:nvSpPr>
        <p:spPr/>
        <p:txBody>
          <a:bodyPr/>
          <a:lstStyle/>
          <a:p>
            <a:fld id="{0310BC9A-285A-4CC2-8A45-A73523FBE885}" type="slidenum">
              <a:rPr lang="en-US" smtClean="0"/>
              <a:t>123</a:t>
            </a:fld>
            <a:endParaRPr lang="en-US"/>
          </a:p>
        </p:txBody>
      </p:sp>
      <p:pic>
        <p:nvPicPr>
          <p:cNvPr id="15" name="Picture 14" descr="Shape&#10;&#10;Description automatically generated">
            <a:extLst>
              <a:ext uri="{FF2B5EF4-FFF2-40B4-BE49-F238E27FC236}">
                <a16:creationId xmlns:a16="http://schemas.microsoft.com/office/drawing/2014/main" id="{E1DFF795-DBE1-4557-9523-E39B6EB5D6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6953" y="3454091"/>
            <a:ext cx="1801865" cy="1664144"/>
          </a:xfrm>
          <a:prstGeom prst="rect">
            <a:avLst/>
          </a:prstGeom>
        </p:spPr>
      </p:pic>
      <p:sp>
        <p:nvSpPr>
          <p:cNvPr id="16" name="Title 1">
            <a:extLst>
              <a:ext uri="{FF2B5EF4-FFF2-40B4-BE49-F238E27FC236}">
                <a16:creationId xmlns:a16="http://schemas.microsoft.com/office/drawing/2014/main" id="{E0D74B1C-79AA-4585-BE44-76BE13B42C61}"/>
              </a:ext>
            </a:extLst>
          </p:cNvPr>
          <p:cNvSpPr txBox="1">
            <a:spLocks/>
          </p:cNvSpPr>
          <p:nvPr/>
        </p:nvSpPr>
        <p:spPr>
          <a:xfrm>
            <a:off x="7418470" y="3927101"/>
            <a:ext cx="456773"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3</a:t>
            </a:r>
          </a:p>
        </p:txBody>
      </p:sp>
      <p:sp>
        <p:nvSpPr>
          <p:cNvPr id="17" name="Title 1">
            <a:extLst>
              <a:ext uri="{FF2B5EF4-FFF2-40B4-BE49-F238E27FC236}">
                <a16:creationId xmlns:a16="http://schemas.microsoft.com/office/drawing/2014/main" id="{494E7A15-6CE1-4079-AD52-9B91A24B1869}"/>
              </a:ext>
            </a:extLst>
          </p:cNvPr>
          <p:cNvSpPr txBox="1">
            <a:spLocks/>
          </p:cNvSpPr>
          <p:nvPr/>
        </p:nvSpPr>
        <p:spPr>
          <a:xfrm>
            <a:off x="7961350" y="3716093"/>
            <a:ext cx="187569"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dirty="0"/>
              <a:t>.</a:t>
            </a:r>
          </a:p>
        </p:txBody>
      </p:sp>
      <p:sp>
        <p:nvSpPr>
          <p:cNvPr id="18" name="Title 1">
            <a:extLst>
              <a:ext uri="{FF2B5EF4-FFF2-40B4-BE49-F238E27FC236}">
                <a16:creationId xmlns:a16="http://schemas.microsoft.com/office/drawing/2014/main" id="{3EBB416E-CAE0-4D08-A723-5F9F7D48FBD5}"/>
              </a:ext>
            </a:extLst>
          </p:cNvPr>
          <p:cNvSpPr txBox="1">
            <a:spLocks/>
          </p:cNvSpPr>
          <p:nvPr/>
        </p:nvSpPr>
        <p:spPr>
          <a:xfrm>
            <a:off x="7264303" y="4419953"/>
            <a:ext cx="153206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N</a:t>
            </a:r>
            <a:r>
              <a:rPr lang="en-US" i="1" baseline="-25000" dirty="0" err="1">
                <a:latin typeface="Times New Roman" panose="02020603050405020304" pitchFamily="18" charset="0"/>
                <a:cs typeface="Times New Roman" panose="02020603050405020304" pitchFamily="18" charset="0"/>
              </a:rPr>
              <a:t>int</a:t>
            </a:r>
            <a:endParaRPr lang="en-US" baseline="-25000" dirty="0"/>
          </a:p>
        </p:txBody>
      </p:sp>
      <p:sp>
        <p:nvSpPr>
          <p:cNvPr id="19" name="TextBox 18">
            <a:extLst>
              <a:ext uri="{FF2B5EF4-FFF2-40B4-BE49-F238E27FC236}">
                <a16:creationId xmlns:a16="http://schemas.microsoft.com/office/drawing/2014/main" id="{E6249820-792D-449B-A98F-32B8BA603205}"/>
              </a:ext>
            </a:extLst>
          </p:cNvPr>
          <p:cNvSpPr txBox="1"/>
          <p:nvPr/>
        </p:nvSpPr>
        <p:spPr>
          <a:xfrm>
            <a:off x="8565265" y="3835178"/>
            <a:ext cx="1025240" cy="584775"/>
          </a:xfrm>
          <a:prstGeom prst="rect">
            <a:avLst/>
          </a:prstGeom>
          <a:noFill/>
        </p:spPr>
        <p:txBody>
          <a:bodyPr wrap="square" rtlCol="0">
            <a:spAutoFit/>
          </a:bodyPr>
          <a:lstStyle/>
          <a:p>
            <a:r>
              <a:rPr lang="en-US" sz="3200" b="1" dirty="0">
                <a:solidFill>
                  <a:schemeClr val="accent2">
                    <a:lumMod val="75000"/>
                  </a:schemeClr>
                </a:solidFill>
              </a:rPr>
              <a:t>Avg.</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EA6CF46-2B8A-4DEE-AE66-C71DD1D13924}"/>
                  </a:ext>
                </a:extLst>
              </p:cNvPr>
              <p:cNvSpPr txBox="1"/>
              <p:nvPr/>
            </p:nvSpPr>
            <p:spPr>
              <a:xfrm>
                <a:off x="6373002" y="3667139"/>
                <a:ext cx="740587"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000" i="1" smtClean="0">
                          <a:latin typeface="Cambria Math" panose="02040503050406030204" pitchFamily="18" charset="0"/>
                          <a:ea typeface="Cambria Math" panose="02040503050406030204" pitchFamily="18" charset="0"/>
                        </a:rPr>
                        <m:t>≈</m:t>
                      </m:r>
                    </m:oMath>
                  </m:oMathPara>
                </a14:m>
                <a:endParaRPr lang="en-US" sz="6000" dirty="0"/>
              </a:p>
            </p:txBody>
          </p:sp>
        </mc:Choice>
        <mc:Fallback xmlns="">
          <p:sp>
            <p:nvSpPr>
              <p:cNvPr id="20" name="TextBox 19">
                <a:extLst>
                  <a:ext uri="{FF2B5EF4-FFF2-40B4-BE49-F238E27FC236}">
                    <a16:creationId xmlns:a16="http://schemas.microsoft.com/office/drawing/2014/main" id="{7EA6CF46-2B8A-4DEE-AE66-C71DD1D13924}"/>
                  </a:ext>
                </a:extLst>
              </p:cNvPr>
              <p:cNvSpPr txBox="1">
                <a:spLocks noRot="1" noChangeAspect="1" noMove="1" noResize="1" noEditPoints="1" noAdjustHandles="1" noChangeArrowheads="1" noChangeShapeType="1" noTextEdit="1"/>
              </p:cNvSpPr>
              <p:nvPr/>
            </p:nvSpPr>
            <p:spPr>
              <a:xfrm>
                <a:off x="6373002" y="3667139"/>
                <a:ext cx="740587" cy="923330"/>
              </a:xfrm>
              <a:prstGeom prst="rect">
                <a:avLst/>
              </a:prstGeom>
              <a:blipFill>
                <a:blip r:embed="rId3"/>
                <a:stretch>
                  <a:fillRect/>
                </a:stretch>
              </a:blipFill>
            </p:spPr>
            <p:txBody>
              <a:bodyPr/>
              <a:lstStyle/>
              <a:p>
                <a:r>
                  <a:rPr lang="en-US">
                    <a:noFill/>
                  </a:rPr>
                  <a:t> </a:t>
                </a:r>
              </a:p>
            </p:txBody>
          </p:sp>
        </mc:Fallback>
      </mc:AlternateContent>
      <p:sp>
        <p:nvSpPr>
          <p:cNvPr id="21" name="Title 1">
            <a:extLst>
              <a:ext uri="{FF2B5EF4-FFF2-40B4-BE49-F238E27FC236}">
                <a16:creationId xmlns:a16="http://schemas.microsoft.com/office/drawing/2014/main" id="{7618941A-3263-4CA2-BBF7-C3CE9D86A89B}"/>
              </a:ext>
            </a:extLst>
          </p:cNvPr>
          <p:cNvSpPr txBox="1">
            <a:spLocks/>
          </p:cNvSpPr>
          <p:nvPr/>
        </p:nvSpPr>
        <p:spPr>
          <a:xfrm rot="5400000">
            <a:off x="6985343" y="4361860"/>
            <a:ext cx="153206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t>
            </a:r>
            <a:endParaRPr lang="en-US" baseline="-25000" dirty="0"/>
          </a:p>
        </p:txBody>
      </p:sp>
      <p:grpSp>
        <p:nvGrpSpPr>
          <p:cNvPr id="22" name="Group 21">
            <a:extLst>
              <a:ext uri="{FF2B5EF4-FFF2-40B4-BE49-F238E27FC236}">
                <a16:creationId xmlns:a16="http://schemas.microsoft.com/office/drawing/2014/main" id="{B0B932C9-BC99-4A91-85F9-6C14A513B1A3}"/>
              </a:ext>
            </a:extLst>
          </p:cNvPr>
          <p:cNvGrpSpPr/>
          <p:nvPr/>
        </p:nvGrpSpPr>
        <p:grpSpPr>
          <a:xfrm>
            <a:off x="489986" y="2003671"/>
            <a:ext cx="5796909" cy="4231655"/>
            <a:chOff x="2846916" y="1780172"/>
            <a:chExt cx="6364818" cy="4865103"/>
          </a:xfrm>
        </p:grpSpPr>
        <p:pic>
          <p:nvPicPr>
            <p:cNvPr id="23" name="Picture 22" descr="Chart, shape&#10;&#10;Description automatically generated with medium confidence">
              <a:extLst>
                <a:ext uri="{FF2B5EF4-FFF2-40B4-BE49-F238E27FC236}">
                  <a16:creationId xmlns:a16="http://schemas.microsoft.com/office/drawing/2014/main" id="{A852899E-1747-4B52-8B94-8005D1DD79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6916" y="1780172"/>
              <a:ext cx="6364818" cy="4865103"/>
            </a:xfrm>
            <a:prstGeom prst="rect">
              <a:avLst/>
            </a:prstGeom>
          </p:spPr>
        </p:pic>
        <p:cxnSp>
          <p:nvCxnSpPr>
            <p:cNvPr id="24" name="Straight Arrow Connector 23">
              <a:extLst>
                <a:ext uri="{FF2B5EF4-FFF2-40B4-BE49-F238E27FC236}">
                  <a16:creationId xmlns:a16="http://schemas.microsoft.com/office/drawing/2014/main" id="{1DC6D323-443B-4520-A80E-E05CC1A4757C}"/>
                </a:ext>
              </a:extLst>
            </p:cNvPr>
            <p:cNvCxnSpPr>
              <a:cxnSpLocks/>
            </p:cNvCxnSpPr>
            <p:nvPr/>
          </p:nvCxnSpPr>
          <p:spPr>
            <a:xfrm flipV="1">
              <a:off x="3676650" y="3581400"/>
              <a:ext cx="114300" cy="53340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935B0DEF-48B5-4034-A292-A48EA320F7BA}"/>
                </a:ext>
              </a:extLst>
            </p:cNvPr>
            <p:cNvCxnSpPr>
              <a:cxnSpLocks/>
            </p:cNvCxnSpPr>
            <p:nvPr/>
          </p:nvCxnSpPr>
          <p:spPr>
            <a:xfrm>
              <a:off x="3790950" y="3581400"/>
              <a:ext cx="895350" cy="8572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E8DB416D-9107-4A72-8C0F-40E9EB76ABA8}"/>
                </a:ext>
              </a:extLst>
            </p:cNvPr>
            <p:cNvCxnSpPr>
              <a:cxnSpLocks/>
            </p:cNvCxnSpPr>
            <p:nvPr/>
          </p:nvCxnSpPr>
          <p:spPr>
            <a:xfrm>
              <a:off x="4686300" y="3667125"/>
              <a:ext cx="1114425" cy="33151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78AEAA8F-9EFC-4367-809C-7B3C32FE5DBE}"/>
                </a:ext>
              </a:extLst>
            </p:cNvPr>
            <p:cNvCxnSpPr>
              <a:cxnSpLocks/>
            </p:cNvCxnSpPr>
            <p:nvPr/>
          </p:nvCxnSpPr>
          <p:spPr>
            <a:xfrm flipV="1">
              <a:off x="5800725" y="3352800"/>
              <a:ext cx="1145918" cy="64583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E6D81548-0B1B-4E92-8650-C850933EDD86}"/>
                </a:ext>
              </a:extLst>
            </p:cNvPr>
            <p:cNvCxnSpPr>
              <a:cxnSpLocks/>
            </p:cNvCxnSpPr>
            <p:nvPr/>
          </p:nvCxnSpPr>
          <p:spPr>
            <a:xfrm>
              <a:off x="7038975" y="3352800"/>
              <a:ext cx="1571625" cy="762000"/>
            </a:xfrm>
            <a:prstGeom prst="straightConnector1">
              <a:avLst/>
            </a:prstGeom>
            <a:ln w="571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86B6B023-69F5-4156-B55A-E681DD1623F7}"/>
                </a:ext>
              </a:extLst>
            </p:cNvPr>
            <p:cNvSpPr txBox="1"/>
            <p:nvPr/>
          </p:nvSpPr>
          <p:spPr>
            <a:xfrm>
              <a:off x="3794641" y="3629303"/>
              <a:ext cx="276224" cy="369332"/>
            </a:xfrm>
            <a:prstGeom prst="rect">
              <a:avLst/>
            </a:prstGeom>
            <a:noFill/>
          </p:spPr>
          <p:txBody>
            <a:bodyPr wrap="square" rtlCol="0">
              <a:spAutoFit/>
            </a:bodyPr>
            <a:lstStyle/>
            <a:p>
              <a:r>
                <a:rPr lang="en-US" b="1" dirty="0">
                  <a:solidFill>
                    <a:schemeClr val="accent2">
                      <a:lumMod val="75000"/>
                    </a:schemeClr>
                  </a:solidFill>
                </a:rPr>
                <a:t>1</a:t>
              </a:r>
            </a:p>
          </p:txBody>
        </p:sp>
        <p:sp>
          <p:nvSpPr>
            <p:cNvPr id="30" name="TextBox 29">
              <a:extLst>
                <a:ext uri="{FF2B5EF4-FFF2-40B4-BE49-F238E27FC236}">
                  <a16:creationId xmlns:a16="http://schemas.microsoft.com/office/drawing/2014/main" id="{5E9B089C-1405-42D6-860F-C87F9E29EA3E}"/>
                </a:ext>
              </a:extLst>
            </p:cNvPr>
            <p:cNvSpPr txBox="1"/>
            <p:nvPr/>
          </p:nvSpPr>
          <p:spPr>
            <a:xfrm>
              <a:off x="5667376" y="3482459"/>
              <a:ext cx="276224" cy="369332"/>
            </a:xfrm>
            <a:prstGeom prst="rect">
              <a:avLst/>
            </a:prstGeom>
            <a:noFill/>
          </p:spPr>
          <p:txBody>
            <a:bodyPr wrap="square" rtlCol="0">
              <a:spAutoFit/>
            </a:bodyPr>
            <a:lstStyle/>
            <a:p>
              <a:r>
                <a:rPr lang="en-US" b="1" dirty="0">
                  <a:solidFill>
                    <a:schemeClr val="accent2">
                      <a:lumMod val="75000"/>
                    </a:schemeClr>
                  </a:solidFill>
                </a:rPr>
                <a:t>2</a:t>
              </a:r>
            </a:p>
          </p:txBody>
        </p:sp>
        <p:sp>
          <p:nvSpPr>
            <p:cNvPr id="31" name="TextBox 30">
              <a:extLst>
                <a:ext uri="{FF2B5EF4-FFF2-40B4-BE49-F238E27FC236}">
                  <a16:creationId xmlns:a16="http://schemas.microsoft.com/office/drawing/2014/main" id="{F84282DF-2D3B-432A-97B0-4C2D93872847}"/>
                </a:ext>
              </a:extLst>
            </p:cNvPr>
            <p:cNvSpPr txBox="1"/>
            <p:nvPr/>
          </p:nvSpPr>
          <p:spPr>
            <a:xfrm>
              <a:off x="6946643" y="3460135"/>
              <a:ext cx="276224" cy="369332"/>
            </a:xfrm>
            <a:prstGeom prst="rect">
              <a:avLst/>
            </a:prstGeom>
            <a:noFill/>
          </p:spPr>
          <p:txBody>
            <a:bodyPr wrap="square" rtlCol="0">
              <a:spAutoFit/>
            </a:bodyPr>
            <a:lstStyle/>
            <a:p>
              <a:r>
                <a:rPr lang="en-US" b="1" dirty="0">
                  <a:solidFill>
                    <a:schemeClr val="accent2">
                      <a:lumMod val="75000"/>
                    </a:schemeClr>
                  </a:solidFill>
                </a:rPr>
                <a:t>3</a:t>
              </a:r>
            </a:p>
          </p:txBody>
        </p:sp>
      </p:grpSp>
    </p:spTree>
    <p:extLst>
      <p:ext uri="{BB962C8B-B14F-4D97-AF65-F5344CB8AC3E}">
        <p14:creationId xmlns:p14="http://schemas.microsoft.com/office/powerpoint/2010/main" val="26088155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solidFill>
                  <a:schemeClr val="bg1">
                    <a:lumMod val="65000"/>
                  </a:schemeClr>
                </a:solidFill>
              </a:rPr>
              <a:t>Introduction and Motivation</a:t>
            </a:r>
          </a:p>
          <a:p>
            <a:r>
              <a:rPr lang="en-US" dirty="0">
                <a:solidFill>
                  <a:schemeClr val="bg1">
                    <a:lumMod val="65000"/>
                  </a:schemeClr>
                </a:solidFill>
              </a:rPr>
              <a:t>Prior Work</a:t>
            </a:r>
          </a:p>
          <a:p>
            <a:r>
              <a:rPr lang="en-US" dirty="0"/>
              <a:t>Introduction to straight path planner</a:t>
            </a:r>
          </a:p>
          <a:p>
            <a:r>
              <a:rPr lang="en-US" dirty="0">
                <a:solidFill>
                  <a:schemeClr val="bg1">
                    <a:lumMod val="65000"/>
                  </a:schemeClr>
                </a:solidFill>
              </a:rPr>
              <a:t>Straight path cost prediction</a:t>
            </a:r>
          </a:p>
          <a:p>
            <a:pPr lvl="1"/>
            <a:r>
              <a:rPr lang="en-US" dirty="0">
                <a:solidFill>
                  <a:schemeClr val="bg1">
                    <a:lumMod val="65000"/>
                  </a:schemeClr>
                </a:solidFill>
              </a:rPr>
              <a:t>Encounter rate prediction</a:t>
            </a:r>
          </a:p>
          <a:p>
            <a:pPr lvl="1"/>
            <a:r>
              <a:rPr lang="en-US" dirty="0">
                <a:solidFill>
                  <a:schemeClr val="bg1">
                    <a:lumMod val="65000"/>
                  </a:schemeClr>
                </a:solidFill>
              </a:rPr>
              <a:t>Occupancy prediction</a:t>
            </a:r>
          </a:p>
          <a:p>
            <a:r>
              <a:rPr lang="en-US" dirty="0">
                <a:solidFill>
                  <a:schemeClr val="bg1">
                    <a:lumMod val="65000"/>
                  </a:schemeClr>
                </a:solidFill>
              </a:rPr>
              <a:t>Results</a:t>
            </a:r>
          </a:p>
          <a:p>
            <a:pPr lvl="1"/>
            <a:r>
              <a:rPr lang="en-US" dirty="0">
                <a:solidFill>
                  <a:schemeClr val="bg1">
                    <a:lumMod val="65000"/>
                  </a:schemeClr>
                </a:solidFill>
              </a:rPr>
              <a:t>Compared to straight path planner</a:t>
            </a:r>
          </a:p>
          <a:p>
            <a:pPr lvl="1"/>
            <a:r>
              <a:rPr lang="en-US" dirty="0">
                <a:solidFill>
                  <a:schemeClr val="bg1">
                    <a:lumMod val="65000"/>
                  </a:schemeClr>
                </a:solidFill>
              </a:rPr>
              <a:t>Compared to around path planner and prediction</a:t>
            </a:r>
          </a:p>
        </p:txBody>
      </p:sp>
      <p:sp>
        <p:nvSpPr>
          <p:cNvPr id="4" name="Slide Number Placeholder 3"/>
          <p:cNvSpPr>
            <a:spLocks noGrp="1"/>
          </p:cNvSpPr>
          <p:nvPr>
            <p:ph type="sldNum" sz="quarter" idx="12"/>
          </p:nvPr>
        </p:nvSpPr>
        <p:spPr/>
        <p:txBody>
          <a:bodyPr/>
          <a:lstStyle/>
          <a:p>
            <a:fld id="{0310BC9A-285A-4CC2-8A45-A73523FBE885}" type="slidenum">
              <a:rPr lang="en-US" smtClean="0"/>
              <a:t>124</a:t>
            </a:fld>
            <a:endParaRPr lang="en-US"/>
          </a:p>
        </p:txBody>
      </p:sp>
    </p:spTree>
    <p:extLst>
      <p:ext uri="{BB962C8B-B14F-4D97-AF65-F5344CB8AC3E}">
        <p14:creationId xmlns:p14="http://schemas.microsoft.com/office/powerpoint/2010/main" val="294049644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4D387-1E19-C7EE-F5BE-27759AF68FFA}"/>
              </a:ext>
            </a:extLst>
          </p:cNvPr>
          <p:cNvSpPr>
            <a:spLocks noGrp="1"/>
          </p:cNvSpPr>
          <p:nvPr>
            <p:ph type="title"/>
          </p:nvPr>
        </p:nvSpPr>
        <p:spPr/>
        <p:txBody>
          <a:bodyPr>
            <a:noAutofit/>
          </a:bodyPr>
          <a:lstStyle/>
          <a:p>
            <a:r>
              <a:rPr lang="en-US" sz="2800" dirty="0"/>
              <a:t>If obstacles are traversable at some constant cost, rather than impassable, we want to know if it is possible to avoid the planning task by choosing to route through all obstacles.  To know if routing through is optimal, we have to be able to estimate this straight path cost.</a:t>
            </a:r>
          </a:p>
        </p:txBody>
      </p:sp>
      <p:sp>
        <p:nvSpPr>
          <p:cNvPr id="4" name="Slide Number Placeholder 3"/>
          <p:cNvSpPr>
            <a:spLocks noGrp="1"/>
          </p:cNvSpPr>
          <p:nvPr>
            <p:ph type="sldNum" sz="quarter" idx="12"/>
          </p:nvPr>
        </p:nvSpPr>
        <p:spPr/>
        <p:txBody>
          <a:bodyPr/>
          <a:lstStyle/>
          <a:p>
            <a:fld id="{0310BC9A-285A-4CC2-8A45-A73523FBE885}" type="slidenum">
              <a:rPr lang="en-US" smtClean="0"/>
              <a:t>125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5448" y="2207172"/>
            <a:ext cx="6201104" cy="4650828"/>
          </a:xfrm>
          <a:prstGeom prst="rect">
            <a:avLst/>
          </a:prstGeom>
        </p:spPr>
      </p:pic>
    </p:spTree>
    <p:extLst>
      <p:ext uri="{BB962C8B-B14F-4D97-AF65-F5344CB8AC3E}">
        <p14:creationId xmlns:p14="http://schemas.microsoft.com/office/powerpoint/2010/main" val="8193311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A2B3D7-DA55-CC7D-B37F-50BF5B6D1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5654" y="2136901"/>
            <a:ext cx="4908003" cy="3681002"/>
          </a:xfrm>
          <a:prstGeom prst="rect">
            <a:avLst/>
          </a:prstGeom>
        </p:spPr>
      </p:pic>
      <p:sp>
        <p:nvSpPr>
          <p:cNvPr id="2" name="Title 1">
            <a:extLst>
              <a:ext uri="{FF2B5EF4-FFF2-40B4-BE49-F238E27FC236}">
                <a16:creationId xmlns:a16="http://schemas.microsoft.com/office/drawing/2014/main" id="{EB196C5F-F3FB-806B-D6AE-71EA1DCA4493}"/>
              </a:ext>
            </a:extLst>
          </p:cNvPr>
          <p:cNvSpPr>
            <a:spLocks noGrp="1"/>
          </p:cNvSpPr>
          <p:nvPr>
            <p:ph type="title"/>
          </p:nvPr>
        </p:nvSpPr>
        <p:spPr/>
        <p:txBody>
          <a:bodyPr>
            <a:noAutofit/>
          </a:bodyPr>
          <a:lstStyle/>
          <a:p>
            <a:r>
              <a:rPr lang="en-US" sz="3600" dirty="0"/>
              <a:t>Every departure ratio should have some traversal cost, below which, routing through the entire field is optimal and path planning is unnecessary.</a:t>
            </a:r>
          </a:p>
        </p:txBody>
      </p:sp>
      <p:sp>
        <p:nvSpPr>
          <p:cNvPr id="4" name="Slide Number Placeholder 3">
            <a:extLst>
              <a:ext uri="{FF2B5EF4-FFF2-40B4-BE49-F238E27FC236}">
                <a16:creationId xmlns:a16="http://schemas.microsoft.com/office/drawing/2014/main" id="{DBF16618-65EA-369E-FDC8-A2855F9641BF}"/>
              </a:ext>
            </a:extLst>
          </p:cNvPr>
          <p:cNvSpPr>
            <a:spLocks noGrp="1"/>
          </p:cNvSpPr>
          <p:nvPr>
            <p:ph type="sldNum" sz="quarter" idx="12"/>
          </p:nvPr>
        </p:nvSpPr>
        <p:spPr/>
        <p:txBody>
          <a:bodyPr/>
          <a:lstStyle/>
          <a:p>
            <a:fld id="{35E7B248-7056-49E8-9F30-37D8E83E9700}" type="slidenum">
              <a:rPr lang="en-US" smtClean="0"/>
              <a:t>126</a:t>
            </a:fld>
            <a:endParaRPr lang="en-US"/>
          </a:p>
        </p:txBody>
      </p:sp>
      <p:pic>
        <p:nvPicPr>
          <p:cNvPr id="14" name="Picture 13">
            <a:extLst>
              <a:ext uri="{FF2B5EF4-FFF2-40B4-BE49-F238E27FC236}">
                <a16:creationId xmlns:a16="http://schemas.microsoft.com/office/drawing/2014/main" id="{AE617CE3-412F-D725-48BA-E9DC155FA495}"/>
              </a:ext>
            </a:extLst>
          </p:cNvPr>
          <p:cNvPicPr>
            <a:picLocks noChangeAspect="1"/>
          </p:cNvPicPr>
          <p:nvPr/>
        </p:nvPicPr>
        <p:blipFill>
          <a:blip r:embed="rId3"/>
          <a:stretch>
            <a:fillRect/>
          </a:stretch>
        </p:blipFill>
        <p:spPr>
          <a:xfrm>
            <a:off x="510988" y="1644174"/>
            <a:ext cx="6553550" cy="4666456"/>
          </a:xfrm>
          <a:prstGeom prst="rect">
            <a:avLst/>
          </a:prstGeom>
        </p:spPr>
      </p:pic>
    </p:spTree>
    <p:extLst>
      <p:ext uri="{BB962C8B-B14F-4D97-AF65-F5344CB8AC3E}">
        <p14:creationId xmlns:p14="http://schemas.microsoft.com/office/powerpoint/2010/main" val="19189879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solidFill>
                  <a:schemeClr val="bg1">
                    <a:lumMod val="65000"/>
                  </a:schemeClr>
                </a:solidFill>
              </a:rPr>
              <a:t>Introduction and Motivation</a:t>
            </a:r>
          </a:p>
          <a:p>
            <a:r>
              <a:rPr lang="en-US" dirty="0">
                <a:solidFill>
                  <a:schemeClr val="bg1">
                    <a:lumMod val="65000"/>
                  </a:schemeClr>
                </a:solidFill>
              </a:rPr>
              <a:t>Prior Work</a:t>
            </a:r>
          </a:p>
          <a:p>
            <a:r>
              <a:rPr lang="en-US" dirty="0">
                <a:solidFill>
                  <a:schemeClr val="bg1">
                    <a:lumMod val="65000"/>
                  </a:schemeClr>
                </a:solidFill>
              </a:rPr>
              <a:t>Introduction to straight path planner</a:t>
            </a:r>
          </a:p>
          <a:p>
            <a:r>
              <a:rPr lang="en-US" dirty="0"/>
              <a:t>Straight path cost prediction</a:t>
            </a:r>
          </a:p>
          <a:p>
            <a:pPr lvl="1"/>
            <a:r>
              <a:rPr lang="en-US" dirty="0">
                <a:solidFill>
                  <a:schemeClr val="bg1">
                    <a:lumMod val="65000"/>
                  </a:schemeClr>
                </a:solidFill>
              </a:rPr>
              <a:t>Encounter rate prediction</a:t>
            </a:r>
          </a:p>
          <a:p>
            <a:pPr lvl="1"/>
            <a:r>
              <a:rPr lang="en-US" dirty="0">
                <a:solidFill>
                  <a:schemeClr val="bg1">
                    <a:lumMod val="65000"/>
                  </a:schemeClr>
                </a:solidFill>
              </a:rPr>
              <a:t>Occupancy prediction</a:t>
            </a:r>
          </a:p>
          <a:p>
            <a:r>
              <a:rPr lang="en-US" dirty="0">
                <a:solidFill>
                  <a:schemeClr val="bg1">
                    <a:lumMod val="65000"/>
                  </a:schemeClr>
                </a:solidFill>
              </a:rPr>
              <a:t>Results</a:t>
            </a:r>
          </a:p>
          <a:p>
            <a:pPr lvl="1"/>
            <a:r>
              <a:rPr lang="en-US" dirty="0">
                <a:solidFill>
                  <a:schemeClr val="bg1">
                    <a:lumMod val="65000"/>
                  </a:schemeClr>
                </a:solidFill>
              </a:rPr>
              <a:t>Compared to straight path planner</a:t>
            </a:r>
          </a:p>
          <a:p>
            <a:pPr lvl="1"/>
            <a:r>
              <a:rPr lang="en-US" dirty="0">
                <a:solidFill>
                  <a:schemeClr val="bg1">
                    <a:lumMod val="65000"/>
                  </a:schemeClr>
                </a:solidFill>
              </a:rPr>
              <a:t>Compared to around path planner and prediction</a:t>
            </a:r>
          </a:p>
        </p:txBody>
      </p:sp>
      <p:sp>
        <p:nvSpPr>
          <p:cNvPr id="4" name="Slide Number Placeholder 3"/>
          <p:cNvSpPr>
            <a:spLocks noGrp="1"/>
          </p:cNvSpPr>
          <p:nvPr>
            <p:ph type="sldNum" sz="quarter" idx="12"/>
          </p:nvPr>
        </p:nvSpPr>
        <p:spPr/>
        <p:txBody>
          <a:bodyPr/>
          <a:lstStyle/>
          <a:p>
            <a:fld id="{0310BC9A-285A-4CC2-8A45-A73523FBE885}" type="slidenum">
              <a:rPr lang="en-US" smtClean="0"/>
              <a:t>127</a:t>
            </a:fld>
            <a:endParaRPr lang="en-US"/>
          </a:p>
        </p:txBody>
      </p:sp>
    </p:spTree>
    <p:extLst>
      <p:ext uri="{BB962C8B-B14F-4D97-AF65-F5344CB8AC3E}">
        <p14:creationId xmlns:p14="http://schemas.microsoft.com/office/powerpoint/2010/main" val="63704249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27009-2C6A-CF29-3BAD-E2583346F18C}"/>
              </a:ext>
            </a:extLst>
          </p:cNvPr>
          <p:cNvSpPr>
            <a:spLocks noGrp="1"/>
          </p:cNvSpPr>
          <p:nvPr>
            <p:ph type="title"/>
          </p:nvPr>
        </p:nvSpPr>
        <p:spPr>
          <a:xfrm>
            <a:off x="838200" y="144408"/>
            <a:ext cx="10515600" cy="1325563"/>
          </a:xfrm>
        </p:spPr>
        <p:txBody>
          <a:bodyPr>
            <a:noAutofit/>
          </a:bodyPr>
          <a:lstStyle/>
          <a:p>
            <a:r>
              <a:rPr lang="en-US" sz="2400" dirty="0"/>
              <a:t>The first step to predicting straight path cost is understanding that obstacle field properties, such as obstacle size and density, affect what portion of the path is occupied and therefore what portion of the path has more difficult traversal.</a:t>
            </a:r>
          </a:p>
        </p:txBody>
      </p:sp>
      <p:sp>
        <p:nvSpPr>
          <p:cNvPr id="4" name="Slide Number Placeholder 3">
            <a:extLst>
              <a:ext uri="{FF2B5EF4-FFF2-40B4-BE49-F238E27FC236}">
                <a16:creationId xmlns:a16="http://schemas.microsoft.com/office/drawing/2014/main" id="{9ED5E1B8-E65B-2580-230C-F89C03F6A8F1}"/>
              </a:ext>
            </a:extLst>
          </p:cNvPr>
          <p:cNvSpPr>
            <a:spLocks noGrp="1"/>
          </p:cNvSpPr>
          <p:nvPr>
            <p:ph type="sldNum" sz="quarter" idx="12"/>
          </p:nvPr>
        </p:nvSpPr>
        <p:spPr/>
        <p:txBody>
          <a:bodyPr/>
          <a:lstStyle/>
          <a:p>
            <a:fld id="{35E7B248-7056-49E8-9F30-37D8E83E9700}" type="slidenum">
              <a:rPr lang="en-US" smtClean="0"/>
              <a:t>128</a:t>
            </a:fld>
            <a:endParaRPr lang="en-US"/>
          </a:p>
        </p:txBody>
      </p:sp>
      <p:pic>
        <p:nvPicPr>
          <p:cNvPr id="5" name="Picture 4" descr="Shape, arrow&#10;&#10;Description automatically generated">
            <a:extLst>
              <a:ext uri="{FF2B5EF4-FFF2-40B4-BE49-F238E27FC236}">
                <a16:creationId xmlns:a16="http://schemas.microsoft.com/office/drawing/2014/main" id="{2BA1058D-0255-874F-C706-A9A597B6F6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5196" y="1649329"/>
            <a:ext cx="6036884" cy="4527663"/>
          </a:xfrm>
          <a:prstGeom prst="rect">
            <a:avLst/>
          </a:prstGeom>
        </p:spPr>
      </p:pic>
    </p:spTree>
    <p:extLst>
      <p:ext uri="{BB962C8B-B14F-4D97-AF65-F5344CB8AC3E}">
        <p14:creationId xmlns:p14="http://schemas.microsoft.com/office/powerpoint/2010/main" val="21921554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hape, arrow&#10;&#10;Description automatically generated">
            <a:extLst>
              <a:ext uri="{FF2B5EF4-FFF2-40B4-BE49-F238E27FC236}">
                <a16:creationId xmlns:a16="http://schemas.microsoft.com/office/drawing/2014/main" id="{13A82C00-318E-4062-04BF-62AF328D17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1757" y="1624636"/>
            <a:ext cx="6795785" cy="5096839"/>
          </a:xfrm>
          <a:prstGeom prst="rect">
            <a:avLst/>
          </a:prstGeom>
        </p:spPr>
      </p:pic>
      <p:sp>
        <p:nvSpPr>
          <p:cNvPr id="2" name="Title 1">
            <a:extLst>
              <a:ext uri="{FF2B5EF4-FFF2-40B4-BE49-F238E27FC236}">
                <a16:creationId xmlns:a16="http://schemas.microsoft.com/office/drawing/2014/main" id="{6A133A84-AFF8-A962-A2B6-E4717313BA40}"/>
              </a:ext>
            </a:extLst>
          </p:cNvPr>
          <p:cNvSpPr>
            <a:spLocks noGrp="1"/>
          </p:cNvSpPr>
          <p:nvPr>
            <p:ph type="title"/>
          </p:nvPr>
        </p:nvSpPr>
        <p:spPr>
          <a:xfrm>
            <a:off x="838200" y="-145352"/>
            <a:ext cx="10515600" cy="1325563"/>
          </a:xfrm>
        </p:spPr>
        <p:txBody>
          <a:bodyPr>
            <a:noAutofit/>
          </a:bodyPr>
          <a:lstStyle/>
          <a:p>
            <a:r>
              <a:rPr lang="en-US" sz="2400" dirty="0"/>
              <a:t>Therefore, the key component to the cost estimate is estimating linear occupancy ratio or the portion of the straight path that requires traversal, if the traversal cost is uniform and known.</a:t>
            </a:r>
          </a:p>
        </p:txBody>
      </p:sp>
      <p:sp>
        <p:nvSpPr>
          <p:cNvPr id="4" name="Slide Number Placeholder 3">
            <a:extLst>
              <a:ext uri="{FF2B5EF4-FFF2-40B4-BE49-F238E27FC236}">
                <a16:creationId xmlns:a16="http://schemas.microsoft.com/office/drawing/2014/main" id="{0254B34C-79F7-D632-D3E9-7C62174ABD4D}"/>
              </a:ext>
            </a:extLst>
          </p:cNvPr>
          <p:cNvSpPr>
            <a:spLocks noGrp="1"/>
          </p:cNvSpPr>
          <p:nvPr>
            <p:ph type="sldNum" sz="quarter" idx="12"/>
          </p:nvPr>
        </p:nvSpPr>
        <p:spPr/>
        <p:txBody>
          <a:bodyPr/>
          <a:lstStyle/>
          <a:p>
            <a:fld id="{35E7B248-7056-49E8-9F30-37D8E83E9700}" type="slidenum">
              <a:rPr lang="en-US" smtClean="0"/>
              <a:t>129</a:t>
            </a:fld>
            <a:endParaRPr lang="en-US"/>
          </a:p>
        </p:txBody>
      </p:sp>
      <p:cxnSp>
        <p:nvCxnSpPr>
          <p:cNvPr id="7" name="Straight Connector 6">
            <a:extLst>
              <a:ext uri="{FF2B5EF4-FFF2-40B4-BE49-F238E27FC236}">
                <a16:creationId xmlns:a16="http://schemas.microsoft.com/office/drawing/2014/main" id="{4590C2A3-DBB6-1460-ED77-C1180589F00D}"/>
              </a:ext>
            </a:extLst>
          </p:cNvPr>
          <p:cNvCxnSpPr>
            <a:cxnSpLocks/>
          </p:cNvCxnSpPr>
          <p:nvPr/>
        </p:nvCxnSpPr>
        <p:spPr>
          <a:xfrm>
            <a:off x="3824152" y="3985260"/>
            <a:ext cx="408214"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E8A85FF-9409-D20E-921D-5327CFE851D6}"/>
              </a:ext>
            </a:extLst>
          </p:cNvPr>
          <p:cNvCxnSpPr>
            <a:cxnSpLocks/>
          </p:cNvCxnSpPr>
          <p:nvPr/>
        </p:nvCxnSpPr>
        <p:spPr>
          <a:xfrm>
            <a:off x="4467497" y="3985260"/>
            <a:ext cx="269966"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262216-DF62-2E59-595E-77DC7102ED9A}"/>
              </a:ext>
            </a:extLst>
          </p:cNvPr>
          <p:cNvCxnSpPr>
            <a:cxnSpLocks/>
          </p:cNvCxnSpPr>
          <p:nvPr/>
        </p:nvCxnSpPr>
        <p:spPr>
          <a:xfrm>
            <a:off x="5016137" y="3985260"/>
            <a:ext cx="1872343"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9C3766-1692-D963-2DDD-6DAAAEE52470}"/>
              </a:ext>
            </a:extLst>
          </p:cNvPr>
          <p:cNvCxnSpPr>
            <a:cxnSpLocks/>
          </p:cNvCxnSpPr>
          <p:nvPr/>
        </p:nvCxnSpPr>
        <p:spPr>
          <a:xfrm>
            <a:off x="7170420" y="3985260"/>
            <a:ext cx="280035"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E3323B1-6262-DBBB-8A87-56853A552F92}"/>
              </a:ext>
            </a:extLst>
          </p:cNvPr>
          <p:cNvCxnSpPr>
            <a:cxnSpLocks/>
          </p:cNvCxnSpPr>
          <p:nvPr/>
        </p:nvCxnSpPr>
        <p:spPr>
          <a:xfrm>
            <a:off x="7741920" y="3985260"/>
            <a:ext cx="200297"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26DC09-FC75-8DB3-126B-DC1E8A3B7D03}"/>
              </a:ext>
            </a:extLst>
          </p:cNvPr>
          <p:cNvCxnSpPr>
            <a:cxnSpLocks/>
          </p:cNvCxnSpPr>
          <p:nvPr/>
        </p:nvCxnSpPr>
        <p:spPr>
          <a:xfrm>
            <a:off x="4232366" y="3985260"/>
            <a:ext cx="235131"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07B1F18-6BE3-D91C-36DF-7BE6946533B5}"/>
              </a:ext>
            </a:extLst>
          </p:cNvPr>
          <p:cNvCxnSpPr>
            <a:cxnSpLocks/>
          </p:cNvCxnSpPr>
          <p:nvPr/>
        </p:nvCxnSpPr>
        <p:spPr>
          <a:xfrm>
            <a:off x="4737463" y="3985260"/>
            <a:ext cx="278674"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B6C8017-6854-958A-51CF-83976D44BAB9}"/>
              </a:ext>
            </a:extLst>
          </p:cNvPr>
          <p:cNvCxnSpPr>
            <a:cxnSpLocks/>
          </p:cNvCxnSpPr>
          <p:nvPr/>
        </p:nvCxnSpPr>
        <p:spPr>
          <a:xfrm>
            <a:off x="6888480" y="3985260"/>
            <a:ext cx="281940"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99D5891-DBD1-55DF-6DD3-0ADDEBFEA705}"/>
              </a:ext>
            </a:extLst>
          </p:cNvPr>
          <p:cNvCxnSpPr>
            <a:cxnSpLocks/>
          </p:cNvCxnSpPr>
          <p:nvPr/>
        </p:nvCxnSpPr>
        <p:spPr>
          <a:xfrm>
            <a:off x="7450455" y="3985260"/>
            <a:ext cx="291465"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3C4650AE-E028-7EDB-5ADE-19C90EF08B3E}"/>
              </a:ext>
            </a:extLst>
          </p:cNvPr>
          <p:cNvPicPr>
            <a:picLocks noChangeAspect="1"/>
          </p:cNvPicPr>
          <p:nvPr/>
        </p:nvPicPr>
        <p:blipFill>
          <a:blip r:embed="rId3"/>
          <a:stretch>
            <a:fillRect/>
          </a:stretch>
        </p:blipFill>
        <p:spPr>
          <a:xfrm>
            <a:off x="1882827" y="1026037"/>
            <a:ext cx="8776865" cy="581397"/>
          </a:xfrm>
          <a:prstGeom prst="rect">
            <a:avLst/>
          </a:prstGeom>
        </p:spPr>
      </p:pic>
    </p:spTree>
    <p:extLst>
      <p:ext uri="{BB962C8B-B14F-4D97-AF65-F5344CB8AC3E}">
        <p14:creationId xmlns:p14="http://schemas.microsoft.com/office/powerpoint/2010/main" val="86442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21CD-EE3E-45FB-AF8C-6994E7B10697}"/>
              </a:ext>
            </a:extLst>
          </p:cNvPr>
          <p:cNvSpPr>
            <a:spLocks noGrp="1"/>
          </p:cNvSpPr>
          <p:nvPr>
            <p:ph type="title"/>
          </p:nvPr>
        </p:nvSpPr>
        <p:spPr/>
        <p:txBody>
          <a:bodyPr>
            <a:normAutofit fontScale="90000"/>
          </a:bodyPr>
          <a:lstStyle/>
          <a:p>
            <a:r>
              <a:rPr lang="en-US" dirty="0"/>
              <a:t>Obstacle radius is defined as the distance from an obstacle's centroid to its furthest vertex.</a:t>
            </a:r>
          </a:p>
        </p:txBody>
      </p:sp>
      <p:sp>
        <p:nvSpPr>
          <p:cNvPr id="3" name="Content Placeholder 2">
            <a:extLst>
              <a:ext uri="{FF2B5EF4-FFF2-40B4-BE49-F238E27FC236}">
                <a16:creationId xmlns:a16="http://schemas.microsoft.com/office/drawing/2014/main" id="{A7C17ED6-E98F-4CCD-B80C-D51F01B15BE5}"/>
              </a:ext>
            </a:extLst>
          </p:cNvPr>
          <p:cNvSpPr>
            <a:spLocks noGrp="1"/>
          </p:cNvSpPr>
          <p:nvPr>
            <p:ph idx="1"/>
          </p:nvPr>
        </p:nvSpPr>
        <p:spPr/>
        <p:txBody>
          <a:bodyPr/>
          <a:lstStyle/>
          <a:p>
            <a:pPr marL="0" indent="0">
              <a:buNone/>
            </a:pPr>
            <a:r>
              <a:rPr lang="en-US" dirty="0"/>
              <a:t>The average obstacle radius is the average of all obstacles being considered. </a:t>
            </a:r>
          </a:p>
        </p:txBody>
      </p:sp>
    </p:spTree>
    <p:extLst>
      <p:ext uri="{BB962C8B-B14F-4D97-AF65-F5344CB8AC3E}">
        <p14:creationId xmlns:p14="http://schemas.microsoft.com/office/powerpoint/2010/main" val="285999245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solidFill>
                  <a:schemeClr val="bg1">
                    <a:lumMod val="65000"/>
                  </a:schemeClr>
                </a:solidFill>
              </a:rPr>
              <a:t>Introduction and Motivation</a:t>
            </a:r>
          </a:p>
          <a:p>
            <a:r>
              <a:rPr lang="en-US" dirty="0">
                <a:solidFill>
                  <a:schemeClr val="bg1">
                    <a:lumMod val="65000"/>
                  </a:schemeClr>
                </a:solidFill>
              </a:rPr>
              <a:t>Prior Work</a:t>
            </a:r>
          </a:p>
          <a:p>
            <a:r>
              <a:rPr lang="en-US" dirty="0">
                <a:solidFill>
                  <a:schemeClr val="bg1">
                    <a:lumMod val="65000"/>
                  </a:schemeClr>
                </a:solidFill>
              </a:rPr>
              <a:t>Introduction to straight path planner</a:t>
            </a:r>
          </a:p>
          <a:p>
            <a:r>
              <a:rPr lang="en-US" dirty="0"/>
              <a:t>Straight path cost prediction</a:t>
            </a:r>
          </a:p>
          <a:p>
            <a:pPr lvl="1"/>
            <a:r>
              <a:rPr lang="en-US" dirty="0"/>
              <a:t>Encounter rate prediction</a:t>
            </a:r>
          </a:p>
          <a:p>
            <a:pPr lvl="1"/>
            <a:r>
              <a:rPr lang="en-US" dirty="0">
                <a:solidFill>
                  <a:schemeClr val="bg1">
                    <a:lumMod val="65000"/>
                  </a:schemeClr>
                </a:solidFill>
              </a:rPr>
              <a:t>Occupancy prediction</a:t>
            </a:r>
          </a:p>
          <a:p>
            <a:r>
              <a:rPr lang="en-US" dirty="0">
                <a:solidFill>
                  <a:schemeClr val="bg1">
                    <a:lumMod val="65000"/>
                  </a:schemeClr>
                </a:solidFill>
              </a:rPr>
              <a:t>Results</a:t>
            </a:r>
          </a:p>
          <a:p>
            <a:pPr lvl="1"/>
            <a:r>
              <a:rPr lang="en-US" dirty="0">
                <a:solidFill>
                  <a:schemeClr val="bg1">
                    <a:lumMod val="65000"/>
                  </a:schemeClr>
                </a:solidFill>
              </a:rPr>
              <a:t>Compared to straight path planner</a:t>
            </a:r>
          </a:p>
          <a:p>
            <a:pPr lvl="1"/>
            <a:r>
              <a:rPr lang="en-US" dirty="0">
                <a:solidFill>
                  <a:schemeClr val="bg1">
                    <a:lumMod val="65000"/>
                  </a:schemeClr>
                </a:solidFill>
              </a:rPr>
              <a:t>Compared to around path planner and prediction</a:t>
            </a:r>
          </a:p>
        </p:txBody>
      </p:sp>
      <p:sp>
        <p:nvSpPr>
          <p:cNvPr id="4" name="Slide Number Placeholder 3"/>
          <p:cNvSpPr>
            <a:spLocks noGrp="1"/>
          </p:cNvSpPr>
          <p:nvPr>
            <p:ph type="sldNum" sz="quarter" idx="12"/>
          </p:nvPr>
        </p:nvSpPr>
        <p:spPr/>
        <p:txBody>
          <a:bodyPr/>
          <a:lstStyle/>
          <a:p>
            <a:fld id="{0310BC9A-285A-4CC2-8A45-A73523FBE885}" type="slidenum">
              <a:rPr lang="en-US" smtClean="0"/>
              <a:t>130</a:t>
            </a:fld>
            <a:endParaRPr lang="en-US"/>
          </a:p>
        </p:txBody>
      </p:sp>
    </p:spTree>
    <p:extLst>
      <p:ext uri="{BB962C8B-B14F-4D97-AF65-F5344CB8AC3E}">
        <p14:creationId xmlns:p14="http://schemas.microsoft.com/office/powerpoint/2010/main" val="10151943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1FF9-284F-7C7F-C0CB-92C81B4A0213}"/>
              </a:ext>
            </a:extLst>
          </p:cNvPr>
          <p:cNvSpPr>
            <a:spLocks noGrp="1"/>
          </p:cNvSpPr>
          <p:nvPr>
            <p:ph type="title"/>
          </p:nvPr>
        </p:nvSpPr>
        <p:spPr/>
        <p:txBody>
          <a:bodyPr>
            <a:noAutofit/>
          </a:bodyPr>
          <a:lstStyle/>
          <a:p>
            <a:r>
              <a:rPr lang="en-US" sz="2800" dirty="0"/>
              <a:t>To find total occupied or unoccupied length for a unit-length line, we need to know the occupied and unoccupied length per encounter and the number of encounters.  We already know how to estimate number of encounters accurately from ray casting.</a:t>
            </a:r>
          </a:p>
        </p:txBody>
      </p:sp>
      <p:sp>
        <p:nvSpPr>
          <p:cNvPr id="4" name="Slide Number Placeholder 3">
            <a:extLst>
              <a:ext uri="{FF2B5EF4-FFF2-40B4-BE49-F238E27FC236}">
                <a16:creationId xmlns:a16="http://schemas.microsoft.com/office/drawing/2014/main" id="{1CAD999E-4445-53E7-7B9D-4BD342512740}"/>
              </a:ext>
            </a:extLst>
          </p:cNvPr>
          <p:cNvSpPr>
            <a:spLocks noGrp="1"/>
          </p:cNvSpPr>
          <p:nvPr>
            <p:ph type="sldNum" sz="quarter" idx="12"/>
          </p:nvPr>
        </p:nvSpPr>
        <p:spPr/>
        <p:txBody>
          <a:bodyPr/>
          <a:lstStyle/>
          <a:p>
            <a:fld id="{35E7B248-7056-49E8-9F30-37D8E83E9700}" type="slidenum">
              <a:rPr lang="en-US" smtClean="0"/>
              <a:t>131</a:t>
            </a:fld>
            <a:endParaRPr lang="en-US"/>
          </a:p>
        </p:txBody>
      </p:sp>
      <p:grpSp>
        <p:nvGrpSpPr>
          <p:cNvPr id="5" name="Group 4">
            <a:extLst>
              <a:ext uri="{FF2B5EF4-FFF2-40B4-BE49-F238E27FC236}">
                <a16:creationId xmlns:a16="http://schemas.microsoft.com/office/drawing/2014/main" id="{E7D132C0-91C0-621E-CB47-EE6F35D60B90}"/>
              </a:ext>
            </a:extLst>
          </p:cNvPr>
          <p:cNvGrpSpPr/>
          <p:nvPr/>
        </p:nvGrpSpPr>
        <p:grpSpPr>
          <a:xfrm>
            <a:off x="491607" y="2079243"/>
            <a:ext cx="11208786" cy="4277107"/>
            <a:chOff x="453511" y="2454991"/>
            <a:chExt cx="11208786" cy="4277107"/>
          </a:xfrm>
        </p:grpSpPr>
        <p:pic>
          <p:nvPicPr>
            <p:cNvPr id="6" name="Picture 5" descr="Shape, polygon&#10;&#10;Description automatically generated">
              <a:extLst>
                <a:ext uri="{FF2B5EF4-FFF2-40B4-BE49-F238E27FC236}">
                  <a16:creationId xmlns:a16="http://schemas.microsoft.com/office/drawing/2014/main" id="{2154FED2-6FDE-9224-A50A-C5F505F0EF50}"/>
                </a:ext>
              </a:extLst>
            </p:cNvPr>
            <p:cNvPicPr>
              <a:picLocks noChangeAspect="1"/>
            </p:cNvPicPr>
            <p:nvPr/>
          </p:nvPicPr>
          <p:blipFill rotWithShape="1">
            <a:blip r:embed="rId2">
              <a:extLst>
                <a:ext uri="{28A0092B-C50C-407E-A947-70E740481C1C}">
                  <a14:useLocalDpi xmlns:a14="http://schemas.microsoft.com/office/drawing/2010/main" val="0"/>
                </a:ext>
              </a:extLst>
            </a:blip>
            <a:srcRect l="7267" t="6594" r="8168" b="4665"/>
            <a:stretch/>
          </p:blipFill>
          <p:spPr>
            <a:xfrm>
              <a:off x="6343305" y="2465614"/>
              <a:ext cx="5318992" cy="4266484"/>
            </a:xfrm>
            <a:prstGeom prst="rect">
              <a:avLst/>
            </a:prstGeom>
          </p:spPr>
        </p:pic>
        <p:pic>
          <p:nvPicPr>
            <p:cNvPr id="7" name="Picture 6" descr="Chart, shape&#10;&#10;Description automatically generated with medium confidence">
              <a:extLst>
                <a:ext uri="{FF2B5EF4-FFF2-40B4-BE49-F238E27FC236}">
                  <a16:creationId xmlns:a16="http://schemas.microsoft.com/office/drawing/2014/main" id="{F5089552-841B-E473-EAE0-1BC12CDCED76}"/>
                </a:ext>
              </a:extLst>
            </p:cNvPr>
            <p:cNvPicPr>
              <a:picLocks noChangeAspect="1"/>
            </p:cNvPicPr>
            <p:nvPr/>
          </p:nvPicPr>
          <p:blipFill rotWithShape="1">
            <a:blip r:embed="rId3">
              <a:extLst>
                <a:ext uri="{28A0092B-C50C-407E-A947-70E740481C1C}">
                  <a14:useLocalDpi xmlns:a14="http://schemas.microsoft.com/office/drawing/2010/main" val="0"/>
                </a:ext>
              </a:extLst>
            </a:blip>
            <a:srcRect l="7384" t="6786" r="8222" b="3489"/>
            <a:stretch/>
          </p:blipFill>
          <p:spPr>
            <a:xfrm>
              <a:off x="453511" y="2454991"/>
              <a:ext cx="5250051" cy="4266484"/>
            </a:xfrm>
            <a:prstGeom prst="rect">
              <a:avLst/>
            </a:prstGeom>
          </p:spPr>
        </p:pic>
        <p:cxnSp>
          <p:nvCxnSpPr>
            <p:cNvPr id="8" name="Straight Arrow Connector 7">
              <a:extLst>
                <a:ext uri="{FF2B5EF4-FFF2-40B4-BE49-F238E27FC236}">
                  <a16:creationId xmlns:a16="http://schemas.microsoft.com/office/drawing/2014/main" id="{53128FBD-D740-75FA-5CC5-8EF08F4C1307}"/>
                </a:ext>
              </a:extLst>
            </p:cNvPr>
            <p:cNvCxnSpPr>
              <a:cxnSpLocks/>
            </p:cNvCxnSpPr>
            <p:nvPr/>
          </p:nvCxnSpPr>
          <p:spPr>
            <a:xfrm>
              <a:off x="838200" y="3613666"/>
              <a:ext cx="4723356" cy="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8D1FB6B0-B96E-E719-DB1E-620CE6EAAD23}"/>
                </a:ext>
              </a:extLst>
            </p:cNvPr>
            <p:cNvSpPr txBox="1"/>
            <p:nvPr/>
          </p:nvSpPr>
          <p:spPr>
            <a:xfrm>
              <a:off x="3061766" y="3244334"/>
              <a:ext cx="276224" cy="369332"/>
            </a:xfrm>
            <a:prstGeom prst="rect">
              <a:avLst/>
            </a:prstGeom>
            <a:noFill/>
          </p:spPr>
          <p:txBody>
            <a:bodyPr wrap="square" rtlCol="0">
              <a:spAutoFit/>
            </a:bodyPr>
            <a:lstStyle/>
            <a:p>
              <a:r>
                <a:rPr lang="en-US" b="1" dirty="0">
                  <a:solidFill>
                    <a:schemeClr val="accent2">
                      <a:lumMod val="75000"/>
                    </a:schemeClr>
                  </a:solidFill>
                </a:rPr>
                <a:t>3</a:t>
              </a:r>
            </a:p>
          </p:txBody>
        </p:sp>
        <p:cxnSp>
          <p:nvCxnSpPr>
            <p:cNvPr id="10" name="Straight Arrow Connector 9">
              <a:extLst>
                <a:ext uri="{FF2B5EF4-FFF2-40B4-BE49-F238E27FC236}">
                  <a16:creationId xmlns:a16="http://schemas.microsoft.com/office/drawing/2014/main" id="{606A5434-DB6C-3CA0-0D70-720241E3A480}"/>
                </a:ext>
              </a:extLst>
            </p:cNvPr>
            <p:cNvCxnSpPr>
              <a:cxnSpLocks/>
            </p:cNvCxnSpPr>
            <p:nvPr/>
          </p:nvCxnSpPr>
          <p:spPr>
            <a:xfrm flipH="1">
              <a:off x="838200" y="5198301"/>
              <a:ext cx="4723356" cy="0"/>
            </a:xfrm>
            <a:prstGeom prst="straightConnector1">
              <a:avLst/>
            </a:prstGeom>
            <a:ln w="571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E9A1BF32-6588-4B79-B3A1-527D3F889559}"/>
                </a:ext>
              </a:extLst>
            </p:cNvPr>
            <p:cNvSpPr txBox="1"/>
            <p:nvPr/>
          </p:nvSpPr>
          <p:spPr>
            <a:xfrm>
              <a:off x="3203573" y="5338996"/>
              <a:ext cx="276224" cy="369332"/>
            </a:xfrm>
            <a:prstGeom prst="rect">
              <a:avLst/>
            </a:prstGeom>
            <a:noFill/>
          </p:spPr>
          <p:txBody>
            <a:bodyPr wrap="square" rtlCol="0">
              <a:spAutoFit/>
            </a:bodyPr>
            <a:lstStyle/>
            <a:p>
              <a:r>
                <a:rPr lang="en-US" b="1" dirty="0">
                  <a:solidFill>
                    <a:schemeClr val="accent6"/>
                  </a:solidFill>
                </a:rPr>
                <a:t>5</a:t>
              </a:r>
            </a:p>
          </p:txBody>
        </p:sp>
        <p:cxnSp>
          <p:nvCxnSpPr>
            <p:cNvPr id="12" name="Straight Arrow Connector 11">
              <a:extLst>
                <a:ext uri="{FF2B5EF4-FFF2-40B4-BE49-F238E27FC236}">
                  <a16:creationId xmlns:a16="http://schemas.microsoft.com/office/drawing/2014/main" id="{E78F35A0-8B70-2087-F15E-C726657F7883}"/>
                </a:ext>
              </a:extLst>
            </p:cNvPr>
            <p:cNvCxnSpPr>
              <a:cxnSpLocks/>
            </p:cNvCxnSpPr>
            <p:nvPr/>
          </p:nvCxnSpPr>
          <p:spPr>
            <a:xfrm>
              <a:off x="838200" y="4379068"/>
              <a:ext cx="4723356" cy="0"/>
            </a:xfrm>
            <a:prstGeom prst="straightConnector1">
              <a:avLst/>
            </a:prstGeom>
            <a:ln w="57150"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EF9E3EF7-22AB-D50A-F2A3-12E9E7B52175}"/>
                </a:ext>
              </a:extLst>
            </p:cNvPr>
            <p:cNvSpPr txBox="1"/>
            <p:nvPr/>
          </p:nvSpPr>
          <p:spPr>
            <a:xfrm>
              <a:off x="3456851" y="4449482"/>
              <a:ext cx="276224" cy="369332"/>
            </a:xfrm>
            <a:prstGeom prst="rect">
              <a:avLst/>
            </a:prstGeom>
            <a:noFill/>
          </p:spPr>
          <p:txBody>
            <a:bodyPr wrap="square" rtlCol="0">
              <a:spAutoFit/>
            </a:bodyPr>
            <a:lstStyle/>
            <a:p>
              <a:r>
                <a:rPr lang="en-US" b="1" dirty="0">
                  <a:solidFill>
                    <a:srgbClr val="7030A0"/>
                  </a:solidFill>
                </a:rPr>
                <a:t>3</a:t>
              </a:r>
            </a:p>
          </p:txBody>
        </p:sp>
        <p:cxnSp>
          <p:nvCxnSpPr>
            <p:cNvPr id="14" name="Straight Arrow Connector 13">
              <a:extLst>
                <a:ext uri="{FF2B5EF4-FFF2-40B4-BE49-F238E27FC236}">
                  <a16:creationId xmlns:a16="http://schemas.microsoft.com/office/drawing/2014/main" id="{C862B742-D522-78F0-3D43-922039DAD186}"/>
                </a:ext>
              </a:extLst>
            </p:cNvPr>
            <p:cNvCxnSpPr>
              <a:cxnSpLocks/>
            </p:cNvCxnSpPr>
            <p:nvPr/>
          </p:nvCxnSpPr>
          <p:spPr>
            <a:xfrm>
              <a:off x="6736415" y="3613666"/>
              <a:ext cx="4723356" cy="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CBE3F2DA-3A1F-3A0D-8C1F-4484C9908F0C}"/>
                </a:ext>
              </a:extLst>
            </p:cNvPr>
            <p:cNvSpPr txBox="1"/>
            <p:nvPr/>
          </p:nvSpPr>
          <p:spPr>
            <a:xfrm>
              <a:off x="8959981" y="3244334"/>
              <a:ext cx="276224" cy="369332"/>
            </a:xfrm>
            <a:prstGeom prst="rect">
              <a:avLst/>
            </a:prstGeom>
            <a:noFill/>
          </p:spPr>
          <p:txBody>
            <a:bodyPr wrap="square" rtlCol="0">
              <a:spAutoFit/>
            </a:bodyPr>
            <a:lstStyle/>
            <a:p>
              <a:r>
                <a:rPr lang="en-US" b="1" dirty="0">
                  <a:solidFill>
                    <a:schemeClr val="accent2">
                      <a:lumMod val="75000"/>
                    </a:schemeClr>
                  </a:solidFill>
                </a:rPr>
                <a:t>2</a:t>
              </a:r>
            </a:p>
          </p:txBody>
        </p:sp>
        <p:cxnSp>
          <p:nvCxnSpPr>
            <p:cNvPr id="16" name="Straight Arrow Connector 15">
              <a:extLst>
                <a:ext uri="{FF2B5EF4-FFF2-40B4-BE49-F238E27FC236}">
                  <a16:creationId xmlns:a16="http://schemas.microsoft.com/office/drawing/2014/main" id="{7A56B440-7F3C-1803-5D60-D94BB7FF7A1B}"/>
                </a:ext>
              </a:extLst>
            </p:cNvPr>
            <p:cNvCxnSpPr>
              <a:cxnSpLocks/>
            </p:cNvCxnSpPr>
            <p:nvPr/>
          </p:nvCxnSpPr>
          <p:spPr>
            <a:xfrm flipH="1">
              <a:off x="6736415" y="5198301"/>
              <a:ext cx="4723356" cy="0"/>
            </a:xfrm>
            <a:prstGeom prst="straightConnector1">
              <a:avLst/>
            </a:prstGeom>
            <a:ln w="571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F5DB4460-A181-7370-72FE-327F4956A689}"/>
                </a:ext>
              </a:extLst>
            </p:cNvPr>
            <p:cNvSpPr txBox="1"/>
            <p:nvPr/>
          </p:nvSpPr>
          <p:spPr>
            <a:xfrm>
              <a:off x="9101788" y="5338996"/>
              <a:ext cx="276224" cy="369332"/>
            </a:xfrm>
            <a:prstGeom prst="rect">
              <a:avLst/>
            </a:prstGeom>
            <a:noFill/>
          </p:spPr>
          <p:txBody>
            <a:bodyPr wrap="square" rtlCol="0">
              <a:spAutoFit/>
            </a:bodyPr>
            <a:lstStyle/>
            <a:p>
              <a:r>
                <a:rPr lang="en-US" b="1" dirty="0">
                  <a:solidFill>
                    <a:schemeClr val="accent6"/>
                  </a:solidFill>
                </a:rPr>
                <a:t>2</a:t>
              </a:r>
            </a:p>
          </p:txBody>
        </p:sp>
        <p:cxnSp>
          <p:nvCxnSpPr>
            <p:cNvPr id="18" name="Straight Arrow Connector 17">
              <a:extLst>
                <a:ext uri="{FF2B5EF4-FFF2-40B4-BE49-F238E27FC236}">
                  <a16:creationId xmlns:a16="http://schemas.microsoft.com/office/drawing/2014/main" id="{EA17C785-DC24-9397-3F89-790A5F76752C}"/>
                </a:ext>
              </a:extLst>
            </p:cNvPr>
            <p:cNvCxnSpPr>
              <a:cxnSpLocks/>
            </p:cNvCxnSpPr>
            <p:nvPr/>
          </p:nvCxnSpPr>
          <p:spPr>
            <a:xfrm>
              <a:off x="6736415" y="4379068"/>
              <a:ext cx="4723356" cy="0"/>
            </a:xfrm>
            <a:prstGeom prst="straightConnector1">
              <a:avLst/>
            </a:prstGeom>
            <a:ln w="57150"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0935EB8D-96F0-5EE1-9334-C8C44A45C347}"/>
                </a:ext>
              </a:extLst>
            </p:cNvPr>
            <p:cNvSpPr txBox="1"/>
            <p:nvPr/>
          </p:nvSpPr>
          <p:spPr>
            <a:xfrm>
              <a:off x="9239900" y="4432899"/>
              <a:ext cx="276224" cy="369332"/>
            </a:xfrm>
            <a:prstGeom prst="rect">
              <a:avLst/>
            </a:prstGeom>
            <a:noFill/>
          </p:spPr>
          <p:txBody>
            <a:bodyPr wrap="square" rtlCol="0">
              <a:spAutoFit/>
            </a:bodyPr>
            <a:lstStyle/>
            <a:p>
              <a:r>
                <a:rPr lang="en-US" b="1" dirty="0">
                  <a:solidFill>
                    <a:srgbClr val="7030A0"/>
                  </a:solidFill>
                </a:rPr>
                <a:t>2</a:t>
              </a:r>
            </a:p>
          </p:txBody>
        </p:sp>
      </p:grpSp>
    </p:spTree>
    <p:extLst>
      <p:ext uri="{BB962C8B-B14F-4D97-AF65-F5344CB8AC3E}">
        <p14:creationId xmlns:p14="http://schemas.microsoft.com/office/powerpoint/2010/main" val="16844122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solidFill>
                  <a:schemeClr val="bg1">
                    <a:lumMod val="65000"/>
                  </a:schemeClr>
                </a:solidFill>
              </a:rPr>
              <a:t>Introduction and Motivation</a:t>
            </a:r>
          </a:p>
          <a:p>
            <a:r>
              <a:rPr lang="en-US" dirty="0">
                <a:solidFill>
                  <a:schemeClr val="bg1">
                    <a:lumMod val="65000"/>
                  </a:schemeClr>
                </a:solidFill>
              </a:rPr>
              <a:t>Prior Work</a:t>
            </a:r>
          </a:p>
          <a:p>
            <a:r>
              <a:rPr lang="en-US" dirty="0">
                <a:solidFill>
                  <a:schemeClr val="bg1">
                    <a:lumMod val="65000"/>
                  </a:schemeClr>
                </a:solidFill>
              </a:rPr>
              <a:t>Introduction to straight path planner</a:t>
            </a:r>
          </a:p>
          <a:p>
            <a:r>
              <a:rPr lang="en-US" dirty="0"/>
              <a:t>Straight path cost prediction</a:t>
            </a:r>
          </a:p>
          <a:p>
            <a:pPr lvl="1"/>
            <a:r>
              <a:rPr lang="en-US" dirty="0">
                <a:solidFill>
                  <a:schemeClr val="bg1">
                    <a:lumMod val="65000"/>
                  </a:schemeClr>
                </a:solidFill>
              </a:rPr>
              <a:t>Encounter rate prediction</a:t>
            </a:r>
          </a:p>
          <a:p>
            <a:pPr lvl="1"/>
            <a:r>
              <a:rPr lang="en-US" dirty="0"/>
              <a:t>Occupancy prediction</a:t>
            </a:r>
          </a:p>
          <a:p>
            <a:r>
              <a:rPr lang="en-US" dirty="0">
                <a:solidFill>
                  <a:schemeClr val="bg1">
                    <a:lumMod val="65000"/>
                  </a:schemeClr>
                </a:solidFill>
              </a:rPr>
              <a:t>Results</a:t>
            </a:r>
          </a:p>
          <a:p>
            <a:pPr lvl="1"/>
            <a:r>
              <a:rPr lang="en-US" dirty="0">
                <a:solidFill>
                  <a:schemeClr val="bg1">
                    <a:lumMod val="65000"/>
                  </a:schemeClr>
                </a:solidFill>
              </a:rPr>
              <a:t>Compared to straight path planner</a:t>
            </a:r>
          </a:p>
          <a:p>
            <a:pPr lvl="1"/>
            <a:r>
              <a:rPr lang="en-US" dirty="0">
                <a:solidFill>
                  <a:schemeClr val="bg1">
                    <a:lumMod val="65000"/>
                  </a:schemeClr>
                </a:solidFill>
              </a:rPr>
              <a:t>Compared to around path planner and prediction</a:t>
            </a:r>
          </a:p>
        </p:txBody>
      </p:sp>
      <p:sp>
        <p:nvSpPr>
          <p:cNvPr id="4" name="Slide Number Placeholder 3"/>
          <p:cNvSpPr>
            <a:spLocks noGrp="1"/>
          </p:cNvSpPr>
          <p:nvPr>
            <p:ph type="sldNum" sz="quarter" idx="12"/>
          </p:nvPr>
        </p:nvSpPr>
        <p:spPr/>
        <p:txBody>
          <a:bodyPr/>
          <a:lstStyle/>
          <a:p>
            <a:fld id="{0310BC9A-285A-4CC2-8A45-A73523FBE885}" type="slidenum">
              <a:rPr lang="en-US" smtClean="0"/>
              <a:t>132</a:t>
            </a:fld>
            <a:endParaRPr lang="en-US"/>
          </a:p>
        </p:txBody>
      </p:sp>
    </p:spTree>
    <p:extLst>
      <p:ext uri="{BB962C8B-B14F-4D97-AF65-F5344CB8AC3E}">
        <p14:creationId xmlns:p14="http://schemas.microsoft.com/office/powerpoint/2010/main" val="192902011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7705-AF1C-072A-754F-F716232FDDC3}"/>
              </a:ext>
            </a:extLst>
          </p:cNvPr>
          <p:cNvSpPr>
            <a:spLocks noGrp="1"/>
          </p:cNvSpPr>
          <p:nvPr>
            <p:ph type="title"/>
          </p:nvPr>
        </p:nvSpPr>
        <p:spPr/>
        <p:txBody>
          <a:bodyPr>
            <a:normAutofit fontScale="90000"/>
          </a:bodyPr>
          <a:lstStyle/>
          <a:p>
            <a:r>
              <a:rPr lang="en-US" dirty="0"/>
              <a:t>There are several ways to estimate linear occupancy/</a:t>
            </a:r>
            <a:r>
              <a:rPr lang="en-US" dirty="0" err="1"/>
              <a:t>unoccupancy</a:t>
            </a:r>
            <a:r>
              <a:rPr lang="en-US" dirty="0"/>
              <a:t> for a single encounter that we will discuss:</a:t>
            </a:r>
          </a:p>
        </p:txBody>
      </p:sp>
      <p:sp>
        <p:nvSpPr>
          <p:cNvPr id="3" name="Content Placeholder 2">
            <a:extLst>
              <a:ext uri="{FF2B5EF4-FFF2-40B4-BE49-F238E27FC236}">
                <a16:creationId xmlns:a16="http://schemas.microsoft.com/office/drawing/2014/main" id="{8C5CB260-6503-4C91-E529-1FD1BF906059}"/>
              </a:ext>
            </a:extLst>
          </p:cNvPr>
          <p:cNvSpPr>
            <a:spLocks noGrp="1"/>
          </p:cNvSpPr>
          <p:nvPr>
            <p:ph idx="1"/>
          </p:nvPr>
        </p:nvSpPr>
        <p:spPr>
          <a:xfrm>
            <a:off x="838200" y="2586445"/>
            <a:ext cx="10515600" cy="3590517"/>
          </a:xfrm>
        </p:spPr>
        <p:txBody>
          <a:bodyPr/>
          <a:lstStyle/>
          <a:p>
            <a:r>
              <a:rPr lang="en-US" dirty="0"/>
              <a:t>Using gap width as a basis for unoccupied length</a:t>
            </a:r>
          </a:p>
          <a:p>
            <a:r>
              <a:rPr lang="en-US" dirty="0"/>
              <a:t>Using polytope width as a basis for occupied length</a:t>
            </a:r>
          </a:p>
          <a:p>
            <a:r>
              <a:rPr lang="en-US" dirty="0"/>
              <a:t>Quadratic fit to measured data</a:t>
            </a:r>
          </a:p>
        </p:txBody>
      </p:sp>
      <p:sp>
        <p:nvSpPr>
          <p:cNvPr id="4" name="Slide Number Placeholder 3">
            <a:extLst>
              <a:ext uri="{FF2B5EF4-FFF2-40B4-BE49-F238E27FC236}">
                <a16:creationId xmlns:a16="http://schemas.microsoft.com/office/drawing/2014/main" id="{B9BC4D79-CF08-3DC1-ADA8-F63C78BEABD5}"/>
              </a:ext>
            </a:extLst>
          </p:cNvPr>
          <p:cNvSpPr>
            <a:spLocks noGrp="1"/>
          </p:cNvSpPr>
          <p:nvPr>
            <p:ph type="sldNum" sz="quarter" idx="12"/>
          </p:nvPr>
        </p:nvSpPr>
        <p:spPr/>
        <p:txBody>
          <a:bodyPr/>
          <a:lstStyle/>
          <a:p>
            <a:fld id="{35E7B248-7056-49E8-9F30-37D8E83E9700}" type="slidenum">
              <a:rPr lang="en-US" smtClean="0"/>
              <a:t>133</a:t>
            </a:fld>
            <a:endParaRPr lang="en-US"/>
          </a:p>
        </p:txBody>
      </p:sp>
    </p:spTree>
    <p:extLst>
      <p:ext uri="{BB962C8B-B14F-4D97-AF65-F5344CB8AC3E}">
        <p14:creationId xmlns:p14="http://schemas.microsoft.com/office/powerpoint/2010/main" val="11405367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7705-AF1C-072A-754F-F716232FDDC3}"/>
              </a:ext>
            </a:extLst>
          </p:cNvPr>
          <p:cNvSpPr>
            <a:spLocks noGrp="1"/>
          </p:cNvSpPr>
          <p:nvPr>
            <p:ph type="title"/>
          </p:nvPr>
        </p:nvSpPr>
        <p:spPr/>
        <p:txBody>
          <a:bodyPr>
            <a:normAutofit fontScale="90000"/>
          </a:bodyPr>
          <a:lstStyle/>
          <a:p>
            <a:r>
              <a:rPr lang="en-US" dirty="0"/>
              <a:t>There are several ways to estimate linear occupancy/</a:t>
            </a:r>
            <a:r>
              <a:rPr lang="en-US" dirty="0" err="1"/>
              <a:t>unoccupancy</a:t>
            </a:r>
            <a:r>
              <a:rPr lang="en-US" dirty="0"/>
              <a:t> for a single encounter that we will discuss:</a:t>
            </a:r>
          </a:p>
        </p:txBody>
      </p:sp>
      <p:sp>
        <p:nvSpPr>
          <p:cNvPr id="3" name="Content Placeholder 2">
            <a:extLst>
              <a:ext uri="{FF2B5EF4-FFF2-40B4-BE49-F238E27FC236}">
                <a16:creationId xmlns:a16="http://schemas.microsoft.com/office/drawing/2014/main" id="{8C5CB260-6503-4C91-E529-1FD1BF906059}"/>
              </a:ext>
            </a:extLst>
          </p:cNvPr>
          <p:cNvSpPr>
            <a:spLocks noGrp="1"/>
          </p:cNvSpPr>
          <p:nvPr>
            <p:ph idx="1"/>
          </p:nvPr>
        </p:nvSpPr>
        <p:spPr>
          <a:xfrm>
            <a:off x="838200" y="2586445"/>
            <a:ext cx="10515600" cy="3590517"/>
          </a:xfrm>
        </p:spPr>
        <p:txBody>
          <a:bodyPr/>
          <a:lstStyle/>
          <a:p>
            <a:r>
              <a:rPr lang="en-US" dirty="0"/>
              <a:t>Using polytope width as a basis for occupied length</a:t>
            </a:r>
          </a:p>
          <a:p>
            <a:r>
              <a:rPr lang="en-US" dirty="0"/>
              <a:t>Quadratic fit to measured data</a:t>
            </a:r>
          </a:p>
        </p:txBody>
      </p:sp>
      <p:sp>
        <p:nvSpPr>
          <p:cNvPr id="4" name="Slide Number Placeholder 3">
            <a:extLst>
              <a:ext uri="{FF2B5EF4-FFF2-40B4-BE49-F238E27FC236}">
                <a16:creationId xmlns:a16="http://schemas.microsoft.com/office/drawing/2014/main" id="{B9BC4D79-CF08-3DC1-ADA8-F63C78BEABD5}"/>
              </a:ext>
            </a:extLst>
          </p:cNvPr>
          <p:cNvSpPr>
            <a:spLocks noGrp="1"/>
          </p:cNvSpPr>
          <p:nvPr>
            <p:ph type="sldNum" sz="quarter" idx="12"/>
          </p:nvPr>
        </p:nvSpPr>
        <p:spPr/>
        <p:txBody>
          <a:bodyPr/>
          <a:lstStyle/>
          <a:p>
            <a:fld id="{35E7B248-7056-49E8-9F30-37D8E83E9700}" type="slidenum">
              <a:rPr lang="en-US" smtClean="0"/>
              <a:t>134</a:t>
            </a:fld>
            <a:endParaRPr lang="en-US"/>
          </a:p>
        </p:txBody>
      </p:sp>
    </p:spTree>
    <p:extLst>
      <p:ext uri="{BB962C8B-B14F-4D97-AF65-F5344CB8AC3E}">
        <p14:creationId xmlns:p14="http://schemas.microsoft.com/office/powerpoint/2010/main" val="21973613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83D16-D8D5-24B0-ED4A-BE76728A0B0E}"/>
              </a:ext>
            </a:extLst>
          </p:cNvPr>
          <p:cNvSpPr>
            <a:spLocks noGrp="1"/>
          </p:cNvSpPr>
          <p:nvPr>
            <p:ph type="title"/>
          </p:nvPr>
        </p:nvSpPr>
        <p:spPr/>
        <p:txBody>
          <a:bodyPr>
            <a:noAutofit/>
          </a:bodyPr>
          <a:lstStyle/>
          <a:p>
            <a:r>
              <a:rPr lang="en-US" sz="3600" dirty="0"/>
              <a:t>First, we’ll discuss using gap width as a basis for measuring unoccupied length.  Knowing gap width and the angle of the polytope sides, we can find the length of a specific gap.</a:t>
            </a:r>
          </a:p>
        </p:txBody>
      </p:sp>
      <p:sp>
        <p:nvSpPr>
          <p:cNvPr id="4" name="Slide Number Placeholder 3">
            <a:extLst>
              <a:ext uri="{FF2B5EF4-FFF2-40B4-BE49-F238E27FC236}">
                <a16:creationId xmlns:a16="http://schemas.microsoft.com/office/drawing/2014/main" id="{A52CA18F-6D1E-35E5-C323-D9D18DD01536}"/>
              </a:ext>
            </a:extLst>
          </p:cNvPr>
          <p:cNvSpPr>
            <a:spLocks noGrp="1"/>
          </p:cNvSpPr>
          <p:nvPr>
            <p:ph type="sldNum" sz="quarter" idx="12"/>
          </p:nvPr>
        </p:nvSpPr>
        <p:spPr/>
        <p:txBody>
          <a:bodyPr/>
          <a:lstStyle/>
          <a:p>
            <a:fld id="{35E7B248-7056-49E8-9F30-37D8E83E9700}" type="slidenum">
              <a:rPr lang="en-US" smtClean="0"/>
              <a:t>135</a:t>
            </a:fld>
            <a:endParaRPr lang="en-US"/>
          </a:p>
        </p:txBody>
      </p:sp>
      <p:pic>
        <p:nvPicPr>
          <p:cNvPr id="20" name="Picture 19">
            <a:extLst>
              <a:ext uri="{FF2B5EF4-FFF2-40B4-BE49-F238E27FC236}">
                <a16:creationId xmlns:a16="http://schemas.microsoft.com/office/drawing/2014/main" id="{39A5C60D-3E45-92EF-484D-923D7DBBDFFF}"/>
              </a:ext>
            </a:extLst>
          </p:cNvPr>
          <p:cNvPicPr>
            <a:picLocks noChangeAspect="1"/>
          </p:cNvPicPr>
          <p:nvPr/>
        </p:nvPicPr>
        <p:blipFill>
          <a:blip r:embed="rId2"/>
          <a:stretch>
            <a:fillRect/>
          </a:stretch>
        </p:blipFill>
        <p:spPr>
          <a:xfrm>
            <a:off x="5613293" y="1850396"/>
            <a:ext cx="4210638" cy="4505954"/>
          </a:xfrm>
          <a:prstGeom prst="rect">
            <a:avLst/>
          </a:prstGeom>
          <a:ln w="12700">
            <a:solidFill>
              <a:schemeClr val="tx1"/>
            </a:solidFill>
          </a:ln>
        </p:spPr>
      </p:pic>
      <p:pic>
        <p:nvPicPr>
          <p:cNvPr id="22" name="Picture 21">
            <a:extLst>
              <a:ext uri="{FF2B5EF4-FFF2-40B4-BE49-F238E27FC236}">
                <a16:creationId xmlns:a16="http://schemas.microsoft.com/office/drawing/2014/main" id="{757B40AD-CF19-5BB6-1A03-0E35CAFED467}"/>
              </a:ext>
            </a:extLst>
          </p:cNvPr>
          <p:cNvPicPr>
            <a:picLocks noChangeAspect="1"/>
          </p:cNvPicPr>
          <p:nvPr/>
        </p:nvPicPr>
        <p:blipFill>
          <a:blip r:embed="rId3"/>
          <a:stretch>
            <a:fillRect/>
          </a:stretch>
        </p:blipFill>
        <p:spPr>
          <a:xfrm>
            <a:off x="1000683" y="3017371"/>
            <a:ext cx="4048690" cy="1086002"/>
          </a:xfrm>
          <a:prstGeom prst="rect">
            <a:avLst/>
          </a:prstGeom>
        </p:spPr>
      </p:pic>
    </p:spTree>
    <p:extLst>
      <p:ext uri="{BB962C8B-B14F-4D97-AF65-F5344CB8AC3E}">
        <p14:creationId xmlns:p14="http://schemas.microsoft.com/office/powerpoint/2010/main" val="23356019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83D16-D8D5-24B0-ED4A-BE76728A0B0E}"/>
              </a:ext>
            </a:extLst>
          </p:cNvPr>
          <p:cNvSpPr>
            <a:spLocks noGrp="1"/>
          </p:cNvSpPr>
          <p:nvPr>
            <p:ph type="title"/>
          </p:nvPr>
        </p:nvSpPr>
        <p:spPr/>
        <p:txBody>
          <a:bodyPr>
            <a:noAutofit/>
          </a:bodyPr>
          <a:lstStyle/>
          <a:p>
            <a:r>
              <a:rPr lang="en-US" sz="3600" dirty="0"/>
              <a:t>Hypothesis: the average side angle for the entire field be used repeatedly to get the total unoccupied space for some length.</a:t>
            </a:r>
          </a:p>
        </p:txBody>
      </p:sp>
      <p:sp>
        <p:nvSpPr>
          <p:cNvPr id="4" name="Slide Number Placeholder 3">
            <a:extLst>
              <a:ext uri="{FF2B5EF4-FFF2-40B4-BE49-F238E27FC236}">
                <a16:creationId xmlns:a16="http://schemas.microsoft.com/office/drawing/2014/main" id="{A52CA18F-6D1E-35E5-C323-D9D18DD01536}"/>
              </a:ext>
            </a:extLst>
          </p:cNvPr>
          <p:cNvSpPr>
            <a:spLocks noGrp="1"/>
          </p:cNvSpPr>
          <p:nvPr>
            <p:ph type="sldNum" sz="quarter" idx="12"/>
          </p:nvPr>
        </p:nvSpPr>
        <p:spPr/>
        <p:txBody>
          <a:bodyPr/>
          <a:lstStyle/>
          <a:p>
            <a:fld id="{35E7B248-7056-49E8-9F30-37D8E83E9700}" type="slidenum">
              <a:rPr lang="en-US" smtClean="0"/>
              <a:t>136</a:t>
            </a:fld>
            <a:endParaRPr lang="en-US"/>
          </a:p>
        </p:txBody>
      </p:sp>
      <p:pic>
        <p:nvPicPr>
          <p:cNvPr id="20" name="Picture 19">
            <a:extLst>
              <a:ext uri="{FF2B5EF4-FFF2-40B4-BE49-F238E27FC236}">
                <a16:creationId xmlns:a16="http://schemas.microsoft.com/office/drawing/2014/main" id="{39A5C60D-3E45-92EF-484D-923D7DBBDFFF}"/>
              </a:ext>
            </a:extLst>
          </p:cNvPr>
          <p:cNvPicPr>
            <a:picLocks noChangeAspect="1"/>
          </p:cNvPicPr>
          <p:nvPr/>
        </p:nvPicPr>
        <p:blipFill>
          <a:blip r:embed="rId2"/>
          <a:stretch>
            <a:fillRect/>
          </a:stretch>
        </p:blipFill>
        <p:spPr>
          <a:xfrm>
            <a:off x="5613293" y="1850396"/>
            <a:ext cx="4210638" cy="4505954"/>
          </a:xfrm>
          <a:prstGeom prst="rect">
            <a:avLst/>
          </a:prstGeom>
          <a:ln w="12700">
            <a:solidFill>
              <a:schemeClr val="tx1"/>
            </a:solidFill>
          </a:ln>
        </p:spPr>
      </p:pic>
      <p:pic>
        <p:nvPicPr>
          <p:cNvPr id="22" name="Picture 21">
            <a:extLst>
              <a:ext uri="{FF2B5EF4-FFF2-40B4-BE49-F238E27FC236}">
                <a16:creationId xmlns:a16="http://schemas.microsoft.com/office/drawing/2014/main" id="{757B40AD-CF19-5BB6-1A03-0E35CAFED467}"/>
              </a:ext>
            </a:extLst>
          </p:cNvPr>
          <p:cNvPicPr>
            <a:picLocks noChangeAspect="1"/>
          </p:cNvPicPr>
          <p:nvPr/>
        </p:nvPicPr>
        <p:blipFill>
          <a:blip r:embed="rId3"/>
          <a:stretch>
            <a:fillRect/>
          </a:stretch>
        </p:blipFill>
        <p:spPr>
          <a:xfrm>
            <a:off x="1000683" y="3017371"/>
            <a:ext cx="4048690" cy="1086002"/>
          </a:xfrm>
          <a:prstGeom prst="rect">
            <a:avLst/>
          </a:prstGeom>
        </p:spPr>
      </p:pic>
      <p:pic>
        <p:nvPicPr>
          <p:cNvPr id="6" name="Picture 5">
            <a:extLst>
              <a:ext uri="{FF2B5EF4-FFF2-40B4-BE49-F238E27FC236}">
                <a16:creationId xmlns:a16="http://schemas.microsoft.com/office/drawing/2014/main" id="{33955A6E-BC2A-766B-D97D-E7B04B4B339F}"/>
              </a:ext>
            </a:extLst>
          </p:cNvPr>
          <p:cNvPicPr>
            <a:picLocks noChangeAspect="1"/>
          </p:cNvPicPr>
          <p:nvPr/>
        </p:nvPicPr>
        <p:blipFill>
          <a:blip r:embed="rId4"/>
          <a:stretch>
            <a:fillRect/>
          </a:stretch>
        </p:blipFill>
        <p:spPr>
          <a:xfrm>
            <a:off x="263321" y="4103373"/>
            <a:ext cx="5349972" cy="741413"/>
          </a:xfrm>
          <a:prstGeom prst="rect">
            <a:avLst/>
          </a:prstGeom>
        </p:spPr>
      </p:pic>
    </p:spTree>
    <p:extLst>
      <p:ext uri="{BB962C8B-B14F-4D97-AF65-F5344CB8AC3E}">
        <p14:creationId xmlns:p14="http://schemas.microsoft.com/office/powerpoint/2010/main" val="27090996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00155-2140-7136-7384-CE1AD8B8682B}"/>
              </a:ext>
            </a:extLst>
          </p:cNvPr>
          <p:cNvSpPr>
            <a:spLocks noGrp="1"/>
          </p:cNvSpPr>
          <p:nvPr>
            <p:ph type="title"/>
          </p:nvPr>
        </p:nvSpPr>
        <p:spPr>
          <a:xfrm>
            <a:off x="838200" y="136525"/>
            <a:ext cx="10515600" cy="1325563"/>
          </a:xfrm>
        </p:spPr>
        <p:txBody>
          <a:bodyPr>
            <a:noAutofit/>
          </a:bodyPr>
          <a:lstStyle/>
          <a:p>
            <a:r>
              <a:rPr lang="en-US" sz="3200" dirty="0"/>
              <a:t>Finding all side angles for the entire obstacle field we see that the distribution is relatively even.</a:t>
            </a:r>
          </a:p>
        </p:txBody>
      </p:sp>
      <p:sp>
        <p:nvSpPr>
          <p:cNvPr id="4" name="Slide Number Placeholder 3">
            <a:extLst>
              <a:ext uri="{FF2B5EF4-FFF2-40B4-BE49-F238E27FC236}">
                <a16:creationId xmlns:a16="http://schemas.microsoft.com/office/drawing/2014/main" id="{324907AE-3EAD-72AE-101B-EC8048D37B0C}"/>
              </a:ext>
            </a:extLst>
          </p:cNvPr>
          <p:cNvSpPr>
            <a:spLocks noGrp="1"/>
          </p:cNvSpPr>
          <p:nvPr>
            <p:ph type="sldNum" sz="quarter" idx="12"/>
          </p:nvPr>
        </p:nvSpPr>
        <p:spPr/>
        <p:txBody>
          <a:bodyPr/>
          <a:lstStyle/>
          <a:p>
            <a:fld id="{35E7B248-7056-49E8-9F30-37D8E83E9700}" type="slidenum">
              <a:rPr lang="en-US" smtClean="0"/>
              <a:t>137</a:t>
            </a:fld>
            <a:endParaRPr lang="en-US"/>
          </a:p>
        </p:txBody>
      </p:sp>
      <p:pic>
        <p:nvPicPr>
          <p:cNvPr id="5" name="Picture 4">
            <a:extLst>
              <a:ext uri="{FF2B5EF4-FFF2-40B4-BE49-F238E27FC236}">
                <a16:creationId xmlns:a16="http://schemas.microsoft.com/office/drawing/2014/main" id="{407C4AB8-459E-55DF-12A0-DF7A2B603415}"/>
              </a:ext>
            </a:extLst>
          </p:cNvPr>
          <p:cNvPicPr>
            <a:picLocks noChangeAspect="1"/>
          </p:cNvPicPr>
          <p:nvPr/>
        </p:nvPicPr>
        <p:blipFill>
          <a:blip r:embed="rId2"/>
          <a:stretch>
            <a:fillRect/>
          </a:stretch>
        </p:blipFill>
        <p:spPr>
          <a:xfrm>
            <a:off x="2257611" y="1244040"/>
            <a:ext cx="7303247" cy="5477435"/>
          </a:xfrm>
          <a:prstGeom prst="rect">
            <a:avLst/>
          </a:prstGeom>
        </p:spPr>
      </p:pic>
    </p:spTree>
    <p:extLst>
      <p:ext uri="{BB962C8B-B14F-4D97-AF65-F5344CB8AC3E}">
        <p14:creationId xmlns:p14="http://schemas.microsoft.com/office/powerpoint/2010/main" val="21080722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0B009-FAB6-A911-5541-DAEEC19E66D2}"/>
              </a:ext>
            </a:extLst>
          </p:cNvPr>
          <p:cNvSpPr>
            <a:spLocks noGrp="1"/>
          </p:cNvSpPr>
          <p:nvPr>
            <p:ph type="title"/>
          </p:nvPr>
        </p:nvSpPr>
        <p:spPr/>
        <p:txBody>
          <a:bodyPr>
            <a:noAutofit/>
          </a:bodyPr>
          <a:lstStyle/>
          <a:p>
            <a:r>
              <a:rPr lang="en-US" sz="3200" dirty="0"/>
              <a:t>This makes sense because we would expect two polytopes shrunk from the same Voronoi line have supplementary angles.</a:t>
            </a:r>
          </a:p>
        </p:txBody>
      </p:sp>
      <p:pic>
        <p:nvPicPr>
          <p:cNvPr id="6" name="Content Placeholder 5">
            <a:extLst>
              <a:ext uri="{FF2B5EF4-FFF2-40B4-BE49-F238E27FC236}">
                <a16:creationId xmlns:a16="http://schemas.microsoft.com/office/drawing/2014/main" id="{B87F141C-CE5F-AC42-25B9-8DF87CA950D8}"/>
              </a:ext>
            </a:extLst>
          </p:cNvPr>
          <p:cNvPicPr>
            <a:picLocks noGrp="1" noChangeAspect="1"/>
          </p:cNvPicPr>
          <p:nvPr>
            <p:ph idx="1"/>
          </p:nvPr>
        </p:nvPicPr>
        <p:blipFill>
          <a:blip r:embed="rId2"/>
          <a:stretch>
            <a:fillRect/>
          </a:stretch>
        </p:blipFill>
        <p:spPr>
          <a:xfrm>
            <a:off x="4736207" y="2005012"/>
            <a:ext cx="2719586" cy="4351338"/>
          </a:xfrm>
          <a:ln w="12700">
            <a:solidFill>
              <a:schemeClr val="tx1"/>
            </a:solidFill>
          </a:ln>
        </p:spPr>
      </p:pic>
      <p:sp>
        <p:nvSpPr>
          <p:cNvPr id="4" name="Slide Number Placeholder 3">
            <a:extLst>
              <a:ext uri="{FF2B5EF4-FFF2-40B4-BE49-F238E27FC236}">
                <a16:creationId xmlns:a16="http://schemas.microsoft.com/office/drawing/2014/main" id="{AC695EB7-538E-F520-C58D-E82F8F2A3A7B}"/>
              </a:ext>
            </a:extLst>
          </p:cNvPr>
          <p:cNvSpPr>
            <a:spLocks noGrp="1"/>
          </p:cNvSpPr>
          <p:nvPr>
            <p:ph type="sldNum" sz="quarter" idx="12"/>
          </p:nvPr>
        </p:nvSpPr>
        <p:spPr/>
        <p:txBody>
          <a:bodyPr/>
          <a:lstStyle/>
          <a:p>
            <a:fld id="{35E7B248-7056-49E8-9F30-37D8E83E9700}" type="slidenum">
              <a:rPr lang="en-US" smtClean="0"/>
              <a:t>138</a:t>
            </a:fld>
            <a:endParaRPr lang="en-US"/>
          </a:p>
        </p:txBody>
      </p:sp>
    </p:spTree>
    <p:extLst>
      <p:ext uri="{BB962C8B-B14F-4D97-AF65-F5344CB8AC3E}">
        <p14:creationId xmlns:p14="http://schemas.microsoft.com/office/powerpoint/2010/main" val="17016137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00155-2140-7136-7384-CE1AD8B8682B}"/>
              </a:ext>
            </a:extLst>
          </p:cNvPr>
          <p:cNvSpPr>
            <a:spLocks noGrp="1"/>
          </p:cNvSpPr>
          <p:nvPr>
            <p:ph type="title"/>
          </p:nvPr>
        </p:nvSpPr>
        <p:spPr/>
        <p:txBody>
          <a:bodyPr>
            <a:noAutofit/>
          </a:bodyPr>
          <a:lstStyle/>
          <a:p>
            <a:r>
              <a:rPr lang="en-US" sz="3200" dirty="0"/>
              <a:t>The mean in this distribution was 0.5563</a:t>
            </a:r>
            <a:r>
              <a:rPr lang="en-US" sz="3200" baseline="30000" dirty="0"/>
              <a:t>o</a:t>
            </a:r>
            <a:r>
              <a:rPr lang="en-US" sz="3200" dirty="0"/>
              <a:t>. Why is it not exactly 0</a:t>
            </a:r>
            <a:r>
              <a:rPr lang="en-US" sz="3200" baseline="30000" dirty="0"/>
              <a:t>o</a:t>
            </a:r>
            <a:r>
              <a:rPr lang="en-US" sz="3200" dirty="0"/>
              <a:t>?</a:t>
            </a:r>
          </a:p>
        </p:txBody>
      </p:sp>
      <p:sp>
        <p:nvSpPr>
          <p:cNvPr id="4" name="Slide Number Placeholder 3">
            <a:extLst>
              <a:ext uri="{FF2B5EF4-FFF2-40B4-BE49-F238E27FC236}">
                <a16:creationId xmlns:a16="http://schemas.microsoft.com/office/drawing/2014/main" id="{324907AE-3EAD-72AE-101B-EC8048D37B0C}"/>
              </a:ext>
            </a:extLst>
          </p:cNvPr>
          <p:cNvSpPr>
            <a:spLocks noGrp="1"/>
          </p:cNvSpPr>
          <p:nvPr>
            <p:ph type="sldNum" sz="quarter" idx="12"/>
          </p:nvPr>
        </p:nvSpPr>
        <p:spPr/>
        <p:txBody>
          <a:bodyPr/>
          <a:lstStyle/>
          <a:p>
            <a:fld id="{35E7B248-7056-49E8-9F30-37D8E83E9700}" type="slidenum">
              <a:rPr lang="en-US" smtClean="0"/>
              <a:t>139</a:t>
            </a:fld>
            <a:endParaRPr lang="en-US"/>
          </a:p>
        </p:txBody>
      </p:sp>
      <p:pic>
        <p:nvPicPr>
          <p:cNvPr id="5" name="Picture 4">
            <a:extLst>
              <a:ext uri="{FF2B5EF4-FFF2-40B4-BE49-F238E27FC236}">
                <a16:creationId xmlns:a16="http://schemas.microsoft.com/office/drawing/2014/main" id="{C7A06CC6-DBA2-146A-2C45-D0F4EB844DB0}"/>
              </a:ext>
            </a:extLst>
          </p:cNvPr>
          <p:cNvPicPr>
            <a:picLocks noChangeAspect="1"/>
          </p:cNvPicPr>
          <p:nvPr/>
        </p:nvPicPr>
        <p:blipFill>
          <a:blip r:embed="rId2"/>
          <a:stretch>
            <a:fillRect/>
          </a:stretch>
        </p:blipFill>
        <p:spPr>
          <a:xfrm>
            <a:off x="2257611" y="1244040"/>
            <a:ext cx="7303247" cy="5477435"/>
          </a:xfrm>
          <a:prstGeom prst="rect">
            <a:avLst/>
          </a:prstGeom>
        </p:spPr>
      </p:pic>
    </p:spTree>
    <p:extLst>
      <p:ext uri="{BB962C8B-B14F-4D97-AF65-F5344CB8AC3E}">
        <p14:creationId xmlns:p14="http://schemas.microsoft.com/office/powerpoint/2010/main" val="26849464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21CD-EE3E-45FB-AF8C-6994E7B10697}"/>
              </a:ext>
            </a:extLst>
          </p:cNvPr>
          <p:cNvSpPr>
            <a:spLocks noGrp="1"/>
          </p:cNvSpPr>
          <p:nvPr>
            <p:ph type="title"/>
          </p:nvPr>
        </p:nvSpPr>
        <p:spPr/>
        <p:txBody>
          <a:bodyPr>
            <a:normAutofit fontScale="90000"/>
          </a:bodyPr>
          <a:lstStyle/>
          <a:p>
            <a:r>
              <a:rPr lang="en-US" dirty="0"/>
              <a:t>The standard deviation in obstacle radius is the standard deviation of those obstacle radius values.</a:t>
            </a:r>
          </a:p>
        </p:txBody>
      </p:sp>
      <p:sp>
        <p:nvSpPr>
          <p:cNvPr id="3" name="Content Placeholder 2">
            <a:extLst>
              <a:ext uri="{FF2B5EF4-FFF2-40B4-BE49-F238E27FC236}">
                <a16:creationId xmlns:a16="http://schemas.microsoft.com/office/drawing/2014/main" id="{A7C17ED6-E98F-4CCD-B80C-D51F01B15BE5}"/>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153639773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C3D-0E7E-C4F0-43A5-AE70401CA121}"/>
              </a:ext>
            </a:extLst>
          </p:cNvPr>
          <p:cNvSpPr>
            <a:spLocks noGrp="1"/>
          </p:cNvSpPr>
          <p:nvPr>
            <p:ph type="title"/>
          </p:nvPr>
        </p:nvSpPr>
        <p:spPr/>
        <p:txBody>
          <a:bodyPr/>
          <a:lstStyle/>
          <a:p>
            <a:r>
              <a:rPr lang="en-US" dirty="0"/>
              <a:t>Asymmetry in distribution is because of trimmed polytopes at the field edges.</a:t>
            </a:r>
          </a:p>
        </p:txBody>
      </p:sp>
      <p:sp>
        <p:nvSpPr>
          <p:cNvPr id="4" name="Slide Number Placeholder 3">
            <a:extLst>
              <a:ext uri="{FF2B5EF4-FFF2-40B4-BE49-F238E27FC236}">
                <a16:creationId xmlns:a16="http://schemas.microsoft.com/office/drawing/2014/main" id="{4F5A3A07-AF95-35FB-330D-BF3C5D50598C}"/>
              </a:ext>
            </a:extLst>
          </p:cNvPr>
          <p:cNvSpPr>
            <a:spLocks noGrp="1"/>
          </p:cNvSpPr>
          <p:nvPr>
            <p:ph type="sldNum" sz="quarter" idx="12"/>
          </p:nvPr>
        </p:nvSpPr>
        <p:spPr/>
        <p:txBody>
          <a:bodyPr/>
          <a:lstStyle/>
          <a:p>
            <a:fld id="{35E7B248-7056-49E8-9F30-37D8E83E9700}" type="slidenum">
              <a:rPr lang="en-US" smtClean="0"/>
              <a:t>140</a:t>
            </a:fld>
            <a:endParaRPr lang="en-US"/>
          </a:p>
        </p:txBody>
      </p:sp>
      <p:pic>
        <p:nvPicPr>
          <p:cNvPr id="6" name="Picture 5">
            <a:extLst>
              <a:ext uri="{FF2B5EF4-FFF2-40B4-BE49-F238E27FC236}">
                <a16:creationId xmlns:a16="http://schemas.microsoft.com/office/drawing/2014/main" id="{60859C5F-163A-6C56-2716-27E38E0DA68D}"/>
              </a:ext>
            </a:extLst>
          </p:cNvPr>
          <p:cNvPicPr>
            <a:picLocks noChangeAspect="1"/>
          </p:cNvPicPr>
          <p:nvPr/>
        </p:nvPicPr>
        <p:blipFill>
          <a:blip r:embed="rId2"/>
          <a:stretch>
            <a:fillRect/>
          </a:stretch>
        </p:blipFill>
        <p:spPr>
          <a:xfrm>
            <a:off x="3429000" y="2023269"/>
            <a:ext cx="5334000" cy="4000500"/>
          </a:xfrm>
          <a:prstGeom prst="rect">
            <a:avLst/>
          </a:prstGeom>
        </p:spPr>
      </p:pic>
      <p:sp>
        <p:nvSpPr>
          <p:cNvPr id="3" name="Rectangle 2">
            <a:extLst>
              <a:ext uri="{FF2B5EF4-FFF2-40B4-BE49-F238E27FC236}">
                <a16:creationId xmlns:a16="http://schemas.microsoft.com/office/drawing/2014/main" id="{F4E21A34-AB67-FE65-5FEC-73597C24EE1D}"/>
              </a:ext>
            </a:extLst>
          </p:cNvPr>
          <p:cNvSpPr/>
          <p:nvPr/>
        </p:nvSpPr>
        <p:spPr>
          <a:xfrm>
            <a:off x="4128247" y="2299447"/>
            <a:ext cx="4114800" cy="3254188"/>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5025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64D1A662-AFC9-E7AF-8E0F-4787896CB4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7912" y="1131365"/>
            <a:ext cx="6942857" cy="5838095"/>
          </a:xfrm>
          <a:prstGeom prst="rect">
            <a:avLst/>
          </a:prstGeom>
        </p:spPr>
      </p:pic>
      <p:sp>
        <p:nvSpPr>
          <p:cNvPr id="2" name="Title 1">
            <a:extLst>
              <a:ext uri="{FF2B5EF4-FFF2-40B4-BE49-F238E27FC236}">
                <a16:creationId xmlns:a16="http://schemas.microsoft.com/office/drawing/2014/main" id="{DA418FAD-B2DC-E3A9-40DA-29BE43E6B6DB}"/>
              </a:ext>
            </a:extLst>
          </p:cNvPr>
          <p:cNvSpPr>
            <a:spLocks noGrp="1"/>
          </p:cNvSpPr>
          <p:nvPr>
            <p:ph type="title"/>
          </p:nvPr>
        </p:nvSpPr>
        <p:spPr>
          <a:xfrm>
            <a:off x="838200" y="136525"/>
            <a:ext cx="10515600" cy="1382993"/>
          </a:xfrm>
        </p:spPr>
        <p:txBody>
          <a:bodyPr>
            <a:noAutofit/>
          </a:bodyPr>
          <a:lstStyle/>
          <a:p>
            <a:r>
              <a:rPr lang="en-US" sz="2400" dirty="0"/>
              <a:t>If we instead take the mean of the positive side of the distribution, is approximately 90 degrees (96.7084</a:t>
            </a:r>
            <a:r>
              <a:rPr lang="en-US" sz="2400" baseline="30000" dirty="0"/>
              <a:t>o</a:t>
            </a:r>
            <a:r>
              <a:rPr lang="en-US" sz="2400" dirty="0"/>
              <a:t> in this case) meaning walls are on average, normal.  Therefore, we should be able to estimate unoccupied length using gap length times the number of gaps we expect to encounter.  However, </a:t>
            </a:r>
            <a:r>
              <a:rPr lang="en-US" sz="2400" b="1" dirty="0">
                <a:solidFill>
                  <a:schemeClr val="accent4">
                    <a:lumMod val="75000"/>
                  </a:schemeClr>
                </a:solidFill>
              </a:rPr>
              <a:t>this</a:t>
            </a:r>
            <a:r>
              <a:rPr lang="en-US" sz="2400" dirty="0"/>
              <a:t> does not work as intended.</a:t>
            </a:r>
          </a:p>
        </p:txBody>
      </p:sp>
      <p:sp>
        <p:nvSpPr>
          <p:cNvPr id="4" name="Slide Number Placeholder 3">
            <a:extLst>
              <a:ext uri="{FF2B5EF4-FFF2-40B4-BE49-F238E27FC236}">
                <a16:creationId xmlns:a16="http://schemas.microsoft.com/office/drawing/2014/main" id="{FD018B1F-E36E-055C-7193-B835D38EF6C2}"/>
              </a:ext>
            </a:extLst>
          </p:cNvPr>
          <p:cNvSpPr>
            <a:spLocks noGrp="1"/>
          </p:cNvSpPr>
          <p:nvPr>
            <p:ph type="sldNum" sz="quarter" idx="12"/>
          </p:nvPr>
        </p:nvSpPr>
        <p:spPr/>
        <p:txBody>
          <a:bodyPr/>
          <a:lstStyle/>
          <a:p>
            <a:fld id="{35E7B248-7056-49E8-9F30-37D8E83E9700}" type="slidenum">
              <a:rPr lang="en-US" smtClean="0"/>
              <a:t>141</a:t>
            </a:fld>
            <a:endParaRPr lang="en-US"/>
          </a:p>
        </p:txBody>
      </p:sp>
      <p:pic>
        <p:nvPicPr>
          <p:cNvPr id="8" name="Picture 7">
            <a:extLst>
              <a:ext uri="{FF2B5EF4-FFF2-40B4-BE49-F238E27FC236}">
                <a16:creationId xmlns:a16="http://schemas.microsoft.com/office/drawing/2014/main" id="{A4D71B2B-D242-533E-12C5-D00CEB8C97C5}"/>
              </a:ext>
            </a:extLst>
          </p:cNvPr>
          <p:cNvPicPr>
            <a:picLocks noChangeAspect="1"/>
          </p:cNvPicPr>
          <p:nvPr/>
        </p:nvPicPr>
        <p:blipFill>
          <a:blip r:embed="rId3"/>
          <a:stretch>
            <a:fillRect/>
          </a:stretch>
        </p:blipFill>
        <p:spPr>
          <a:xfrm>
            <a:off x="424455" y="3863436"/>
            <a:ext cx="3543795" cy="762106"/>
          </a:xfrm>
          <a:prstGeom prst="rect">
            <a:avLst/>
          </a:prstGeom>
        </p:spPr>
      </p:pic>
    </p:spTree>
    <p:extLst>
      <p:ext uri="{BB962C8B-B14F-4D97-AF65-F5344CB8AC3E}">
        <p14:creationId xmlns:p14="http://schemas.microsoft.com/office/powerpoint/2010/main" val="11868997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5380-FBBC-69BC-B2AE-2248DB8C8FDD}"/>
              </a:ext>
            </a:extLst>
          </p:cNvPr>
          <p:cNvSpPr>
            <a:spLocks noGrp="1"/>
          </p:cNvSpPr>
          <p:nvPr>
            <p:ph type="title"/>
          </p:nvPr>
        </p:nvSpPr>
        <p:spPr/>
        <p:txBody>
          <a:bodyPr>
            <a:noAutofit/>
          </a:bodyPr>
          <a:lstStyle/>
          <a:p>
            <a:r>
              <a:rPr lang="en-US" sz="3200" dirty="0"/>
              <a:t>A different approach, would be to use the number of expected obstacle encounters and the average axis-aligned bounding box (AABB) width to estimate occupied length.</a:t>
            </a:r>
          </a:p>
        </p:txBody>
      </p:sp>
      <p:sp>
        <p:nvSpPr>
          <p:cNvPr id="4" name="Slide Number Placeholder 3">
            <a:extLst>
              <a:ext uri="{FF2B5EF4-FFF2-40B4-BE49-F238E27FC236}">
                <a16:creationId xmlns:a16="http://schemas.microsoft.com/office/drawing/2014/main" id="{B45A8673-32D1-88A2-CAD9-88E91ADACB6C}"/>
              </a:ext>
            </a:extLst>
          </p:cNvPr>
          <p:cNvSpPr>
            <a:spLocks noGrp="1"/>
          </p:cNvSpPr>
          <p:nvPr>
            <p:ph type="sldNum" sz="quarter" idx="12"/>
          </p:nvPr>
        </p:nvSpPr>
        <p:spPr/>
        <p:txBody>
          <a:bodyPr/>
          <a:lstStyle/>
          <a:p>
            <a:fld id="{35E7B248-7056-49E8-9F30-37D8E83E9700}" type="slidenum">
              <a:rPr lang="en-US" smtClean="0"/>
              <a:t>142</a:t>
            </a:fld>
            <a:endParaRPr lang="en-US"/>
          </a:p>
        </p:txBody>
      </p:sp>
      <p:sp>
        <p:nvSpPr>
          <p:cNvPr id="6" name="Pentagon 5">
            <a:extLst>
              <a:ext uri="{FF2B5EF4-FFF2-40B4-BE49-F238E27FC236}">
                <a16:creationId xmlns:a16="http://schemas.microsoft.com/office/drawing/2014/main" id="{2BAD861E-4949-2B38-823E-41CEA4568DE3}"/>
              </a:ext>
            </a:extLst>
          </p:cNvPr>
          <p:cNvSpPr/>
          <p:nvPr/>
        </p:nvSpPr>
        <p:spPr>
          <a:xfrm rot="6756086">
            <a:off x="4782219" y="2205942"/>
            <a:ext cx="3205763" cy="3133204"/>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C49693A-DB8D-7B9D-41B9-BEC01D72B235}"/>
              </a:ext>
            </a:extLst>
          </p:cNvPr>
          <p:cNvSpPr txBox="1"/>
          <p:nvPr/>
        </p:nvSpPr>
        <p:spPr>
          <a:xfrm>
            <a:off x="5414482" y="5411450"/>
            <a:ext cx="1981399" cy="1446550"/>
          </a:xfrm>
          <a:prstGeom prst="rect">
            <a:avLst/>
          </a:prstGeom>
          <a:noFill/>
        </p:spPr>
        <p:txBody>
          <a:bodyPr wrap="square" rtlCol="0">
            <a:spAutoFit/>
          </a:bodyPr>
          <a:lstStyle/>
          <a:p>
            <a:r>
              <a:rPr lang="en-US" sz="8800" dirty="0" err="1">
                <a:solidFill>
                  <a:srgbClr val="FF0000"/>
                </a:solidFill>
              </a:rPr>
              <a:t>w</a:t>
            </a:r>
            <a:r>
              <a:rPr lang="en-US" sz="8800" baseline="-25000" dirty="0" err="1">
                <a:solidFill>
                  <a:srgbClr val="FF0000"/>
                </a:solidFill>
              </a:rPr>
              <a:t>i</a:t>
            </a:r>
            <a:endParaRPr lang="en-US" baseline="-25000" dirty="0">
              <a:solidFill>
                <a:srgbClr val="FF0000"/>
              </a:solidFill>
            </a:endParaRPr>
          </a:p>
        </p:txBody>
      </p:sp>
      <p:cxnSp>
        <p:nvCxnSpPr>
          <p:cNvPr id="12" name="Straight Connector 11">
            <a:extLst>
              <a:ext uri="{FF2B5EF4-FFF2-40B4-BE49-F238E27FC236}">
                <a16:creationId xmlns:a16="http://schemas.microsoft.com/office/drawing/2014/main" id="{A93C723E-AD6F-66C2-1A57-B8CB7111B1F2}"/>
              </a:ext>
            </a:extLst>
          </p:cNvPr>
          <p:cNvCxnSpPr>
            <a:cxnSpLocks/>
          </p:cNvCxnSpPr>
          <p:nvPr/>
        </p:nvCxnSpPr>
        <p:spPr>
          <a:xfrm flipH="1" flipV="1">
            <a:off x="4514565" y="4097397"/>
            <a:ext cx="43357" cy="1836741"/>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710E2B-0F98-CA3D-A83C-EBC1F7E242AE}"/>
              </a:ext>
            </a:extLst>
          </p:cNvPr>
          <p:cNvCxnSpPr>
            <a:cxnSpLocks/>
          </p:cNvCxnSpPr>
          <p:nvPr/>
        </p:nvCxnSpPr>
        <p:spPr>
          <a:xfrm flipV="1">
            <a:off x="7804516" y="4097397"/>
            <a:ext cx="0" cy="1836741"/>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314AAC-501A-5A1A-22D9-ECCF50F1497B}"/>
              </a:ext>
            </a:extLst>
          </p:cNvPr>
          <p:cNvCxnSpPr>
            <a:cxnSpLocks/>
          </p:cNvCxnSpPr>
          <p:nvPr/>
        </p:nvCxnSpPr>
        <p:spPr>
          <a:xfrm flipH="1">
            <a:off x="4557922" y="5765534"/>
            <a:ext cx="3227925" cy="0"/>
          </a:xfrm>
          <a:prstGeom prst="line">
            <a:avLst/>
          </a:prstGeom>
          <a:ln w="57150">
            <a:solidFill>
              <a:srgbClr val="FF0000"/>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C418CD9-747C-33A6-82C0-1B9F35A32343}"/>
              </a:ext>
            </a:extLst>
          </p:cNvPr>
          <p:cNvSpPr/>
          <p:nvPr/>
        </p:nvSpPr>
        <p:spPr>
          <a:xfrm>
            <a:off x="4557922" y="2299448"/>
            <a:ext cx="3184570" cy="3112000"/>
          </a:xfrm>
          <a:prstGeom prst="rect">
            <a:avLst/>
          </a:prstGeom>
          <a:noFill/>
          <a:ln w="762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74AD10B2-CC8A-A764-323F-078156939C9E}"/>
              </a:ext>
            </a:extLst>
          </p:cNvPr>
          <p:cNvPicPr>
            <a:picLocks noChangeAspect="1"/>
          </p:cNvPicPr>
          <p:nvPr/>
        </p:nvPicPr>
        <p:blipFill>
          <a:blip r:embed="rId2"/>
          <a:stretch>
            <a:fillRect/>
          </a:stretch>
        </p:blipFill>
        <p:spPr>
          <a:xfrm>
            <a:off x="909372" y="2993070"/>
            <a:ext cx="2943636" cy="752580"/>
          </a:xfrm>
          <a:prstGeom prst="rect">
            <a:avLst/>
          </a:prstGeom>
        </p:spPr>
      </p:pic>
    </p:spTree>
    <p:extLst>
      <p:ext uri="{BB962C8B-B14F-4D97-AF65-F5344CB8AC3E}">
        <p14:creationId xmlns:p14="http://schemas.microsoft.com/office/powerpoint/2010/main" val="12303917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5380-FBBC-69BC-B2AE-2248DB8C8FDD}"/>
              </a:ext>
            </a:extLst>
          </p:cNvPr>
          <p:cNvSpPr>
            <a:spLocks noGrp="1"/>
          </p:cNvSpPr>
          <p:nvPr>
            <p:ph type="title"/>
          </p:nvPr>
        </p:nvSpPr>
        <p:spPr>
          <a:xfrm>
            <a:off x="838199" y="136525"/>
            <a:ext cx="10515600" cy="1325563"/>
          </a:xfrm>
        </p:spPr>
        <p:txBody>
          <a:bodyPr>
            <a:noAutofit/>
          </a:bodyPr>
          <a:lstStyle/>
          <a:p>
            <a:r>
              <a:rPr lang="en-US" sz="2800" dirty="0"/>
              <a:t>As expected, </a:t>
            </a:r>
            <a:r>
              <a:rPr lang="en-US" sz="2800" b="1" dirty="0">
                <a:solidFill>
                  <a:schemeClr val="accent6">
                    <a:lumMod val="75000"/>
                  </a:schemeClr>
                </a:solidFill>
              </a:rPr>
              <a:t>this</a:t>
            </a:r>
            <a:r>
              <a:rPr lang="en-US" sz="2800" dirty="0"/>
              <a:t> is an over-estimate because the AABB will always be larger than any polytope that is not an axis-aligned rectangle and represents the polytope width at the worst possible traversal.</a:t>
            </a:r>
          </a:p>
        </p:txBody>
      </p:sp>
      <p:sp>
        <p:nvSpPr>
          <p:cNvPr id="4" name="Slide Number Placeholder 3">
            <a:extLst>
              <a:ext uri="{FF2B5EF4-FFF2-40B4-BE49-F238E27FC236}">
                <a16:creationId xmlns:a16="http://schemas.microsoft.com/office/drawing/2014/main" id="{B45A8673-32D1-88A2-CAD9-88E91ADACB6C}"/>
              </a:ext>
            </a:extLst>
          </p:cNvPr>
          <p:cNvSpPr>
            <a:spLocks noGrp="1"/>
          </p:cNvSpPr>
          <p:nvPr>
            <p:ph type="sldNum" sz="quarter" idx="12"/>
          </p:nvPr>
        </p:nvSpPr>
        <p:spPr/>
        <p:txBody>
          <a:bodyPr/>
          <a:lstStyle/>
          <a:p>
            <a:fld id="{35E7B248-7056-49E8-9F30-37D8E83E9700}" type="slidenum">
              <a:rPr lang="en-US" smtClean="0"/>
              <a:t>143</a:t>
            </a:fld>
            <a:endParaRPr lang="en-US"/>
          </a:p>
        </p:txBody>
      </p:sp>
      <p:pic>
        <p:nvPicPr>
          <p:cNvPr id="6" name="Picture 5">
            <a:extLst>
              <a:ext uri="{FF2B5EF4-FFF2-40B4-BE49-F238E27FC236}">
                <a16:creationId xmlns:a16="http://schemas.microsoft.com/office/drawing/2014/main" id="{2C5B0ACE-C0B1-F293-E4BC-F11B16530680}"/>
              </a:ext>
            </a:extLst>
          </p:cNvPr>
          <p:cNvPicPr>
            <a:picLocks noChangeAspect="1"/>
          </p:cNvPicPr>
          <p:nvPr/>
        </p:nvPicPr>
        <p:blipFill>
          <a:blip r:embed="rId2"/>
          <a:stretch>
            <a:fillRect/>
          </a:stretch>
        </p:blipFill>
        <p:spPr>
          <a:xfrm>
            <a:off x="3408181" y="1389690"/>
            <a:ext cx="5840323" cy="5235108"/>
          </a:xfrm>
          <a:prstGeom prst="rect">
            <a:avLst/>
          </a:prstGeom>
        </p:spPr>
      </p:pic>
    </p:spTree>
    <p:extLst>
      <p:ext uri="{BB962C8B-B14F-4D97-AF65-F5344CB8AC3E}">
        <p14:creationId xmlns:p14="http://schemas.microsoft.com/office/powerpoint/2010/main" val="182797342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entagon 10">
            <a:extLst>
              <a:ext uri="{FF2B5EF4-FFF2-40B4-BE49-F238E27FC236}">
                <a16:creationId xmlns:a16="http://schemas.microsoft.com/office/drawing/2014/main" id="{E593935D-0FC8-C873-40FF-2EB9286C2298}"/>
              </a:ext>
            </a:extLst>
          </p:cNvPr>
          <p:cNvSpPr/>
          <p:nvPr/>
        </p:nvSpPr>
        <p:spPr>
          <a:xfrm rot="6756086">
            <a:off x="4782219" y="2205942"/>
            <a:ext cx="3205763" cy="3133204"/>
          </a:xfrm>
          <a:prstGeom prst="pentag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EE874B-C8CA-FCCF-52B8-931B4A541E81}"/>
              </a:ext>
            </a:extLst>
          </p:cNvPr>
          <p:cNvSpPr>
            <a:spLocks noGrp="1"/>
          </p:cNvSpPr>
          <p:nvPr>
            <p:ph type="title"/>
          </p:nvPr>
        </p:nvSpPr>
        <p:spPr/>
        <p:txBody>
          <a:bodyPr>
            <a:noAutofit/>
          </a:bodyPr>
          <a:lstStyle/>
          <a:p>
            <a:r>
              <a:rPr lang="en-US" sz="3600" dirty="0"/>
              <a:t>Hypothesis: as a way of avoiding the overestimate, we can use a “bounding box” extending from the 25</a:t>
            </a:r>
            <a:r>
              <a:rPr lang="en-US" sz="3600" baseline="30000" dirty="0"/>
              <a:t>th</a:t>
            </a:r>
            <a:r>
              <a:rPr lang="en-US" sz="3600" dirty="0"/>
              <a:t> percentile </a:t>
            </a:r>
            <a:r>
              <a:rPr lang="en-US" sz="3600" i="1" dirty="0"/>
              <a:t>x-</a:t>
            </a:r>
            <a:r>
              <a:rPr lang="en-US" sz="3600" dirty="0"/>
              <a:t> and </a:t>
            </a:r>
            <a:r>
              <a:rPr lang="en-US" sz="3600" i="1" dirty="0"/>
              <a:t>y-coordinates</a:t>
            </a:r>
            <a:r>
              <a:rPr lang="en-US" sz="3600" dirty="0"/>
              <a:t> to the 75</a:t>
            </a:r>
            <a:r>
              <a:rPr lang="en-US" sz="3600" baseline="30000" dirty="0"/>
              <a:t>th</a:t>
            </a:r>
            <a:r>
              <a:rPr lang="en-US" sz="3600" dirty="0"/>
              <a:t> percentile </a:t>
            </a:r>
            <a:r>
              <a:rPr lang="en-US" sz="3600" i="1" dirty="0"/>
              <a:t>x-</a:t>
            </a:r>
            <a:r>
              <a:rPr lang="en-US" sz="3600" dirty="0"/>
              <a:t> and </a:t>
            </a:r>
            <a:r>
              <a:rPr lang="en-US" sz="3600" i="1" dirty="0"/>
              <a:t>y-coordinates</a:t>
            </a:r>
            <a:r>
              <a:rPr lang="en-US" sz="3600" dirty="0"/>
              <a:t>.</a:t>
            </a:r>
            <a:endParaRPr lang="en-US" sz="3600" i="1" dirty="0"/>
          </a:p>
        </p:txBody>
      </p:sp>
      <p:sp>
        <p:nvSpPr>
          <p:cNvPr id="4" name="Slide Number Placeholder 3">
            <a:extLst>
              <a:ext uri="{FF2B5EF4-FFF2-40B4-BE49-F238E27FC236}">
                <a16:creationId xmlns:a16="http://schemas.microsoft.com/office/drawing/2014/main" id="{6B108C76-2352-A550-2807-9E01C79DDEF6}"/>
              </a:ext>
            </a:extLst>
          </p:cNvPr>
          <p:cNvSpPr>
            <a:spLocks noGrp="1"/>
          </p:cNvSpPr>
          <p:nvPr>
            <p:ph type="sldNum" sz="quarter" idx="12"/>
          </p:nvPr>
        </p:nvSpPr>
        <p:spPr/>
        <p:txBody>
          <a:bodyPr/>
          <a:lstStyle/>
          <a:p>
            <a:fld id="{35E7B248-7056-49E8-9F30-37D8E83E9700}" type="slidenum">
              <a:rPr lang="en-US" smtClean="0"/>
              <a:t>144</a:t>
            </a:fld>
            <a:endParaRPr lang="en-US"/>
          </a:p>
        </p:txBody>
      </p:sp>
      <p:sp>
        <p:nvSpPr>
          <p:cNvPr id="5" name="TextBox 4">
            <a:extLst>
              <a:ext uri="{FF2B5EF4-FFF2-40B4-BE49-F238E27FC236}">
                <a16:creationId xmlns:a16="http://schemas.microsoft.com/office/drawing/2014/main" id="{6DD7BBAE-4B33-860C-93B2-B89E64E3D912}"/>
              </a:ext>
            </a:extLst>
          </p:cNvPr>
          <p:cNvSpPr txBox="1"/>
          <p:nvPr/>
        </p:nvSpPr>
        <p:spPr>
          <a:xfrm>
            <a:off x="5414482" y="5411450"/>
            <a:ext cx="1981399" cy="1446550"/>
          </a:xfrm>
          <a:prstGeom prst="rect">
            <a:avLst/>
          </a:prstGeom>
          <a:noFill/>
        </p:spPr>
        <p:txBody>
          <a:bodyPr wrap="square" rtlCol="0">
            <a:spAutoFit/>
          </a:bodyPr>
          <a:lstStyle/>
          <a:p>
            <a:r>
              <a:rPr lang="en-US" sz="8800" dirty="0" err="1">
                <a:solidFill>
                  <a:srgbClr val="FF0000"/>
                </a:solidFill>
              </a:rPr>
              <a:t>w</a:t>
            </a:r>
            <a:r>
              <a:rPr lang="en-US" sz="8800" baseline="-25000" dirty="0" err="1">
                <a:solidFill>
                  <a:srgbClr val="FF0000"/>
                </a:solidFill>
              </a:rPr>
              <a:t>i</a:t>
            </a:r>
            <a:r>
              <a:rPr lang="en-US" sz="8800" baseline="30000" dirty="0">
                <a:solidFill>
                  <a:srgbClr val="FF0000"/>
                </a:solidFill>
              </a:rPr>
              <a:t>*</a:t>
            </a:r>
            <a:endParaRPr lang="en-US" baseline="-25000" dirty="0">
              <a:solidFill>
                <a:srgbClr val="FF0000"/>
              </a:solidFill>
            </a:endParaRPr>
          </a:p>
        </p:txBody>
      </p:sp>
      <p:sp>
        <p:nvSpPr>
          <p:cNvPr id="6" name="TextBox 5">
            <a:extLst>
              <a:ext uri="{FF2B5EF4-FFF2-40B4-BE49-F238E27FC236}">
                <a16:creationId xmlns:a16="http://schemas.microsoft.com/office/drawing/2014/main" id="{F6773D9E-87A8-2760-DCE8-7B0F28EB3CF3}"/>
              </a:ext>
            </a:extLst>
          </p:cNvPr>
          <p:cNvSpPr txBox="1"/>
          <p:nvPr/>
        </p:nvSpPr>
        <p:spPr>
          <a:xfrm>
            <a:off x="5414482" y="5411450"/>
            <a:ext cx="1981399" cy="1446550"/>
          </a:xfrm>
          <a:prstGeom prst="rect">
            <a:avLst/>
          </a:prstGeom>
          <a:noFill/>
        </p:spPr>
        <p:txBody>
          <a:bodyPr wrap="square" rtlCol="0">
            <a:spAutoFit/>
          </a:bodyPr>
          <a:lstStyle/>
          <a:p>
            <a:r>
              <a:rPr lang="en-US" sz="8800" dirty="0" err="1">
                <a:solidFill>
                  <a:srgbClr val="FF0000"/>
                </a:solidFill>
              </a:rPr>
              <a:t>w</a:t>
            </a:r>
            <a:r>
              <a:rPr lang="en-US" sz="8800" baseline="-25000" dirty="0" err="1">
                <a:solidFill>
                  <a:srgbClr val="FF0000"/>
                </a:solidFill>
              </a:rPr>
              <a:t>i</a:t>
            </a:r>
            <a:endParaRPr lang="en-US" baseline="-25000" dirty="0">
              <a:solidFill>
                <a:srgbClr val="FF0000"/>
              </a:solidFill>
            </a:endParaRPr>
          </a:p>
        </p:txBody>
      </p:sp>
      <p:cxnSp>
        <p:nvCxnSpPr>
          <p:cNvPr id="7" name="Straight Connector 6">
            <a:extLst>
              <a:ext uri="{FF2B5EF4-FFF2-40B4-BE49-F238E27FC236}">
                <a16:creationId xmlns:a16="http://schemas.microsoft.com/office/drawing/2014/main" id="{A8C2D304-0E47-1931-2791-B7AE977042A9}"/>
              </a:ext>
            </a:extLst>
          </p:cNvPr>
          <p:cNvCxnSpPr>
            <a:cxnSpLocks/>
          </p:cNvCxnSpPr>
          <p:nvPr/>
        </p:nvCxnSpPr>
        <p:spPr>
          <a:xfrm flipV="1">
            <a:off x="4986202" y="5039277"/>
            <a:ext cx="0" cy="986077"/>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3658D81-73D4-14A5-CE34-8152891DF81A}"/>
              </a:ext>
            </a:extLst>
          </p:cNvPr>
          <p:cNvCxnSpPr>
            <a:cxnSpLocks/>
          </p:cNvCxnSpPr>
          <p:nvPr/>
        </p:nvCxnSpPr>
        <p:spPr>
          <a:xfrm flipH="1" flipV="1">
            <a:off x="7410051" y="5039277"/>
            <a:ext cx="26895" cy="986077"/>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B81CDAF-D775-843F-8963-F92984C903F7}"/>
              </a:ext>
            </a:extLst>
          </p:cNvPr>
          <p:cNvCxnSpPr>
            <a:cxnSpLocks/>
          </p:cNvCxnSpPr>
          <p:nvPr/>
        </p:nvCxnSpPr>
        <p:spPr>
          <a:xfrm flipH="1">
            <a:off x="4986202" y="5411450"/>
            <a:ext cx="2409679" cy="0"/>
          </a:xfrm>
          <a:prstGeom prst="line">
            <a:avLst/>
          </a:prstGeom>
          <a:ln w="57150">
            <a:solidFill>
              <a:srgbClr val="FF0000"/>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B710A0D-6E6C-5A56-5E2D-2A3EF1011C6E}"/>
              </a:ext>
            </a:extLst>
          </p:cNvPr>
          <p:cNvSpPr/>
          <p:nvPr/>
        </p:nvSpPr>
        <p:spPr>
          <a:xfrm>
            <a:off x="4966557" y="2783542"/>
            <a:ext cx="2429324" cy="2184960"/>
          </a:xfrm>
          <a:prstGeom prst="rect">
            <a:avLst/>
          </a:prstGeom>
          <a:noFill/>
          <a:ln w="762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D1B709A-B34B-7A5A-8FF7-72A36D6B5AA9}"/>
              </a:ext>
            </a:extLst>
          </p:cNvPr>
          <p:cNvPicPr>
            <a:picLocks noChangeAspect="1"/>
          </p:cNvPicPr>
          <p:nvPr/>
        </p:nvPicPr>
        <p:blipFill>
          <a:blip r:embed="rId2"/>
          <a:stretch>
            <a:fillRect/>
          </a:stretch>
        </p:blipFill>
        <p:spPr>
          <a:xfrm>
            <a:off x="838200" y="3361765"/>
            <a:ext cx="2915057" cy="962159"/>
          </a:xfrm>
          <a:prstGeom prst="rect">
            <a:avLst/>
          </a:prstGeom>
        </p:spPr>
      </p:pic>
    </p:spTree>
    <p:extLst>
      <p:ext uri="{BB962C8B-B14F-4D97-AF65-F5344CB8AC3E}">
        <p14:creationId xmlns:p14="http://schemas.microsoft.com/office/powerpoint/2010/main" val="282902131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3C8D9-C649-1A11-8320-4F2A298A2352}"/>
              </a:ext>
            </a:extLst>
          </p:cNvPr>
          <p:cNvSpPr>
            <a:spLocks noGrp="1"/>
          </p:cNvSpPr>
          <p:nvPr>
            <p:ph type="title"/>
          </p:nvPr>
        </p:nvSpPr>
        <p:spPr>
          <a:xfrm>
            <a:off x="838200" y="136525"/>
            <a:ext cx="10515600" cy="1325563"/>
          </a:xfrm>
        </p:spPr>
        <p:txBody>
          <a:bodyPr/>
          <a:lstStyle/>
          <a:p>
            <a:r>
              <a:rPr lang="en-US" b="1" dirty="0">
                <a:solidFill>
                  <a:srgbClr val="00B0F0"/>
                </a:solidFill>
              </a:rPr>
              <a:t>This</a:t>
            </a:r>
            <a:r>
              <a:rPr lang="en-US" dirty="0"/>
              <a:t> performs better, especially at higher departure ratios.</a:t>
            </a:r>
          </a:p>
        </p:txBody>
      </p:sp>
      <p:sp>
        <p:nvSpPr>
          <p:cNvPr id="4" name="Slide Number Placeholder 3">
            <a:extLst>
              <a:ext uri="{FF2B5EF4-FFF2-40B4-BE49-F238E27FC236}">
                <a16:creationId xmlns:a16="http://schemas.microsoft.com/office/drawing/2014/main" id="{0828D3C0-107E-C337-D188-D74873CB1D43}"/>
              </a:ext>
            </a:extLst>
          </p:cNvPr>
          <p:cNvSpPr>
            <a:spLocks noGrp="1"/>
          </p:cNvSpPr>
          <p:nvPr>
            <p:ph type="sldNum" sz="quarter" idx="12"/>
          </p:nvPr>
        </p:nvSpPr>
        <p:spPr/>
        <p:txBody>
          <a:bodyPr/>
          <a:lstStyle/>
          <a:p>
            <a:fld id="{35E7B248-7056-49E8-9F30-37D8E83E9700}" type="slidenum">
              <a:rPr lang="en-US" smtClean="0"/>
              <a:t>145</a:t>
            </a:fld>
            <a:endParaRPr lang="en-US"/>
          </a:p>
        </p:txBody>
      </p:sp>
      <p:pic>
        <p:nvPicPr>
          <p:cNvPr id="5" name="Picture 4">
            <a:extLst>
              <a:ext uri="{FF2B5EF4-FFF2-40B4-BE49-F238E27FC236}">
                <a16:creationId xmlns:a16="http://schemas.microsoft.com/office/drawing/2014/main" id="{8ED290B5-6EEB-3B50-99E0-A49D70A34510}"/>
              </a:ext>
            </a:extLst>
          </p:cNvPr>
          <p:cNvPicPr>
            <a:picLocks noChangeAspect="1"/>
          </p:cNvPicPr>
          <p:nvPr/>
        </p:nvPicPr>
        <p:blipFill>
          <a:blip r:embed="rId2"/>
          <a:stretch>
            <a:fillRect/>
          </a:stretch>
        </p:blipFill>
        <p:spPr>
          <a:xfrm>
            <a:off x="3199175" y="1407663"/>
            <a:ext cx="5857739" cy="5250719"/>
          </a:xfrm>
          <a:prstGeom prst="rect">
            <a:avLst/>
          </a:prstGeom>
        </p:spPr>
      </p:pic>
    </p:spTree>
    <p:extLst>
      <p:ext uri="{BB962C8B-B14F-4D97-AF65-F5344CB8AC3E}">
        <p14:creationId xmlns:p14="http://schemas.microsoft.com/office/powerpoint/2010/main" val="156005949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6EA02-F0A1-9FE4-57A9-05148AE58967}"/>
              </a:ext>
            </a:extLst>
          </p:cNvPr>
          <p:cNvSpPr>
            <a:spLocks noGrp="1"/>
          </p:cNvSpPr>
          <p:nvPr>
            <p:ph type="title"/>
          </p:nvPr>
        </p:nvSpPr>
        <p:spPr>
          <a:xfrm>
            <a:off x="838200" y="165320"/>
            <a:ext cx="10515600" cy="1022350"/>
          </a:xfrm>
        </p:spPr>
        <p:txBody>
          <a:bodyPr>
            <a:noAutofit/>
          </a:bodyPr>
          <a:lstStyle/>
          <a:p>
            <a:r>
              <a:rPr lang="en-US" sz="2800" dirty="0"/>
              <a:t>Lastly, we can do a </a:t>
            </a:r>
            <a:r>
              <a:rPr lang="en-US" sz="2800" b="1" dirty="0">
                <a:solidFill>
                  <a:srgbClr val="C00000"/>
                </a:solidFill>
              </a:rPr>
              <a:t>quadratic fit</a:t>
            </a:r>
            <a:r>
              <a:rPr lang="en-US" sz="2800" dirty="0"/>
              <a:t> like we did for area occupancy, based on the initial slope and the assumption that occupancy ranges from 0 to 1 from departure ratios of 0 to approximately 0.85 (an empirical finding).</a:t>
            </a:r>
          </a:p>
        </p:txBody>
      </p:sp>
      <p:sp>
        <p:nvSpPr>
          <p:cNvPr id="4" name="Slide Number Placeholder 3">
            <a:extLst>
              <a:ext uri="{FF2B5EF4-FFF2-40B4-BE49-F238E27FC236}">
                <a16:creationId xmlns:a16="http://schemas.microsoft.com/office/drawing/2014/main" id="{BCA8CEBD-76B8-8A00-9F15-6B547C9C10E3}"/>
              </a:ext>
            </a:extLst>
          </p:cNvPr>
          <p:cNvSpPr>
            <a:spLocks noGrp="1"/>
          </p:cNvSpPr>
          <p:nvPr>
            <p:ph type="sldNum" sz="quarter" idx="12"/>
          </p:nvPr>
        </p:nvSpPr>
        <p:spPr/>
        <p:txBody>
          <a:bodyPr/>
          <a:lstStyle/>
          <a:p>
            <a:fld id="{35E7B248-7056-49E8-9F30-37D8E83E9700}" type="slidenum">
              <a:rPr lang="en-US" smtClean="0"/>
              <a:t>146</a:t>
            </a:fld>
            <a:endParaRPr lang="en-US"/>
          </a:p>
        </p:txBody>
      </p:sp>
      <p:pic>
        <p:nvPicPr>
          <p:cNvPr id="12" name="Picture 11">
            <a:extLst>
              <a:ext uri="{FF2B5EF4-FFF2-40B4-BE49-F238E27FC236}">
                <a16:creationId xmlns:a16="http://schemas.microsoft.com/office/drawing/2014/main" id="{27E79172-325D-3F12-A54B-A40BF841F4BF}"/>
              </a:ext>
            </a:extLst>
          </p:cNvPr>
          <p:cNvPicPr>
            <a:picLocks noChangeAspect="1"/>
          </p:cNvPicPr>
          <p:nvPr/>
        </p:nvPicPr>
        <p:blipFill>
          <a:blip r:embed="rId2"/>
          <a:stretch>
            <a:fillRect/>
          </a:stretch>
        </p:blipFill>
        <p:spPr>
          <a:xfrm>
            <a:off x="305920" y="1489957"/>
            <a:ext cx="3057952" cy="5048955"/>
          </a:xfrm>
          <a:prstGeom prst="rect">
            <a:avLst/>
          </a:prstGeom>
        </p:spPr>
      </p:pic>
      <p:pic>
        <p:nvPicPr>
          <p:cNvPr id="5" name="Picture 4">
            <a:extLst>
              <a:ext uri="{FF2B5EF4-FFF2-40B4-BE49-F238E27FC236}">
                <a16:creationId xmlns:a16="http://schemas.microsoft.com/office/drawing/2014/main" id="{F01B7399-368B-A0A2-1545-E2D2411CD260}"/>
              </a:ext>
            </a:extLst>
          </p:cNvPr>
          <p:cNvPicPr>
            <a:picLocks noChangeAspect="1"/>
          </p:cNvPicPr>
          <p:nvPr/>
        </p:nvPicPr>
        <p:blipFill>
          <a:blip r:embed="rId3"/>
          <a:stretch>
            <a:fillRect/>
          </a:stretch>
        </p:blipFill>
        <p:spPr>
          <a:xfrm>
            <a:off x="5115061" y="1489957"/>
            <a:ext cx="5514975" cy="4943475"/>
          </a:xfrm>
          <a:prstGeom prst="rect">
            <a:avLst/>
          </a:prstGeom>
        </p:spPr>
      </p:pic>
    </p:spTree>
    <p:extLst>
      <p:ext uri="{BB962C8B-B14F-4D97-AF65-F5344CB8AC3E}">
        <p14:creationId xmlns:p14="http://schemas.microsoft.com/office/powerpoint/2010/main" val="38256428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6EA02-F0A1-9FE4-57A9-05148AE58967}"/>
              </a:ext>
            </a:extLst>
          </p:cNvPr>
          <p:cNvSpPr>
            <a:spLocks noGrp="1"/>
          </p:cNvSpPr>
          <p:nvPr>
            <p:ph type="title"/>
          </p:nvPr>
        </p:nvSpPr>
        <p:spPr>
          <a:xfrm>
            <a:off x="838200" y="165320"/>
            <a:ext cx="10515600" cy="1022350"/>
          </a:xfrm>
        </p:spPr>
        <p:txBody>
          <a:bodyPr>
            <a:noAutofit/>
          </a:bodyPr>
          <a:lstStyle/>
          <a:p>
            <a:r>
              <a:rPr lang="en-US" sz="2800" dirty="0"/>
              <a:t>Ultimately, </a:t>
            </a:r>
            <a:r>
              <a:rPr lang="en-US" sz="2800" b="1" dirty="0">
                <a:solidFill>
                  <a:srgbClr val="C00000"/>
                </a:solidFill>
              </a:rPr>
              <a:t>the curve fit</a:t>
            </a:r>
            <a:r>
              <a:rPr lang="en-US" sz="2800" dirty="0">
                <a:solidFill>
                  <a:srgbClr val="C00000"/>
                </a:solidFill>
              </a:rPr>
              <a:t> </a:t>
            </a:r>
            <a:r>
              <a:rPr lang="en-US" sz="2800" dirty="0"/>
              <a:t>is the most accurate at the ends of the departure ratio range, while the estimate from the modified “bounding box” performs well in the &lt;0.53 departure ratio range.</a:t>
            </a:r>
          </a:p>
        </p:txBody>
      </p:sp>
      <p:sp>
        <p:nvSpPr>
          <p:cNvPr id="4" name="Slide Number Placeholder 3">
            <a:extLst>
              <a:ext uri="{FF2B5EF4-FFF2-40B4-BE49-F238E27FC236}">
                <a16:creationId xmlns:a16="http://schemas.microsoft.com/office/drawing/2014/main" id="{BCA8CEBD-76B8-8A00-9F15-6B547C9C10E3}"/>
              </a:ext>
            </a:extLst>
          </p:cNvPr>
          <p:cNvSpPr>
            <a:spLocks noGrp="1"/>
          </p:cNvSpPr>
          <p:nvPr>
            <p:ph type="sldNum" sz="quarter" idx="12"/>
          </p:nvPr>
        </p:nvSpPr>
        <p:spPr/>
        <p:txBody>
          <a:bodyPr/>
          <a:lstStyle/>
          <a:p>
            <a:fld id="{35E7B248-7056-49E8-9F30-37D8E83E9700}" type="slidenum">
              <a:rPr lang="en-US" smtClean="0"/>
              <a:t>147</a:t>
            </a:fld>
            <a:endParaRPr lang="en-US"/>
          </a:p>
        </p:txBody>
      </p:sp>
      <p:pic>
        <p:nvPicPr>
          <p:cNvPr id="5" name="Picture 4">
            <a:extLst>
              <a:ext uri="{FF2B5EF4-FFF2-40B4-BE49-F238E27FC236}">
                <a16:creationId xmlns:a16="http://schemas.microsoft.com/office/drawing/2014/main" id="{D96F624D-9647-F2FF-FC14-C5EEE67B80DE}"/>
              </a:ext>
            </a:extLst>
          </p:cNvPr>
          <p:cNvPicPr>
            <a:picLocks noChangeAspect="1"/>
          </p:cNvPicPr>
          <p:nvPr/>
        </p:nvPicPr>
        <p:blipFill>
          <a:blip r:embed="rId2"/>
          <a:stretch>
            <a:fillRect/>
          </a:stretch>
        </p:blipFill>
        <p:spPr>
          <a:xfrm>
            <a:off x="3075690" y="1187670"/>
            <a:ext cx="6301877" cy="5648833"/>
          </a:xfrm>
          <a:prstGeom prst="rect">
            <a:avLst/>
          </a:prstGeom>
        </p:spPr>
      </p:pic>
    </p:spTree>
    <p:extLst>
      <p:ext uri="{BB962C8B-B14F-4D97-AF65-F5344CB8AC3E}">
        <p14:creationId xmlns:p14="http://schemas.microsoft.com/office/powerpoint/2010/main" val="21432463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1325563"/>
          </a:xfrm>
        </p:spPr>
        <p:txBody>
          <a:bodyPr>
            <a:noAutofit/>
          </a:bodyPr>
          <a:lstStyle/>
          <a:p>
            <a:r>
              <a:rPr lang="en-US" sz="2800" dirty="0"/>
              <a:t>Comparing these new methods to </a:t>
            </a:r>
            <a:r>
              <a:rPr lang="en-US" sz="2800" b="1" dirty="0">
                <a:solidFill>
                  <a:schemeClr val="accent2">
                    <a:lumMod val="75000"/>
                  </a:schemeClr>
                </a:solidFill>
              </a:rPr>
              <a:t>the previous method </a:t>
            </a:r>
            <a:r>
              <a:rPr lang="en-US" sz="2800" dirty="0"/>
              <a:t>which involved taking the square root of the area occupancy ratio, we see an improvement in accuracy when using the centered 50% width and quadratic fit.</a:t>
            </a:r>
          </a:p>
        </p:txBody>
      </p:sp>
      <p:sp>
        <p:nvSpPr>
          <p:cNvPr id="4" name="Slide Number Placeholder 3"/>
          <p:cNvSpPr>
            <a:spLocks noGrp="1"/>
          </p:cNvSpPr>
          <p:nvPr>
            <p:ph type="sldNum" sz="quarter" idx="12"/>
          </p:nvPr>
        </p:nvSpPr>
        <p:spPr/>
        <p:txBody>
          <a:bodyPr/>
          <a:lstStyle/>
          <a:p>
            <a:fld id="{35E7B248-7056-49E8-9F30-37D8E83E9700}" type="slidenum">
              <a:rPr lang="en-US" smtClean="0"/>
              <a:t>148</a:t>
            </a:fld>
            <a:endParaRPr lang="en-US"/>
          </a:p>
        </p:txBody>
      </p:sp>
      <p:pic>
        <p:nvPicPr>
          <p:cNvPr id="5" name="Picture 4">
            <a:extLst>
              <a:ext uri="{FF2B5EF4-FFF2-40B4-BE49-F238E27FC236}">
                <a16:creationId xmlns:a16="http://schemas.microsoft.com/office/drawing/2014/main" id="{E8B556E2-DF9E-F310-5930-22F36A9DB8AF}"/>
              </a:ext>
            </a:extLst>
          </p:cNvPr>
          <p:cNvPicPr>
            <a:picLocks noChangeAspect="1"/>
          </p:cNvPicPr>
          <p:nvPr/>
        </p:nvPicPr>
        <p:blipFill>
          <a:blip r:embed="rId2"/>
          <a:stretch>
            <a:fillRect/>
          </a:stretch>
        </p:blipFill>
        <p:spPr>
          <a:xfrm>
            <a:off x="3338512" y="1460342"/>
            <a:ext cx="5514975" cy="4943475"/>
          </a:xfrm>
          <a:prstGeom prst="rect">
            <a:avLst/>
          </a:prstGeom>
        </p:spPr>
      </p:pic>
    </p:spTree>
    <p:extLst>
      <p:ext uri="{BB962C8B-B14F-4D97-AF65-F5344CB8AC3E}">
        <p14:creationId xmlns:p14="http://schemas.microsoft.com/office/powerpoint/2010/main" val="20463397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solidFill>
                  <a:schemeClr val="bg1">
                    <a:lumMod val="65000"/>
                  </a:schemeClr>
                </a:solidFill>
              </a:rPr>
              <a:t>Introduction and Motivation</a:t>
            </a:r>
          </a:p>
          <a:p>
            <a:r>
              <a:rPr lang="en-US" dirty="0">
                <a:solidFill>
                  <a:schemeClr val="bg1">
                    <a:lumMod val="65000"/>
                  </a:schemeClr>
                </a:solidFill>
              </a:rPr>
              <a:t>Prior Work</a:t>
            </a:r>
          </a:p>
          <a:p>
            <a:r>
              <a:rPr lang="en-US" dirty="0">
                <a:solidFill>
                  <a:schemeClr val="bg1">
                    <a:lumMod val="65000"/>
                  </a:schemeClr>
                </a:solidFill>
              </a:rPr>
              <a:t>Introduction to straight path planner</a:t>
            </a:r>
          </a:p>
          <a:p>
            <a:r>
              <a:rPr lang="en-US" dirty="0">
                <a:solidFill>
                  <a:schemeClr val="bg1">
                    <a:lumMod val="65000"/>
                  </a:schemeClr>
                </a:solidFill>
              </a:rPr>
              <a:t>Straight path cost prediction</a:t>
            </a:r>
          </a:p>
          <a:p>
            <a:pPr lvl="1"/>
            <a:r>
              <a:rPr lang="en-US" dirty="0">
                <a:solidFill>
                  <a:schemeClr val="bg1">
                    <a:lumMod val="65000"/>
                  </a:schemeClr>
                </a:solidFill>
              </a:rPr>
              <a:t>Encounter rate prediction</a:t>
            </a:r>
          </a:p>
          <a:p>
            <a:pPr lvl="1"/>
            <a:r>
              <a:rPr lang="en-US" dirty="0">
                <a:solidFill>
                  <a:schemeClr val="bg1">
                    <a:lumMod val="65000"/>
                  </a:schemeClr>
                </a:solidFill>
              </a:rPr>
              <a:t>Occupancy prediction</a:t>
            </a:r>
          </a:p>
          <a:p>
            <a:r>
              <a:rPr lang="en-US" dirty="0"/>
              <a:t>Results</a:t>
            </a:r>
          </a:p>
          <a:p>
            <a:pPr lvl="1"/>
            <a:r>
              <a:rPr lang="en-US" dirty="0"/>
              <a:t>Compared to straight path planner</a:t>
            </a:r>
          </a:p>
          <a:p>
            <a:pPr lvl="1"/>
            <a:r>
              <a:rPr lang="en-US" dirty="0">
                <a:solidFill>
                  <a:schemeClr val="bg1">
                    <a:lumMod val="65000"/>
                  </a:schemeClr>
                </a:solidFill>
              </a:rPr>
              <a:t>Compared to around path planner and prediction</a:t>
            </a:r>
          </a:p>
        </p:txBody>
      </p:sp>
      <p:sp>
        <p:nvSpPr>
          <p:cNvPr id="4" name="Slide Number Placeholder 3"/>
          <p:cNvSpPr>
            <a:spLocks noGrp="1"/>
          </p:cNvSpPr>
          <p:nvPr>
            <p:ph type="sldNum" sz="quarter" idx="12"/>
          </p:nvPr>
        </p:nvSpPr>
        <p:spPr/>
        <p:txBody>
          <a:bodyPr/>
          <a:lstStyle/>
          <a:p>
            <a:fld id="{0310BC9A-285A-4CC2-8A45-A73523FBE885}" type="slidenum">
              <a:rPr lang="en-US" smtClean="0"/>
              <a:t>149</a:t>
            </a:fld>
            <a:endParaRPr lang="en-US"/>
          </a:p>
        </p:txBody>
      </p:sp>
    </p:spTree>
    <p:extLst>
      <p:ext uri="{BB962C8B-B14F-4D97-AF65-F5344CB8AC3E}">
        <p14:creationId xmlns:p14="http://schemas.microsoft.com/office/powerpoint/2010/main" val="3381035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ADC98-84CB-4771-882B-988B9197E7B2}"/>
              </a:ext>
            </a:extLst>
          </p:cNvPr>
          <p:cNvSpPr>
            <a:spLocks noGrp="1"/>
          </p:cNvSpPr>
          <p:nvPr>
            <p:ph type="title"/>
          </p:nvPr>
        </p:nvSpPr>
        <p:spPr/>
        <p:txBody>
          <a:bodyPr>
            <a:normAutofit fontScale="90000"/>
          </a:bodyPr>
          <a:lstStyle/>
          <a:p>
            <a:r>
              <a:rPr lang="en-US" dirty="0"/>
              <a:t>The process of generating tiled obstacle polytopes uses 3 steps: initial tiling, trimming edges, and then shrinking the </a:t>
            </a:r>
            <a:r>
              <a:rPr lang="en-US" dirty="0" err="1"/>
              <a:t>poloytopes</a:t>
            </a:r>
            <a:r>
              <a:rPr lang="en-US" dirty="0"/>
              <a:t> down</a:t>
            </a:r>
            <a:endParaRPr lang="en-US" dirty="0">
              <a:solidFill>
                <a:srgbClr val="00B050"/>
              </a:solidFill>
            </a:endParaRPr>
          </a:p>
        </p:txBody>
      </p:sp>
      <p:sp>
        <p:nvSpPr>
          <p:cNvPr id="5" name="Rectangle 4">
            <a:extLst>
              <a:ext uri="{FF2B5EF4-FFF2-40B4-BE49-F238E27FC236}">
                <a16:creationId xmlns:a16="http://schemas.microsoft.com/office/drawing/2014/main" id="{64651144-0D16-4D91-853E-F97B55A62C7A}"/>
              </a:ext>
            </a:extLst>
          </p:cNvPr>
          <p:cNvSpPr/>
          <p:nvPr/>
        </p:nvSpPr>
        <p:spPr>
          <a:xfrm>
            <a:off x="6629400" y="1937782"/>
            <a:ext cx="5291769" cy="4555093"/>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Show how the maps can be trimmed, shrunk, </a:t>
            </a:r>
            <a:r>
              <a:rPr lang="en-US" sz="1000" dirty="0" err="1">
                <a:solidFill>
                  <a:srgbClr val="028009"/>
                </a:solidFill>
                <a:latin typeface="Courier New" panose="02070309020205020404" pitchFamily="49" charset="0"/>
              </a:rPr>
              <a:t>etc</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Generate a set of polytopes from the Halton set</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21;</a:t>
            </a:r>
          </a:p>
          <a:p>
            <a:r>
              <a:rPr lang="en-US" sz="1000" dirty="0" err="1">
                <a:solidFill>
                  <a:srgbClr val="000000"/>
                </a:solidFill>
                <a:latin typeface="Courier New" panose="02070309020205020404" pitchFamily="49" charset="0"/>
              </a:rPr>
              <a:t>Halton_range</a:t>
            </a:r>
            <a:r>
              <a:rPr lang="en-US" sz="1000" dirty="0">
                <a:solidFill>
                  <a:srgbClr val="000000"/>
                </a:solidFill>
                <a:latin typeface="Courier New" panose="02070309020205020404" pitchFamily="49" charset="0"/>
              </a:rPr>
              <a:t> = [1 200]; </a:t>
            </a:r>
            <a:r>
              <a:rPr lang="en-US" sz="1000" dirty="0">
                <a:solidFill>
                  <a:srgbClr val="028009"/>
                </a:solidFill>
                <a:latin typeface="Courier New" panose="02070309020205020404" pitchFamily="49" charset="0"/>
              </a:rPr>
              <a:t>% range of Halton points to use to generate the tiling</a:t>
            </a:r>
          </a:p>
          <a:p>
            <a:r>
              <a:rPr lang="en-US" sz="1000" dirty="0" err="1">
                <a:solidFill>
                  <a:srgbClr val="000000"/>
                </a:solidFill>
                <a:latin typeface="Courier New" panose="02070309020205020404" pitchFamily="49" charset="0"/>
              </a:rPr>
              <a:t>tiled_polytopes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fcn_MapGen_haltonVoronoiTiling</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Halton_range</a:t>
            </a:r>
            <a:r>
              <a:rPr lang="en-US" sz="1000" dirty="0">
                <a:solidFill>
                  <a:srgbClr val="000000"/>
                </a:solidFill>
                <a:latin typeface="Courier New" panose="02070309020205020404" pitchFamily="49" charset="0"/>
              </a:rPr>
              <a:t>,[1 1],</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Plot the polytopes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22;</a:t>
            </a:r>
          </a:p>
          <a:p>
            <a:r>
              <a:rPr lang="en-US" sz="1000" dirty="0" err="1">
                <a:solidFill>
                  <a:srgbClr val="000000"/>
                </a:solidFill>
                <a:latin typeface="Courier New" panose="02070309020205020404" pitchFamily="49" charset="0"/>
              </a:rPr>
              <a:t>line_width</a:t>
            </a:r>
            <a:r>
              <a:rPr lang="en-US" sz="1000" dirty="0">
                <a:solidFill>
                  <a:srgbClr val="000000"/>
                </a:solidFill>
                <a:latin typeface="Courier New" panose="02070309020205020404" pitchFamily="49" charset="0"/>
              </a:rPr>
              <a:t> = 2;</a:t>
            </a:r>
          </a:p>
          <a:p>
            <a:r>
              <a:rPr lang="fr-FR" sz="1000" dirty="0" err="1">
                <a:solidFill>
                  <a:srgbClr val="000000"/>
                </a:solidFill>
                <a:latin typeface="Courier New" panose="02070309020205020404" pitchFamily="49" charset="0"/>
              </a:rPr>
              <a:t>axis_limits</a:t>
            </a:r>
            <a:r>
              <a:rPr lang="fr-FR" sz="1000" dirty="0">
                <a:solidFill>
                  <a:srgbClr val="000000"/>
                </a:solidFill>
                <a:latin typeface="Courier New" panose="02070309020205020404" pitchFamily="49" charset="0"/>
              </a:rPr>
              <a:t> = [0 1 0 1];</a:t>
            </a:r>
          </a:p>
          <a:p>
            <a:r>
              <a:rPr lang="en-US" sz="1000" dirty="0" err="1">
                <a:solidFill>
                  <a:srgbClr val="000000"/>
                </a:solidFill>
                <a:latin typeface="Courier New" panose="02070309020205020404" pitchFamily="49" charset="0"/>
              </a:rPr>
              <a:t>fcn_MapGen_plotPolytopes</a:t>
            </a:r>
            <a:r>
              <a:rPr lang="en-US" sz="1000" dirty="0">
                <a:solidFill>
                  <a:srgbClr val="000000"/>
                </a:solidFill>
                <a:latin typeface="Courier New" panose="02070309020205020404" pitchFamily="49" charset="0"/>
              </a:rPr>
              <a:t>(tiled_polytopes,fig_num,</a:t>
            </a:r>
            <a:r>
              <a:rPr lang="en-US" sz="1000" dirty="0">
                <a:solidFill>
                  <a:srgbClr val="AA04F9"/>
                </a:solidFill>
                <a:latin typeface="Courier New" panose="02070309020205020404" pitchFamily="49" charset="0"/>
              </a:rPr>
              <a:t>'r'</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line_width,axis_limits</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remove the edge polytopes that extend past the high and low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23;</a:t>
            </a:r>
          </a:p>
          <a:p>
            <a:r>
              <a:rPr lang="en-US" sz="1000" dirty="0" err="1">
                <a:solidFill>
                  <a:srgbClr val="000000"/>
                </a:solidFill>
                <a:latin typeface="Courier New" panose="02070309020205020404" pitchFamily="49" charset="0"/>
              </a:rPr>
              <a:t>xlow</a:t>
            </a:r>
            <a:r>
              <a:rPr lang="en-US" sz="1000" dirty="0">
                <a:solidFill>
                  <a:srgbClr val="000000"/>
                </a:solidFill>
                <a:latin typeface="Courier New" panose="02070309020205020404" pitchFamily="49" charset="0"/>
              </a:rPr>
              <a:t> = 0; </a:t>
            </a:r>
            <a:r>
              <a:rPr lang="en-US" sz="1000" dirty="0" err="1">
                <a:solidFill>
                  <a:srgbClr val="000000"/>
                </a:solidFill>
                <a:latin typeface="Courier New" panose="02070309020205020404" pitchFamily="49" charset="0"/>
              </a:rPr>
              <a:t>xhigh</a:t>
            </a:r>
            <a:r>
              <a:rPr lang="en-US" sz="1000" dirty="0">
                <a:solidFill>
                  <a:srgbClr val="000000"/>
                </a:solidFill>
                <a:latin typeface="Courier New" panose="02070309020205020404" pitchFamily="49" charset="0"/>
              </a:rPr>
              <a:t> = 1; </a:t>
            </a:r>
            <a:r>
              <a:rPr lang="en-US" sz="1000" dirty="0" err="1">
                <a:solidFill>
                  <a:srgbClr val="000000"/>
                </a:solidFill>
                <a:latin typeface="Courier New" panose="02070309020205020404" pitchFamily="49" charset="0"/>
              </a:rPr>
              <a:t>ylow</a:t>
            </a:r>
            <a:r>
              <a:rPr lang="en-US" sz="1000" dirty="0">
                <a:solidFill>
                  <a:srgbClr val="000000"/>
                </a:solidFill>
                <a:latin typeface="Courier New" panose="02070309020205020404" pitchFamily="49" charset="0"/>
              </a:rPr>
              <a:t> = 0; </a:t>
            </a:r>
            <a:r>
              <a:rPr lang="en-US" sz="1000" dirty="0" err="1">
                <a:solidFill>
                  <a:srgbClr val="000000"/>
                </a:solidFill>
                <a:latin typeface="Courier New" panose="02070309020205020404" pitchFamily="49" charset="0"/>
              </a:rPr>
              <a:t>yhigh</a:t>
            </a:r>
            <a:r>
              <a:rPr lang="en-US" sz="1000" dirty="0">
                <a:solidFill>
                  <a:srgbClr val="000000"/>
                </a:solidFill>
                <a:latin typeface="Courier New" panose="02070309020205020404" pitchFamily="49" charset="0"/>
              </a:rPr>
              <a:t> = 1;</a:t>
            </a:r>
          </a:p>
          <a:p>
            <a:r>
              <a:rPr lang="en-US" sz="1000" dirty="0" err="1">
                <a:solidFill>
                  <a:srgbClr val="000000"/>
                </a:solidFill>
                <a:latin typeface="Courier New" panose="02070309020205020404" pitchFamily="49" charset="0"/>
              </a:rPr>
              <a:t>bounding_box</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xlow</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ylow</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xhigh</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yhigh</a:t>
            </a:r>
            <a:r>
              <a:rPr lang="en-US" sz="1000" dirty="0">
                <a:solidFill>
                  <a:srgbClr val="000000"/>
                </a:solidFill>
                <a:latin typeface="Courier New" panose="02070309020205020404" pitchFamily="49" charset="0"/>
              </a:rPr>
              <a:t>];</a:t>
            </a:r>
          </a:p>
          <a:p>
            <a:r>
              <a:rPr lang="en-US" sz="1000" dirty="0" err="1">
                <a:solidFill>
                  <a:srgbClr val="000000"/>
                </a:solidFill>
                <a:latin typeface="Courier New" panose="02070309020205020404" pitchFamily="49" charset="0"/>
              </a:rPr>
              <a:t>trimmed_polytopes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fcn_MapGen_polytopeCropEdges</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tiled_polytopes,bounding_box,fig_num</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Shrink to radius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24;</a:t>
            </a:r>
          </a:p>
          <a:p>
            <a:r>
              <a:rPr lang="sv-SE" sz="1000" dirty="0">
                <a:solidFill>
                  <a:srgbClr val="000000"/>
                </a:solidFill>
                <a:latin typeface="Courier New" panose="02070309020205020404" pitchFamily="49" charset="0"/>
              </a:rPr>
              <a:t>des_rad = 0.03; sigma_radius = 0; min_rad = 0.001;</a:t>
            </a:r>
          </a:p>
          <a:p>
            <a:r>
              <a:rPr lang="en-US" sz="1000" dirty="0">
                <a:solidFill>
                  <a:srgbClr val="000000"/>
                </a:solidFill>
                <a:latin typeface="Courier New" panose="02070309020205020404" pitchFamily="49" charset="0"/>
              </a:rPr>
              <a:t>shrunk_polytopes2=</a:t>
            </a:r>
            <a:r>
              <a:rPr lang="en-US" sz="1000" dirty="0" err="1">
                <a:solidFill>
                  <a:srgbClr val="000000"/>
                </a:solidFill>
                <a:latin typeface="Courier New" panose="02070309020205020404" pitchFamily="49" charset="0"/>
              </a:rPr>
              <a:t>fcn_MapGen_polytopesShrinkToRadius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sv-SE" sz="1000" dirty="0">
                <a:solidFill>
                  <a:srgbClr val="000000"/>
                </a:solidFill>
                <a:latin typeface="Courier New" panose="02070309020205020404" pitchFamily="49" charset="0"/>
              </a:rPr>
              <a:t>    trimmed_polytopes,des_rad,sigma_radius,min_rad,fig_num);</a:t>
            </a:r>
          </a:p>
        </p:txBody>
      </p:sp>
      <p:sp>
        <p:nvSpPr>
          <p:cNvPr id="6" name="Rectangle 5"/>
          <p:cNvSpPr/>
          <p:nvPr/>
        </p:nvSpPr>
        <p:spPr>
          <a:xfrm>
            <a:off x="270831" y="6215876"/>
            <a:ext cx="6096000" cy="276999"/>
          </a:xfrm>
          <a:prstGeom prst="rect">
            <a:avLst/>
          </a:prstGeom>
        </p:spPr>
        <p:txBody>
          <a:bodyPr>
            <a:spAutoFit/>
          </a:bodyPr>
          <a:lstStyle/>
          <a:p>
            <a:r>
              <a:rPr lang="en-US" sz="1200" dirty="0">
                <a:solidFill>
                  <a:srgbClr val="228B22"/>
                </a:solidFill>
                <a:latin typeface="Courier New" panose="02070309020205020404" pitchFamily="49" charset="0"/>
              </a:rPr>
              <a:t>See </a:t>
            </a:r>
            <a:r>
              <a:rPr lang="en-US" sz="1200" dirty="0" err="1">
                <a:solidFill>
                  <a:srgbClr val="228B22"/>
                </a:solidFill>
                <a:latin typeface="Courier New" panose="02070309020205020404" pitchFamily="49" charset="0"/>
              </a:rPr>
              <a:t>script_demo_MapGenLibrary.m</a:t>
            </a:r>
            <a:endParaRPr lang="en-US" sz="1200" dirty="0">
              <a:solidFill>
                <a:srgbClr val="228B22"/>
              </a:solidFill>
              <a:latin typeface="Courier New" panose="02070309020205020404" pitchFamily="49" charset="0"/>
            </a:endParaRPr>
          </a:p>
        </p:txBody>
      </p:sp>
      <p:pic>
        <p:nvPicPr>
          <p:cNvPr id="9" name="Picture 8">
            <a:extLst>
              <a:ext uri="{FF2B5EF4-FFF2-40B4-BE49-F238E27FC236}">
                <a16:creationId xmlns:a16="http://schemas.microsoft.com/office/drawing/2014/main" id="{71282423-E8BF-4582-AF81-A68B23814AC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692" y="1937782"/>
            <a:ext cx="2433768" cy="1825326"/>
          </a:xfrm>
          <a:prstGeom prst="rect">
            <a:avLst/>
          </a:prstGeom>
        </p:spPr>
      </p:pic>
      <p:pic>
        <p:nvPicPr>
          <p:cNvPr id="10" name="Picture 9">
            <a:extLst>
              <a:ext uri="{FF2B5EF4-FFF2-40B4-BE49-F238E27FC236}">
                <a16:creationId xmlns:a16="http://schemas.microsoft.com/office/drawing/2014/main" id="{30C9746D-E262-4C3A-B9BE-A13E8775BB6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2576" y="2762983"/>
            <a:ext cx="2667000" cy="2000250"/>
          </a:xfrm>
          <a:prstGeom prst="rect">
            <a:avLst/>
          </a:prstGeom>
        </p:spPr>
      </p:pic>
      <p:pic>
        <p:nvPicPr>
          <p:cNvPr id="11" name="Picture 10">
            <a:extLst>
              <a:ext uri="{FF2B5EF4-FFF2-40B4-BE49-F238E27FC236}">
                <a16:creationId xmlns:a16="http://schemas.microsoft.com/office/drawing/2014/main" id="{0BAFFBE6-FFE9-4401-A88F-C66A801D482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15738" y="2739469"/>
            <a:ext cx="4022083" cy="3016562"/>
          </a:xfrm>
          <a:prstGeom prst="rect">
            <a:avLst/>
          </a:prstGeom>
        </p:spPr>
      </p:pic>
    </p:spTree>
    <p:extLst>
      <p:ext uri="{BB962C8B-B14F-4D97-AF65-F5344CB8AC3E}">
        <p14:creationId xmlns:p14="http://schemas.microsoft.com/office/powerpoint/2010/main" val="38926699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375A6-76F1-EADB-EA5A-DA9072FF08BC}"/>
              </a:ext>
            </a:extLst>
          </p:cNvPr>
          <p:cNvSpPr>
            <a:spLocks noGrp="1"/>
          </p:cNvSpPr>
          <p:nvPr>
            <p:ph type="title"/>
          </p:nvPr>
        </p:nvSpPr>
        <p:spPr>
          <a:xfrm>
            <a:off x="838200" y="226997"/>
            <a:ext cx="10515600" cy="1325563"/>
          </a:xfrm>
        </p:spPr>
        <p:txBody>
          <a:bodyPr>
            <a:noAutofit/>
          </a:bodyPr>
          <a:lstStyle/>
          <a:p>
            <a:r>
              <a:rPr lang="en-US" sz="2800" dirty="0"/>
              <a:t>Integrating these linear occupancy estimates into the straight path cost predictor enables a more accurate estimate of the cost of driving straight across the field, compared to prior estimates we had available.</a:t>
            </a:r>
          </a:p>
        </p:txBody>
      </p:sp>
      <p:sp>
        <p:nvSpPr>
          <p:cNvPr id="4" name="Slide Number Placeholder 3">
            <a:extLst>
              <a:ext uri="{FF2B5EF4-FFF2-40B4-BE49-F238E27FC236}">
                <a16:creationId xmlns:a16="http://schemas.microsoft.com/office/drawing/2014/main" id="{585D9323-EAA1-F0CF-3CC2-254381C3D8AC}"/>
              </a:ext>
            </a:extLst>
          </p:cNvPr>
          <p:cNvSpPr>
            <a:spLocks noGrp="1"/>
          </p:cNvSpPr>
          <p:nvPr>
            <p:ph type="sldNum" sz="quarter" idx="12"/>
          </p:nvPr>
        </p:nvSpPr>
        <p:spPr/>
        <p:txBody>
          <a:bodyPr/>
          <a:lstStyle/>
          <a:p>
            <a:fld id="{35E7B248-7056-49E8-9F30-37D8E83E9700}" type="slidenum">
              <a:rPr lang="en-US" smtClean="0"/>
              <a:t>150</a:t>
            </a:fld>
            <a:endParaRPr lang="en-US"/>
          </a:p>
        </p:txBody>
      </p:sp>
      <p:pic>
        <p:nvPicPr>
          <p:cNvPr id="6" name="Picture 5">
            <a:extLst>
              <a:ext uri="{FF2B5EF4-FFF2-40B4-BE49-F238E27FC236}">
                <a16:creationId xmlns:a16="http://schemas.microsoft.com/office/drawing/2014/main" id="{DF761FF2-5EE4-9EAB-2BA3-CC152E2467A1}"/>
              </a:ext>
            </a:extLst>
          </p:cNvPr>
          <p:cNvPicPr>
            <a:picLocks noChangeAspect="1"/>
          </p:cNvPicPr>
          <p:nvPr/>
        </p:nvPicPr>
        <p:blipFill>
          <a:blip r:embed="rId2"/>
          <a:stretch>
            <a:fillRect/>
          </a:stretch>
        </p:blipFill>
        <p:spPr>
          <a:xfrm>
            <a:off x="2650056" y="1689085"/>
            <a:ext cx="6891887" cy="5168915"/>
          </a:xfrm>
          <a:prstGeom prst="rect">
            <a:avLst/>
          </a:prstGeom>
        </p:spPr>
      </p:pic>
    </p:spTree>
    <p:extLst>
      <p:ext uri="{BB962C8B-B14F-4D97-AF65-F5344CB8AC3E}">
        <p14:creationId xmlns:p14="http://schemas.microsoft.com/office/powerpoint/2010/main" val="16845282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375A6-76F1-EADB-EA5A-DA9072FF08BC}"/>
              </a:ext>
            </a:extLst>
          </p:cNvPr>
          <p:cNvSpPr>
            <a:spLocks noGrp="1"/>
          </p:cNvSpPr>
          <p:nvPr>
            <p:ph type="title"/>
          </p:nvPr>
        </p:nvSpPr>
        <p:spPr>
          <a:xfrm>
            <a:off x="838200" y="226997"/>
            <a:ext cx="10515600" cy="1325563"/>
          </a:xfrm>
        </p:spPr>
        <p:txBody>
          <a:bodyPr>
            <a:noAutofit/>
          </a:bodyPr>
          <a:lstStyle/>
          <a:p>
            <a:r>
              <a:rPr lang="en-US" sz="2800" dirty="0"/>
              <a:t>Integrating the centered  bounding box linear occupancy estimate into the straight path cost predictor enables a conservative estimate of the cost of driving straight across the field.</a:t>
            </a:r>
          </a:p>
        </p:txBody>
      </p:sp>
      <p:sp>
        <p:nvSpPr>
          <p:cNvPr id="4" name="Slide Number Placeholder 3">
            <a:extLst>
              <a:ext uri="{FF2B5EF4-FFF2-40B4-BE49-F238E27FC236}">
                <a16:creationId xmlns:a16="http://schemas.microsoft.com/office/drawing/2014/main" id="{585D9323-EAA1-F0CF-3CC2-254381C3D8AC}"/>
              </a:ext>
            </a:extLst>
          </p:cNvPr>
          <p:cNvSpPr>
            <a:spLocks noGrp="1"/>
          </p:cNvSpPr>
          <p:nvPr>
            <p:ph type="sldNum" sz="quarter" idx="12"/>
          </p:nvPr>
        </p:nvSpPr>
        <p:spPr/>
        <p:txBody>
          <a:bodyPr/>
          <a:lstStyle/>
          <a:p>
            <a:fld id="{35E7B248-7056-49E8-9F30-37D8E83E9700}" type="slidenum">
              <a:rPr lang="en-US" smtClean="0"/>
              <a:t>151</a:t>
            </a:fld>
            <a:endParaRPr lang="en-US"/>
          </a:p>
        </p:txBody>
      </p:sp>
      <p:pic>
        <p:nvPicPr>
          <p:cNvPr id="5" name="Content Placeholder 4">
            <a:extLst>
              <a:ext uri="{FF2B5EF4-FFF2-40B4-BE49-F238E27FC236}">
                <a16:creationId xmlns:a16="http://schemas.microsoft.com/office/drawing/2014/main" id="{24034018-A0B7-19EE-DA35-F4F1BF455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2667" y="1895293"/>
            <a:ext cx="5546665" cy="4351338"/>
          </a:xfrm>
        </p:spPr>
      </p:pic>
    </p:spTree>
    <p:extLst>
      <p:ext uri="{BB962C8B-B14F-4D97-AF65-F5344CB8AC3E}">
        <p14:creationId xmlns:p14="http://schemas.microsoft.com/office/powerpoint/2010/main" val="28554030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D3964-B3F4-7CAA-32FC-15BE15E902FE}"/>
              </a:ext>
            </a:extLst>
          </p:cNvPr>
          <p:cNvSpPr>
            <a:spLocks noGrp="1"/>
          </p:cNvSpPr>
          <p:nvPr>
            <p:ph type="title"/>
          </p:nvPr>
        </p:nvSpPr>
        <p:spPr/>
        <p:txBody>
          <a:bodyPr>
            <a:normAutofit fontScale="90000"/>
          </a:bodyPr>
          <a:lstStyle/>
          <a:p>
            <a:r>
              <a:rPr lang="en-US" dirty="0"/>
              <a:t>And we can further improve this estimate by switching which linear unoccupancy estimate we use based on which we expect to be closer.</a:t>
            </a:r>
          </a:p>
        </p:txBody>
      </p:sp>
      <p:sp>
        <p:nvSpPr>
          <p:cNvPr id="4" name="Slide Number Placeholder 3">
            <a:extLst>
              <a:ext uri="{FF2B5EF4-FFF2-40B4-BE49-F238E27FC236}">
                <a16:creationId xmlns:a16="http://schemas.microsoft.com/office/drawing/2014/main" id="{B124123D-3014-F91B-7851-FCF6D06B2ED4}"/>
              </a:ext>
            </a:extLst>
          </p:cNvPr>
          <p:cNvSpPr>
            <a:spLocks noGrp="1"/>
          </p:cNvSpPr>
          <p:nvPr>
            <p:ph type="sldNum" sz="quarter" idx="12"/>
          </p:nvPr>
        </p:nvSpPr>
        <p:spPr/>
        <p:txBody>
          <a:bodyPr/>
          <a:lstStyle/>
          <a:p>
            <a:fld id="{0310BC9A-285A-4CC2-8A45-A73523FBE885}" type="slidenum">
              <a:rPr lang="en-US" smtClean="0"/>
              <a:t>152</a:t>
            </a:fld>
            <a:endParaRPr lang="en-US"/>
          </a:p>
        </p:txBody>
      </p:sp>
      <p:pic>
        <p:nvPicPr>
          <p:cNvPr id="6" name="Picture 5">
            <a:extLst>
              <a:ext uri="{FF2B5EF4-FFF2-40B4-BE49-F238E27FC236}">
                <a16:creationId xmlns:a16="http://schemas.microsoft.com/office/drawing/2014/main" id="{0C228931-BD90-FAE0-1F46-613A5EA836C1}"/>
              </a:ext>
            </a:extLst>
          </p:cNvPr>
          <p:cNvPicPr>
            <a:picLocks noChangeAspect="1"/>
          </p:cNvPicPr>
          <p:nvPr/>
        </p:nvPicPr>
        <p:blipFill>
          <a:blip r:embed="rId2"/>
          <a:stretch>
            <a:fillRect/>
          </a:stretch>
        </p:blipFill>
        <p:spPr>
          <a:xfrm>
            <a:off x="2424112" y="1524000"/>
            <a:ext cx="7343775" cy="5334000"/>
          </a:xfrm>
          <a:prstGeom prst="rect">
            <a:avLst/>
          </a:prstGeom>
        </p:spPr>
      </p:pic>
    </p:spTree>
    <p:extLst>
      <p:ext uri="{BB962C8B-B14F-4D97-AF65-F5344CB8AC3E}">
        <p14:creationId xmlns:p14="http://schemas.microsoft.com/office/powerpoint/2010/main" val="311948752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solidFill>
                  <a:schemeClr val="bg1">
                    <a:lumMod val="65000"/>
                  </a:schemeClr>
                </a:solidFill>
              </a:rPr>
              <a:t>Introduction and Motivation</a:t>
            </a:r>
          </a:p>
          <a:p>
            <a:r>
              <a:rPr lang="en-US" dirty="0">
                <a:solidFill>
                  <a:schemeClr val="bg1">
                    <a:lumMod val="65000"/>
                  </a:schemeClr>
                </a:solidFill>
              </a:rPr>
              <a:t>Prior Work</a:t>
            </a:r>
          </a:p>
          <a:p>
            <a:r>
              <a:rPr lang="en-US" dirty="0">
                <a:solidFill>
                  <a:schemeClr val="bg1">
                    <a:lumMod val="65000"/>
                  </a:schemeClr>
                </a:solidFill>
              </a:rPr>
              <a:t>Introduction to straight path planner</a:t>
            </a:r>
          </a:p>
          <a:p>
            <a:r>
              <a:rPr lang="en-US" dirty="0">
                <a:solidFill>
                  <a:schemeClr val="bg1">
                    <a:lumMod val="65000"/>
                  </a:schemeClr>
                </a:solidFill>
              </a:rPr>
              <a:t>Straight path cost prediction</a:t>
            </a:r>
          </a:p>
          <a:p>
            <a:pPr lvl="1"/>
            <a:r>
              <a:rPr lang="en-US" dirty="0">
                <a:solidFill>
                  <a:schemeClr val="bg1">
                    <a:lumMod val="65000"/>
                  </a:schemeClr>
                </a:solidFill>
              </a:rPr>
              <a:t>Encounter rate prediction</a:t>
            </a:r>
          </a:p>
          <a:p>
            <a:pPr lvl="1"/>
            <a:r>
              <a:rPr lang="en-US" dirty="0">
                <a:solidFill>
                  <a:schemeClr val="bg1">
                    <a:lumMod val="65000"/>
                  </a:schemeClr>
                </a:solidFill>
              </a:rPr>
              <a:t>Occupancy prediction</a:t>
            </a:r>
          </a:p>
          <a:p>
            <a:r>
              <a:rPr lang="en-US" dirty="0"/>
              <a:t>Results</a:t>
            </a:r>
          </a:p>
          <a:p>
            <a:pPr lvl="1"/>
            <a:r>
              <a:rPr lang="en-US" dirty="0"/>
              <a:t>Compared to straight path planner</a:t>
            </a:r>
          </a:p>
          <a:p>
            <a:pPr lvl="1"/>
            <a:r>
              <a:rPr lang="en-US" dirty="0"/>
              <a:t>Compared to around path planner and prediction</a:t>
            </a:r>
          </a:p>
        </p:txBody>
      </p:sp>
      <p:sp>
        <p:nvSpPr>
          <p:cNvPr id="4" name="Slide Number Placeholder 3"/>
          <p:cNvSpPr>
            <a:spLocks noGrp="1"/>
          </p:cNvSpPr>
          <p:nvPr>
            <p:ph type="sldNum" sz="quarter" idx="12"/>
          </p:nvPr>
        </p:nvSpPr>
        <p:spPr/>
        <p:txBody>
          <a:bodyPr/>
          <a:lstStyle/>
          <a:p>
            <a:fld id="{0310BC9A-285A-4CC2-8A45-A73523FBE885}" type="slidenum">
              <a:rPr lang="en-US" smtClean="0"/>
              <a:t>153</a:t>
            </a:fld>
            <a:endParaRPr lang="en-US"/>
          </a:p>
        </p:txBody>
      </p:sp>
    </p:spTree>
    <p:extLst>
      <p:ext uri="{BB962C8B-B14F-4D97-AF65-F5344CB8AC3E}">
        <p14:creationId xmlns:p14="http://schemas.microsoft.com/office/powerpoint/2010/main" val="355949628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649B9-0565-1790-CBD2-16CE49D67B2E}"/>
              </a:ext>
            </a:extLst>
          </p:cNvPr>
          <p:cNvSpPr>
            <a:spLocks noGrp="1"/>
          </p:cNvSpPr>
          <p:nvPr>
            <p:ph type="title"/>
          </p:nvPr>
        </p:nvSpPr>
        <p:spPr>
          <a:xfrm>
            <a:off x="838200" y="0"/>
            <a:ext cx="10515600" cy="1325563"/>
          </a:xfrm>
        </p:spPr>
        <p:txBody>
          <a:bodyPr>
            <a:noAutofit/>
          </a:bodyPr>
          <a:lstStyle/>
          <a:p>
            <a:r>
              <a:rPr lang="en-US" sz="3200" dirty="0"/>
              <a:t>We can then overlay this on the data and prediction for the cost of routing around to compare.</a:t>
            </a:r>
          </a:p>
        </p:txBody>
      </p:sp>
      <p:sp>
        <p:nvSpPr>
          <p:cNvPr id="4" name="Slide Number Placeholder 3">
            <a:extLst>
              <a:ext uri="{FF2B5EF4-FFF2-40B4-BE49-F238E27FC236}">
                <a16:creationId xmlns:a16="http://schemas.microsoft.com/office/drawing/2014/main" id="{CF53FA0E-79A4-A41C-3BD8-BBFC6849482D}"/>
              </a:ext>
            </a:extLst>
          </p:cNvPr>
          <p:cNvSpPr>
            <a:spLocks noGrp="1"/>
          </p:cNvSpPr>
          <p:nvPr>
            <p:ph type="sldNum" sz="quarter" idx="12"/>
          </p:nvPr>
        </p:nvSpPr>
        <p:spPr/>
        <p:txBody>
          <a:bodyPr/>
          <a:lstStyle/>
          <a:p>
            <a:fld id="{35E7B248-7056-49E8-9F30-37D8E83E9700}" type="slidenum">
              <a:rPr lang="en-US" smtClean="0"/>
              <a:t>154</a:t>
            </a:fld>
            <a:endParaRPr lang="en-US"/>
          </a:p>
        </p:txBody>
      </p:sp>
      <p:pic>
        <p:nvPicPr>
          <p:cNvPr id="6" name="Picture 5">
            <a:extLst>
              <a:ext uri="{FF2B5EF4-FFF2-40B4-BE49-F238E27FC236}">
                <a16:creationId xmlns:a16="http://schemas.microsoft.com/office/drawing/2014/main" id="{FA8CC1EC-6083-8E97-3CEB-4E756DD52670}"/>
              </a:ext>
            </a:extLst>
          </p:cNvPr>
          <p:cNvPicPr>
            <a:picLocks noChangeAspect="1"/>
          </p:cNvPicPr>
          <p:nvPr/>
        </p:nvPicPr>
        <p:blipFill>
          <a:blip r:embed="rId2"/>
          <a:stretch>
            <a:fillRect/>
          </a:stretch>
        </p:blipFill>
        <p:spPr>
          <a:xfrm>
            <a:off x="1841745" y="594519"/>
            <a:ext cx="8508510" cy="6858000"/>
          </a:xfrm>
          <a:prstGeom prst="rect">
            <a:avLst/>
          </a:prstGeom>
        </p:spPr>
      </p:pic>
    </p:spTree>
    <p:extLst>
      <p:ext uri="{BB962C8B-B14F-4D97-AF65-F5344CB8AC3E}">
        <p14:creationId xmlns:p14="http://schemas.microsoft.com/office/powerpoint/2010/main" val="1017260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80EE1-CC85-6C1D-0EA0-DCC2A44D2A14}"/>
              </a:ext>
            </a:extLst>
          </p:cNvPr>
          <p:cNvSpPr>
            <a:spLocks noGrp="1"/>
          </p:cNvSpPr>
          <p:nvPr>
            <p:ph type="title"/>
          </p:nvPr>
        </p:nvSpPr>
        <p:spPr>
          <a:xfrm>
            <a:off x="838200" y="-68263"/>
            <a:ext cx="10515600" cy="1325563"/>
          </a:xfrm>
        </p:spPr>
        <p:txBody>
          <a:bodyPr>
            <a:noAutofit/>
          </a:bodyPr>
          <a:lstStyle/>
          <a:p>
            <a:r>
              <a:rPr lang="en-US" sz="3200" dirty="0"/>
              <a:t>The utility of this is identifying the departure ratio, for a given cost, above which you should route straight through the field.</a:t>
            </a:r>
          </a:p>
        </p:txBody>
      </p:sp>
      <p:sp>
        <p:nvSpPr>
          <p:cNvPr id="4" name="Slide Number Placeholder 3">
            <a:extLst>
              <a:ext uri="{FF2B5EF4-FFF2-40B4-BE49-F238E27FC236}">
                <a16:creationId xmlns:a16="http://schemas.microsoft.com/office/drawing/2014/main" id="{97BEEB3F-B553-A6CB-6540-032AD6738DF9}"/>
              </a:ext>
            </a:extLst>
          </p:cNvPr>
          <p:cNvSpPr>
            <a:spLocks noGrp="1"/>
          </p:cNvSpPr>
          <p:nvPr>
            <p:ph type="sldNum" sz="quarter" idx="12"/>
          </p:nvPr>
        </p:nvSpPr>
        <p:spPr/>
        <p:txBody>
          <a:bodyPr/>
          <a:lstStyle/>
          <a:p>
            <a:fld id="{35E7B248-7056-49E8-9F30-37D8E83E9700}" type="slidenum">
              <a:rPr lang="en-US" smtClean="0"/>
              <a:t>155</a:t>
            </a:fld>
            <a:endParaRPr lang="en-US"/>
          </a:p>
        </p:txBody>
      </p:sp>
      <p:pic>
        <p:nvPicPr>
          <p:cNvPr id="6" name="Picture 5">
            <a:extLst>
              <a:ext uri="{FF2B5EF4-FFF2-40B4-BE49-F238E27FC236}">
                <a16:creationId xmlns:a16="http://schemas.microsoft.com/office/drawing/2014/main" id="{35EA2609-C70D-4396-743E-479671E88FDB}"/>
              </a:ext>
            </a:extLst>
          </p:cNvPr>
          <p:cNvPicPr>
            <a:picLocks noChangeAspect="1"/>
          </p:cNvPicPr>
          <p:nvPr/>
        </p:nvPicPr>
        <p:blipFill>
          <a:blip r:embed="rId2"/>
          <a:stretch>
            <a:fillRect/>
          </a:stretch>
        </p:blipFill>
        <p:spPr>
          <a:xfrm>
            <a:off x="1841745" y="594519"/>
            <a:ext cx="8508510" cy="6858000"/>
          </a:xfrm>
          <a:prstGeom prst="rect">
            <a:avLst/>
          </a:prstGeom>
        </p:spPr>
      </p:pic>
    </p:spTree>
    <p:extLst>
      <p:ext uri="{BB962C8B-B14F-4D97-AF65-F5344CB8AC3E}">
        <p14:creationId xmlns:p14="http://schemas.microsoft.com/office/powerpoint/2010/main" val="15855422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80EE1-CC85-6C1D-0EA0-DCC2A44D2A14}"/>
              </a:ext>
            </a:extLst>
          </p:cNvPr>
          <p:cNvSpPr>
            <a:spLocks noGrp="1"/>
          </p:cNvSpPr>
          <p:nvPr>
            <p:ph type="title"/>
          </p:nvPr>
        </p:nvSpPr>
        <p:spPr>
          <a:xfrm>
            <a:off x="838200" y="-68263"/>
            <a:ext cx="10515600" cy="1325563"/>
          </a:xfrm>
        </p:spPr>
        <p:txBody>
          <a:bodyPr>
            <a:noAutofit/>
          </a:bodyPr>
          <a:lstStyle/>
          <a:p>
            <a:r>
              <a:rPr lang="en-US" sz="2800" dirty="0"/>
              <a:t>For example, we can see that above r</a:t>
            </a:r>
            <a:r>
              <a:rPr lang="en-US" sz="2800" baseline="-25000" dirty="0"/>
              <a:t>D</a:t>
            </a:r>
            <a:r>
              <a:rPr lang="en-US" sz="2800" dirty="0"/>
              <a:t>~0.5, with a polytope traversal cost of 1.167, routing through is predicted to produce a lower cost than the worst case of routing around.</a:t>
            </a:r>
          </a:p>
        </p:txBody>
      </p:sp>
      <p:sp>
        <p:nvSpPr>
          <p:cNvPr id="4" name="Slide Number Placeholder 3">
            <a:extLst>
              <a:ext uri="{FF2B5EF4-FFF2-40B4-BE49-F238E27FC236}">
                <a16:creationId xmlns:a16="http://schemas.microsoft.com/office/drawing/2014/main" id="{97BEEB3F-B553-A6CB-6540-032AD6738DF9}"/>
              </a:ext>
            </a:extLst>
          </p:cNvPr>
          <p:cNvSpPr>
            <a:spLocks noGrp="1"/>
          </p:cNvSpPr>
          <p:nvPr>
            <p:ph type="sldNum" sz="quarter" idx="12"/>
          </p:nvPr>
        </p:nvSpPr>
        <p:spPr/>
        <p:txBody>
          <a:bodyPr/>
          <a:lstStyle/>
          <a:p>
            <a:fld id="{35E7B248-7056-49E8-9F30-37D8E83E9700}" type="slidenum">
              <a:rPr lang="en-US" smtClean="0"/>
              <a:t>156</a:t>
            </a:fld>
            <a:endParaRPr lang="en-US"/>
          </a:p>
        </p:txBody>
      </p:sp>
      <p:pic>
        <p:nvPicPr>
          <p:cNvPr id="6" name="Picture 5">
            <a:extLst>
              <a:ext uri="{FF2B5EF4-FFF2-40B4-BE49-F238E27FC236}">
                <a16:creationId xmlns:a16="http://schemas.microsoft.com/office/drawing/2014/main" id="{35EA2609-C70D-4396-743E-479671E88FDB}"/>
              </a:ext>
            </a:extLst>
          </p:cNvPr>
          <p:cNvPicPr>
            <a:picLocks noChangeAspect="1"/>
          </p:cNvPicPr>
          <p:nvPr/>
        </p:nvPicPr>
        <p:blipFill>
          <a:blip r:embed="rId2"/>
          <a:stretch>
            <a:fillRect/>
          </a:stretch>
        </p:blipFill>
        <p:spPr>
          <a:xfrm>
            <a:off x="1841745" y="594518"/>
            <a:ext cx="8508510" cy="6858000"/>
          </a:xfrm>
          <a:prstGeom prst="rect">
            <a:avLst/>
          </a:prstGeom>
        </p:spPr>
      </p:pic>
      <p:sp>
        <p:nvSpPr>
          <p:cNvPr id="3" name="Arrow: Down 2">
            <a:extLst>
              <a:ext uri="{FF2B5EF4-FFF2-40B4-BE49-F238E27FC236}">
                <a16:creationId xmlns:a16="http://schemas.microsoft.com/office/drawing/2014/main" id="{57A3DEC1-1340-9DEC-7B7F-9539A82AFD3D}"/>
              </a:ext>
            </a:extLst>
          </p:cNvPr>
          <p:cNvSpPr/>
          <p:nvPr/>
        </p:nvSpPr>
        <p:spPr>
          <a:xfrm rot="13032085">
            <a:off x="7843879" y="4014807"/>
            <a:ext cx="531222" cy="957785"/>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56244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3B93320-A1C0-D56B-BDAA-7664D67CD53B}"/>
              </a:ext>
            </a:extLst>
          </p:cNvPr>
          <p:cNvPicPr>
            <a:picLocks noChangeAspect="1"/>
          </p:cNvPicPr>
          <p:nvPr/>
        </p:nvPicPr>
        <p:blipFill>
          <a:blip r:embed="rId2"/>
          <a:stretch>
            <a:fillRect/>
          </a:stretch>
        </p:blipFill>
        <p:spPr>
          <a:xfrm>
            <a:off x="1841745" y="594518"/>
            <a:ext cx="8508510" cy="6858000"/>
          </a:xfrm>
          <a:prstGeom prst="rect">
            <a:avLst/>
          </a:prstGeom>
        </p:spPr>
      </p:pic>
      <p:sp>
        <p:nvSpPr>
          <p:cNvPr id="2" name="Title 1">
            <a:extLst>
              <a:ext uri="{FF2B5EF4-FFF2-40B4-BE49-F238E27FC236}">
                <a16:creationId xmlns:a16="http://schemas.microsoft.com/office/drawing/2014/main" id="{D7480EE1-CC85-6C1D-0EA0-DCC2A44D2A14}"/>
              </a:ext>
            </a:extLst>
          </p:cNvPr>
          <p:cNvSpPr>
            <a:spLocks noGrp="1"/>
          </p:cNvSpPr>
          <p:nvPr>
            <p:ph type="title"/>
          </p:nvPr>
        </p:nvSpPr>
        <p:spPr>
          <a:xfrm>
            <a:off x="838200" y="-68263"/>
            <a:ext cx="10515600" cy="1325563"/>
          </a:xfrm>
        </p:spPr>
        <p:txBody>
          <a:bodyPr>
            <a:noAutofit/>
          </a:bodyPr>
          <a:lstStyle/>
          <a:p>
            <a:r>
              <a:rPr lang="en-US" sz="2800" dirty="0"/>
              <a:t>But for a higher polytope traversal cost, such as 1.333, routing through is not better than the upper bound of routing around until r</a:t>
            </a:r>
            <a:r>
              <a:rPr lang="en-US" sz="2800" baseline="-25000" dirty="0"/>
              <a:t>D</a:t>
            </a:r>
            <a:r>
              <a:rPr lang="en-US" sz="2800" dirty="0"/>
              <a:t>~0.65.</a:t>
            </a:r>
          </a:p>
        </p:txBody>
      </p:sp>
      <p:sp>
        <p:nvSpPr>
          <p:cNvPr id="4" name="Slide Number Placeholder 3">
            <a:extLst>
              <a:ext uri="{FF2B5EF4-FFF2-40B4-BE49-F238E27FC236}">
                <a16:creationId xmlns:a16="http://schemas.microsoft.com/office/drawing/2014/main" id="{97BEEB3F-B553-A6CB-6540-032AD6738DF9}"/>
              </a:ext>
            </a:extLst>
          </p:cNvPr>
          <p:cNvSpPr>
            <a:spLocks noGrp="1"/>
          </p:cNvSpPr>
          <p:nvPr>
            <p:ph type="sldNum" sz="quarter" idx="12"/>
          </p:nvPr>
        </p:nvSpPr>
        <p:spPr/>
        <p:txBody>
          <a:bodyPr/>
          <a:lstStyle/>
          <a:p>
            <a:fld id="{35E7B248-7056-49E8-9F30-37D8E83E9700}" type="slidenum">
              <a:rPr lang="en-US" smtClean="0"/>
              <a:t>157</a:t>
            </a:fld>
            <a:endParaRPr lang="en-US"/>
          </a:p>
        </p:txBody>
      </p:sp>
      <p:sp>
        <p:nvSpPr>
          <p:cNvPr id="3" name="Arrow: Down 2">
            <a:extLst>
              <a:ext uri="{FF2B5EF4-FFF2-40B4-BE49-F238E27FC236}">
                <a16:creationId xmlns:a16="http://schemas.microsoft.com/office/drawing/2014/main" id="{57A3DEC1-1340-9DEC-7B7F-9539A82AFD3D}"/>
              </a:ext>
            </a:extLst>
          </p:cNvPr>
          <p:cNvSpPr/>
          <p:nvPr/>
        </p:nvSpPr>
        <p:spPr>
          <a:xfrm rot="8670238">
            <a:off x="7765502" y="3876017"/>
            <a:ext cx="531222" cy="957785"/>
          </a:xfrm>
          <a:prstGeom prst="downArrow">
            <a:avLst/>
          </a:prstGeom>
          <a:solidFill>
            <a:srgbClr val="00206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38248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05AFC-0042-4E1E-3811-3952429630DF}"/>
              </a:ext>
            </a:extLst>
          </p:cNvPr>
          <p:cNvSpPr>
            <a:spLocks noGrp="1"/>
          </p:cNvSpPr>
          <p:nvPr>
            <p:ph type="title"/>
          </p:nvPr>
        </p:nvSpPr>
        <p:spPr/>
        <p:txBody>
          <a:bodyPr>
            <a:noAutofit/>
          </a:bodyPr>
          <a:lstStyle/>
          <a:p>
            <a:r>
              <a:rPr lang="en-US" sz="2000" dirty="0"/>
              <a:t>Another interesting yield from this, which we speculated about earlier, is that routing straight through seems to quickly become worse than the typical estimate for the cost of routing around, requiring a polytope traversal cost of only about 116.7% of the </a:t>
            </a:r>
            <a:r>
              <a:rPr lang="en-US" sz="2000" dirty="0" err="1"/>
              <a:t>freespace</a:t>
            </a:r>
            <a:r>
              <a:rPr lang="en-US" sz="2000" dirty="0"/>
              <a:t> traversal cost.</a:t>
            </a:r>
          </a:p>
        </p:txBody>
      </p:sp>
      <p:sp>
        <p:nvSpPr>
          <p:cNvPr id="4" name="Slide Number Placeholder 3">
            <a:extLst>
              <a:ext uri="{FF2B5EF4-FFF2-40B4-BE49-F238E27FC236}">
                <a16:creationId xmlns:a16="http://schemas.microsoft.com/office/drawing/2014/main" id="{A1E1FC5D-CCBE-07B5-A6A6-F1903AD03B47}"/>
              </a:ext>
            </a:extLst>
          </p:cNvPr>
          <p:cNvSpPr>
            <a:spLocks noGrp="1"/>
          </p:cNvSpPr>
          <p:nvPr>
            <p:ph type="sldNum" sz="quarter" idx="12"/>
          </p:nvPr>
        </p:nvSpPr>
        <p:spPr/>
        <p:txBody>
          <a:bodyPr/>
          <a:lstStyle/>
          <a:p>
            <a:fld id="{35E7B248-7056-49E8-9F30-37D8E83E9700}" type="slidenum">
              <a:rPr lang="en-US" smtClean="0"/>
              <a:t>158</a:t>
            </a:fld>
            <a:endParaRPr lang="en-US"/>
          </a:p>
        </p:txBody>
      </p:sp>
      <p:pic>
        <p:nvPicPr>
          <p:cNvPr id="5" name="Picture 4">
            <a:extLst>
              <a:ext uri="{FF2B5EF4-FFF2-40B4-BE49-F238E27FC236}">
                <a16:creationId xmlns:a16="http://schemas.microsoft.com/office/drawing/2014/main" id="{3BB23002-71FA-62C8-BAFE-128F5C1C4EF2}"/>
              </a:ext>
            </a:extLst>
          </p:cNvPr>
          <p:cNvPicPr>
            <a:picLocks noChangeAspect="1"/>
          </p:cNvPicPr>
          <p:nvPr/>
        </p:nvPicPr>
        <p:blipFill>
          <a:blip r:embed="rId2"/>
          <a:stretch>
            <a:fillRect/>
          </a:stretch>
        </p:blipFill>
        <p:spPr>
          <a:xfrm>
            <a:off x="2401150" y="1297577"/>
            <a:ext cx="7722682" cy="6224610"/>
          </a:xfrm>
          <a:prstGeom prst="rect">
            <a:avLst/>
          </a:prstGeom>
        </p:spPr>
      </p:pic>
    </p:spTree>
    <p:extLst>
      <p:ext uri="{BB962C8B-B14F-4D97-AF65-F5344CB8AC3E}">
        <p14:creationId xmlns:p14="http://schemas.microsoft.com/office/powerpoint/2010/main" val="18013945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also show a scatter of predicted data versus </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60550" y="1825625"/>
            <a:ext cx="4870900" cy="4351338"/>
          </a:xfrm>
        </p:spPr>
      </p:pic>
      <p:sp>
        <p:nvSpPr>
          <p:cNvPr id="4" name="Slide Number Placeholder 3"/>
          <p:cNvSpPr>
            <a:spLocks noGrp="1"/>
          </p:cNvSpPr>
          <p:nvPr>
            <p:ph type="sldNum" sz="quarter" idx="12"/>
          </p:nvPr>
        </p:nvSpPr>
        <p:spPr/>
        <p:txBody>
          <a:bodyPr/>
          <a:lstStyle/>
          <a:p>
            <a:fld id="{0310BC9A-285A-4CC2-8A45-A73523FBE885}" type="slidenum">
              <a:rPr lang="en-US" smtClean="0"/>
              <a:t>159</a:t>
            </a:fld>
            <a:endParaRPr lang="en-US"/>
          </a:p>
        </p:txBody>
      </p:sp>
    </p:spTree>
    <p:extLst>
      <p:ext uri="{BB962C8B-B14F-4D97-AF65-F5344CB8AC3E}">
        <p14:creationId xmlns:p14="http://schemas.microsoft.com/office/powerpoint/2010/main" val="10501385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4A42-771F-473D-A7D1-F032DA798E2B}"/>
              </a:ext>
            </a:extLst>
          </p:cNvPr>
          <p:cNvSpPr>
            <a:spLocks noGrp="1"/>
          </p:cNvSpPr>
          <p:nvPr>
            <p:ph type="title"/>
          </p:nvPr>
        </p:nvSpPr>
        <p:spPr>
          <a:xfrm>
            <a:off x="838200" y="365125"/>
            <a:ext cx="10515600" cy="2628337"/>
          </a:xfrm>
        </p:spPr>
        <p:txBody>
          <a:bodyPr vert="horz" lIns="91440" tIns="45720" rIns="91440" bIns="45720" rtlCol="0" anchor="ctr">
            <a:noAutofit/>
          </a:bodyPr>
          <a:lstStyle/>
          <a:p>
            <a:r>
              <a:rPr lang="en-US" sz="3200">
                <a:cs typeface="Calibri Light"/>
              </a:rPr>
              <a:t>Individual polytopes are shrunk with </a:t>
            </a:r>
            <a:r>
              <a:rPr lang="en-US" sz="3200">
                <a:solidFill>
                  <a:srgbClr val="00B050"/>
                </a:solidFill>
                <a:latin typeface="Courier New"/>
                <a:cs typeface="Courier New"/>
              </a:rPr>
              <a:t>fcn_MapGen_polytopeShrinkToRadius </a:t>
            </a:r>
            <a:r>
              <a:rPr lang="en-US" sz="3200">
                <a:cs typeface="Calibri Light"/>
              </a:rPr>
              <a:t>by moving all verticies towards the centroid by some scalar multiplier, derived from the desired final max radius.  Max radius is the distance from the centroid to the furthest vertex. </a:t>
            </a:r>
          </a:p>
        </p:txBody>
      </p:sp>
      <p:sp>
        <p:nvSpPr>
          <p:cNvPr id="5" name="Rectangle 4">
            <a:extLst>
              <a:ext uri="{FF2B5EF4-FFF2-40B4-BE49-F238E27FC236}">
                <a16:creationId xmlns:a16="http://schemas.microsoft.com/office/drawing/2014/main" id="{DAD36BB6-5195-4557-9528-BAFE14B7A978}"/>
              </a:ext>
            </a:extLst>
          </p:cNvPr>
          <p:cNvSpPr/>
          <p:nvPr/>
        </p:nvSpPr>
        <p:spPr>
          <a:xfrm>
            <a:off x="2659627" y="3928814"/>
            <a:ext cx="6569962" cy="1015663"/>
          </a:xfrm>
          <a:prstGeom prst="rect">
            <a:avLst/>
          </a:prstGeom>
          <a:solidFill>
            <a:schemeClr val="accent4">
              <a:lumMod val="20000"/>
              <a:lumOff val="80000"/>
            </a:schemeClr>
          </a:solidFill>
        </p:spPr>
        <p:txBody>
          <a:bodyPr wrap="square" lIns="91440" tIns="45720" rIns="91440" bIns="45720" anchor="t">
            <a:spAutoFit/>
          </a:bodyPr>
          <a:lstStyle/>
          <a:p>
            <a:r>
              <a:rPr lang="en-US" sz="1200">
                <a:solidFill>
                  <a:srgbClr val="028009"/>
                </a:solidFill>
                <a:latin typeface="Courier New"/>
                <a:cs typeface="Courier New"/>
              </a:rPr>
              <a:t>% determine scale factor</a:t>
            </a:r>
            <a:endParaRPr lang="en-US" sz="1200">
              <a:solidFill>
                <a:srgbClr val="028009"/>
              </a:solidFill>
              <a:latin typeface="Courier New" panose="02070309020205020404" pitchFamily="49" charset="0"/>
              <a:cs typeface="Courier New"/>
            </a:endParaRPr>
          </a:p>
          <a:p>
            <a:r>
              <a:rPr lang="en-US" sz="1200">
                <a:solidFill>
                  <a:srgbClr val="000000"/>
                </a:solidFill>
                <a:latin typeface="Courier New"/>
                <a:cs typeface="Courier New"/>
              </a:rPr>
              <a:t>scale = new_radius/rad;</a:t>
            </a:r>
            <a:endParaRPr lang="en-US" sz="1200">
              <a:solidFill>
                <a:srgbClr val="000000"/>
              </a:solidFill>
              <a:latin typeface="Courier New" panose="02070309020205020404" pitchFamily="49" charset="0"/>
              <a:cs typeface="Courier New"/>
            </a:endParaRPr>
          </a:p>
          <a:p>
            <a:r>
              <a:rPr lang="en-US" sz="1200">
                <a:solidFill>
                  <a:srgbClr val="000000"/>
                </a:solidFill>
                <a:latin typeface="Courier New"/>
                <a:cs typeface="Courier New"/>
              </a:rPr>
              <a:t>…</a:t>
            </a:r>
          </a:p>
          <a:p>
            <a:r>
              <a:rPr lang="en-US" sz="1200">
                <a:solidFill>
                  <a:srgbClr val="028009"/>
                </a:solidFill>
                <a:latin typeface="Courier New"/>
                <a:cs typeface="Courier New"/>
              </a:rPr>
              <a:t>% find new vertices</a:t>
            </a:r>
            <a:endParaRPr lang="en-US" sz="1200">
              <a:latin typeface="Courier New"/>
              <a:ea typeface="+mn-lt"/>
              <a:cs typeface="+mn-lt"/>
            </a:endParaRPr>
          </a:p>
          <a:p>
            <a:r>
              <a:rPr lang="en-US" sz="1200">
                <a:latin typeface="Courier New"/>
                <a:ea typeface="+mn-lt"/>
                <a:cs typeface="+mn-lt"/>
              </a:rPr>
              <a:t>new_vert = centroid + scale*(vertices-centroid);</a:t>
            </a:r>
            <a:endParaRPr lang="en-US" sz="1200">
              <a:latin typeface="Calibri" panose="020F0502020204030204"/>
              <a:cs typeface="Calibri" panose="020F0502020204030204"/>
            </a:endParaRPr>
          </a:p>
        </p:txBody>
      </p:sp>
    </p:spTree>
    <p:extLst>
      <p:ext uri="{BB962C8B-B14F-4D97-AF65-F5344CB8AC3E}">
        <p14:creationId xmlns:p14="http://schemas.microsoft.com/office/powerpoint/2010/main" val="298668573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Trends are slightly easier to see if predicted data is plotted as a poly fit instead of a scatter.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2667" y="1825625"/>
            <a:ext cx="5546665" cy="4351338"/>
          </a:xfrm>
        </p:spPr>
      </p:pic>
      <p:sp>
        <p:nvSpPr>
          <p:cNvPr id="4" name="Slide Number Placeholder 3"/>
          <p:cNvSpPr>
            <a:spLocks noGrp="1"/>
          </p:cNvSpPr>
          <p:nvPr>
            <p:ph type="sldNum" sz="quarter" idx="12"/>
          </p:nvPr>
        </p:nvSpPr>
        <p:spPr/>
        <p:txBody>
          <a:bodyPr/>
          <a:lstStyle/>
          <a:p>
            <a:fld id="{0310BC9A-285A-4CC2-8A45-A73523FBE885}" type="slidenum">
              <a:rPr lang="en-US" smtClean="0"/>
              <a:t>160</a:t>
            </a:fld>
            <a:endParaRPr lang="en-US"/>
          </a:p>
        </p:txBody>
      </p:sp>
    </p:spTree>
    <p:extLst>
      <p:ext uri="{BB962C8B-B14F-4D97-AF65-F5344CB8AC3E}">
        <p14:creationId xmlns:p14="http://schemas.microsoft.com/office/powerpoint/2010/main" val="38752791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2A1CF-B218-A21C-D2C4-165D820B4501}"/>
              </a:ext>
            </a:extLst>
          </p:cNvPr>
          <p:cNvSpPr>
            <a:spLocks noGrp="1"/>
          </p:cNvSpPr>
          <p:nvPr>
            <p:ph type="title"/>
          </p:nvPr>
        </p:nvSpPr>
        <p:spPr/>
        <p:txBody>
          <a:bodyPr>
            <a:noAutofit/>
          </a:bodyPr>
          <a:lstStyle/>
          <a:p>
            <a:r>
              <a:rPr lang="en-US" sz="3200" dirty="0"/>
              <a:t>Then we can look at this compared to the cost of routing around obstacles and see for each traversal cost and departure ratio, whether routing around or routing through is optimal.</a:t>
            </a:r>
          </a:p>
        </p:txBody>
      </p:sp>
      <p:sp>
        <p:nvSpPr>
          <p:cNvPr id="4" name="Slide Number Placeholder 3">
            <a:extLst>
              <a:ext uri="{FF2B5EF4-FFF2-40B4-BE49-F238E27FC236}">
                <a16:creationId xmlns:a16="http://schemas.microsoft.com/office/drawing/2014/main" id="{724EA701-861F-FDF1-7100-2E16E1D3AAE4}"/>
              </a:ext>
            </a:extLst>
          </p:cNvPr>
          <p:cNvSpPr>
            <a:spLocks noGrp="1"/>
          </p:cNvSpPr>
          <p:nvPr>
            <p:ph type="sldNum" sz="quarter" idx="12"/>
          </p:nvPr>
        </p:nvSpPr>
        <p:spPr/>
        <p:txBody>
          <a:bodyPr/>
          <a:lstStyle/>
          <a:p>
            <a:fld id="{0310BC9A-285A-4CC2-8A45-A73523FBE885}" type="slidenum">
              <a:rPr lang="en-US" smtClean="0"/>
              <a:t>161</a:t>
            </a:fld>
            <a:endParaRPr lang="en-US"/>
          </a:p>
        </p:txBody>
      </p:sp>
      <p:pic>
        <p:nvPicPr>
          <p:cNvPr id="8" name="Picture 7">
            <a:extLst>
              <a:ext uri="{FF2B5EF4-FFF2-40B4-BE49-F238E27FC236}">
                <a16:creationId xmlns:a16="http://schemas.microsoft.com/office/drawing/2014/main" id="{9AC09A2F-B685-9AE5-8384-8E0E1ADC7CDB}"/>
              </a:ext>
            </a:extLst>
          </p:cNvPr>
          <p:cNvPicPr>
            <a:picLocks noChangeAspect="1"/>
          </p:cNvPicPr>
          <p:nvPr/>
        </p:nvPicPr>
        <p:blipFill>
          <a:blip r:embed="rId2"/>
          <a:stretch>
            <a:fillRect/>
          </a:stretch>
        </p:blipFill>
        <p:spPr>
          <a:xfrm>
            <a:off x="1847899" y="1635853"/>
            <a:ext cx="8496201" cy="5222147"/>
          </a:xfrm>
          <a:prstGeom prst="rect">
            <a:avLst/>
          </a:prstGeom>
        </p:spPr>
      </p:pic>
    </p:spTree>
    <p:extLst>
      <p:ext uri="{BB962C8B-B14F-4D97-AF65-F5344CB8AC3E}">
        <p14:creationId xmlns:p14="http://schemas.microsoft.com/office/powerpoint/2010/main" val="14298647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2A1CF-B218-A21C-D2C4-165D820B4501}"/>
              </a:ext>
            </a:extLst>
          </p:cNvPr>
          <p:cNvSpPr>
            <a:spLocks noGrp="1"/>
          </p:cNvSpPr>
          <p:nvPr>
            <p:ph type="title"/>
          </p:nvPr>
        </p:nvSpPr>
        <p:spPr>
          <a:xfrm>
            <a:off x="838200" y="227139"/>
            <a:ext cx="10515600" cy="1325563"/>
          </a:xfrm>
        </p:spPr>
        <p:txBody>
          <a:bodyPr>
            <a:noAutofit/>
          </a:bodyPr>
          <a:lstStyle/>
          <a:p>
            <a:r>
              <a:rPr lang="en-US" sz="3200" dirty="0"/>
              <a:t>Looking at just the predicted cost curves gives us a lookup chart for these crossover points.</a:t>
            </a:r>
          </a:p>
        </p:txBody>
      </p:sp>
      <p:sp>
        <p:nvSpPr>
          <p:cNvPr id="4" name="Slide Number Placeholder 3">
            <a:extLst>
              <a:ext uri="{FF2B5EF4-FFF2-40B4-BE49-F238E27FC236}">
                <a16:creationId xmlns:a16="http://schemas.microsoft.com/office/drawing/2014/main" id="{724EA701-861F-FDF1-7100-2E16E1D3AAE4}"/>
              </a:ext>
            </a:extLst>
          </p:cNvPr>
          <p:cNvSpPr>
            <a:spLocks noGrp="1"/>
          </p:cNvSpPr>
          <p:nvPr>
            <p:ph type="sldNum" sz="quarter" idx="12"/>
          </p:nvPr>
        </p:nvSpPr>
        <p:spPr/>
        <p:txBody>
          <a:bodyPr/>
          <a:lstStyle/>
          <a:p>
            <a:fld id="{0310BC9A-285A-4CC2-8A45-A73523FBE885}" type="slidenum">
              <a:rPr lang="en-US" smtClean="0"/>
              <a:t>162</a:t>
            </a:fld>
            <a:endParaRPr lang="en-US"/>
          </a:p>
        </p:txBody>
      </p:sp>
      <p:pic>
        <p:nvPicPr>
          <p:cNvPr id="5" name="Picture 4">
            <a:extLst>
              <a:ext uri="{FF2B5EF4-FFF2-40B4-BE49-F238E27FC236}">
                <a16:creationId xmlns:a16="http://schemas.microsoft.com/office/drawing/2014/main" id="{1B88BCE5-FA51-2AA8-ABCA-9A558EE1EFCA}"/>
              </a:ext>
            </a:extLst>
          </p:cNvPr>
          <p:cNvPicPr>
            <a:picLocks noChangeAspect="1"/>
          </p:cNvPicPr>
          <p:nvPr/>
        </p:nvPicPr>
        <p:blipFill>
          <a:blip r:embed="rId2"/>
          <a:stretch>
            <a:fillRect/>
          </a:stretch>
        </p:blipFill>
        <p:spPr>
          <a:xfrm>
            <a:off x="2189221" y="1708106"/>
            <a:ext cx="7813558" cy="5168773"/>
          </a:xfrm>
          <a:prstGeom prst="rect">
            <a:avLst/>
          </a:prstGeom>
        </p:spPr>
      </p:pic>
    </p:spTree>
    <p:extLst>
      <p:ext uri="{BB962C8B-B14F-4D97-AF65-F5344CB8AC3E}">
        <p14:creationId xmlns:p14="http://schemas.microsoft.com/office/powerpoint/2010/main" val="26432020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AFD4B-3DF2-C1AB-2FB1-94F6C70B6F19}"/>
              </a:ext>
            </a:extLst>
          </p:cNvPr>
          <p:cNvSpPr>
            <a:spLocks noGrp="1"/>
          </p:cNvSpPr>
          <p:nvPr>
            <p:ph type="title"/>
          </p:nvPr>
        </p:nvSpPr>
        <p:spPr/>
        <p:txBody>
          <a:bodyPr/>
          <a:lstStyle/>
          <a:p>
            <a:r>
              <a:rPr lang="en-US" dirty="0"/>
              <a:t>Detailed view of the behavior at low departure ratios.</a:t>
            </a:r>
          </a:p>
        </p:txBody>
      </p:sp>
      <p:sp>
        <p:nvSpPr>
          <p:cNvPr id="4" name="Slide Number Placeholder 3">
            <a:extLst>
              <a:ext uri="{FF2B5EF4-FFF2-40B4-BE49-F238E27FC236}">
                <a16:creationId xmlns:a16="http://schemas.microsoft.com/office/drawing/2014/main" id="{502FB806-6EBB-275C-88C9-1A9A6CA26B8D}"/>
              </a:ext>
            </a:extLst>
          </p:cNvPr>
          <p:cNvSpPr>
            <a:spLocks noGrp="1"/>
          </p:cNvSpPr>
          <p:nvPr>
            <p:ph type="sldNum" sz="quarter" idx="12"/>
          </p:nvPr>
        </p:nvSpPr>
        <p:spPr/>
        <p:txBody>
          <a:bodyPr/>
          <a:lstStyle/>
          <a:p>
            <a:fld id="{0310BC9A-285A-4CC2-8A45-A73523FBE885}" type="slidenum">
              <a:rPr lang="en-US" smtClean="0"/>
              <a:t>163</a:t>
            </a:fld>
            <a:endParaRPr lang="en-US"/>
          </a:p>
        </p:txBody>
      </p:sp>
      <p:pic>
        <p:nvPicPr>
          <p:cNvPr id="6" name="Picture 5">
            <a:extLst>
              <a:ext uri="{FF2B5EF4-FFF2-40B4-BE49-F238E27FC236}">
                <a16:creationId xmlns:a16="http://schemas.microsoft.com/office/drawing/2014/main" id="{F034E9DA-C00F-9330-86D9-52B2D75A1398}"/>
              </a:ext>
            </a:extLst>
          </p:cNvPr>
          <p:cNvPicPr>
            <a:picLocks noChangeAspect="1"/>
          </p:cNvPicPr>
          <p:nvPr/>
        </p:nvPicPr>
        <p:blipFill>
          <a:blip r:embed="rId2"/>
          <a:stretch>
            <a:fillRect/>
          </a:stretch>
        </p:blipFill>
        <p:spPr>
          <a:xfrm>
            <a:off x="2246915" y="1765558"/>
            <a:ext cx="7698169" cy="5092442"/>
          </a:xfrm>
          <a:prstGeom prst="rect">
            <a:avLst/>
          </a:prstGeom>
        </p:spPr>
      </p:pic>
    </p:spTree>
    <p:extLst>
      <p:ext uri="{BB962C8B-B14F-4D97-AF65-F5344CB8AC3E}">
        <p14:creationId xmlns:p14="http://schemas.microsoft.com/office/powerpoint/2010/main" val="5407087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2A1CF-B218-A21C-D2C4-165D820B4501}"/>
              </a:ext>
            </a:extLst>
          </p:cNvPr>
          <p:cNvSpPr>
            <a:spLocks noGrp="1"/>
          </p:cNvSpPr>
          <p:nvPr>
            <p:ph type="title"/>
          </p:nvPr>
        </p:nvSpPr>
        <p:spPr/>
        <p:txBody>
          <a:bodyPr>
            <a:noAutofit/>
          </a:bodyPr>
          <a:lstStyle/>
          <a:p>
            <a:r>
              <a:rPr lang="en-US" sz="2400" dirty="0"/>
              <a:t>One interesting yield from this, which we speculated about earlier, is that routing straight through seems to quickly become worse than the typical estimate for the cost of routing around, requiring a polytope traversal cost of only about 115.7% of the </a:t>
            </a:r>
            <a:r>
              <a:rPr lang="en-US" sz="2400" dirty="0" err="1"/>
              <a:t>freespace</a:t>
            </a:r>
            <a:r>
              <a:rPr lang="en-US" sz="2400" dirty="0"/>
              <a:t> traversal cost.</a:t>
            </a:r>
          </a:p>
        </p:txBody>
      </p:sp>
      <p:sp>
        <p:nvSpPr>
          <p:cNvPr id="4" name="Slide Number Placeholder 3">
            <a:extLst>
              <a:ext uri="{FF2B5EF4-FFF2-40B4-BE49-F238E27FC236}">
                <a16:creationId xmlns:a16="http://schemas.microsoft.com/office/drawing/2014/main" id="{724EA701-861F-FDF1-7100-2E16E1D3AAE4}"/>
              </a:ext>
            </a:extLst>
          </p:cNvPr>
          <p:cNvSpPr>
            <a:spLocks noGrp="1"/>
          </p:cNvSpPr>
          <p:nvPr>
            <p:ph type="sldNum" sz="quarter" idx="12"/>
          </p:nvPr>
        </p:nvSpPr>
        <p:spPr/>
        <p:txBody>
          <a:bodyPr/>
          <a:lstStyle/>
          <a:p>
            <a:fld id="{0310BC9A-285A-4CC2-8A45-A73523FBE885}" type="slidenum">
              <a:rPr lang="en-US" smtClean="0"/>
              <a:t>164</a:t>
            </a:fld>
            <a:endParaRPr lang="en-US"/>
          </a:p>
        </p:txBody>
      </p:sp>
      <p:pic>
        <p:nvPicPr>
          <p:cNvPr id="8" name="Picture 7">
            <a:extLst>
              <a:ext uri="{FF2B5EF4-FFF2-40B4-BE49-F238E27FC236}">
                <a16:creationId xmlns:a16="http://schemas.microsoft.com/office/drawing/2014/main" id="{9AC09A2F-B685-9AE5-8384-8E0E1ADC7CDB}"/>
              </a:ext>
            </a:extLst>
          </p:cNvPr>
          <p:cNvPicPr>
            <a:picLocks noChangeAspect="1"/>
          </p:cNvPicPr>
          <p:nvPr/>
        </p:nvPicPr>
        <p:blipFill>
          <a:blip r:embed="rId2"/>
          <a:stretch>
            <a:fillRect/>
          </a:stretch>
        </p:blipFill>
        <p:spPr>
          <a:xfrm>
            <a:off x="1847899" y="1635853"/>
            <a:ext cx="8496201" cy="5222147"/>
          </a:xfrm>
          <a:prstGeom prst="rect">
            <a:avLst/>
          </a:prstGeom>
        </p:spPr>
      </p:pic>
    </p:spTree>
    <p:extLst>
      <p:ext uri="{BB962C8B-B14F-4D97-AF65-F5344CB8AC3E}">
        <p14:creationId xmlns:p14="http://schemas.microsoft.com/office/powerpoint/2010/main" val="85329520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ED534-C209-FAFD-F672-12F5E3518C1B}"/>
              </a:ext>
            </a:extLst>
          </p:cNvPr>
          <p:cNvSpPr>
            <a:spLocks noGrp="1"/>
          </p:cNvSpPr>
          <p:nvPr>
            <p:ph type="title"/>
          </p:nvPr>
        </p:nvSpPr>
        <p:spPr/>
        <p:txBody>
          <a:bodyPr>
            <a:noAutofit/>
          </a:bodyPr>
          <a:lstStyle/>
          <a:p>
            <a:r>
              <a:rPr lang="en-US" sz="3200" dirty="0"/>
              <a:t>If polytopes are modelled as roughly circular, a good assumption for the Halton set, The length cost ratio for a single obstacle can be approximated as a constant.</a:t>
            </a:r>
          </a:p>
        </p:txBody>
      </p:sp>
      <p:sp>
        <p:nvSpPr>
          <p:cNvPr id="4" name="Slide Number Placeholder 3">
            <a:extLst>
              <a:ext uri="{FF2B5EF4-FFF2-40B4-BE49-F238E27FC236}">
                <a16:creationId xmlns:a16="http://schemas.microsoft.com/office/drawing/2014/main" id="{92FF52F4-24B3-7D6B-0EC2-84E0D7251638}"/>
              </a:ext>
            </a:extLst>
          </p:cNvPr>
          <p:cNvSpPr>
            <a:spLocks noGrp="1"/>
          </p:cNvSpPr>
          <p:nvPr>
            <p:ph type="sldNum" sz="quarter" idx="12"/>
          </p:nvPr>
        </p:nvSpPr>
        <p:spPr/>
        <p:txBody>
          <a:bodyPr/>
          <a:lstStyle/>
          <a:p>
            <a:fld id="{0310BC9A-285A-4CC2-8A45-A73523FBE885}" type="slidenum">
              <a:rPr lang="en-US" smtClean="0"/>
              <a:t>165</a:t>
            </a:fld>
            <a:endParaRPr lang="en-US"/>
          </a:p>
        </p:txBody>
      </p:sp>
      <p:pic>
        <p:nvPicPr>
          <p:cNvPr id="5" name="Picture 4">
            <a:extLst>
              <a:ext uri="{FF2B5EF4-FFF2-40B4-BE49-F238E27FC236}">
                <a16:creationId xmlns:a16="http://schemas.microsoft.com/office/drawing/2014/main" id="{7E15F55F-2AD2-8EC7-D934-D0FF10232BBC}"/>
              </a:ext>
            </a:extLst>
          </p:cNvPr>
          <p:cNvPicPr>
            <a:picLocks noChangeAspect="1"/>
          </p:cNvPicPr>
          <p:nvPr/>
        </p:nvPicPr>
        <p:blipFill>
          <a:blip r:embed="rId2"/>
          <a:stretch>
            <a:fillRect/>
          </a:stretch>
        </p:blipFill>
        <p:spPr>
          <a:xfrm>
            <a:off x="1891937" y="2416713"/>
            <a:ext cx="3258005" cy="2686425"/>
          </a:xfrm>
          <a:prstGeom prst="rect">
            <a:avLst/>
          </a:prstGeom>
        </p:spPr>
      </p:pic>
      <p:sp>
        <p:nvSpPr>
          <p:cNvPr id="6" name="Oval 5">
            <a:extLst>
              <a:ext uri="{FF2B5EF4-FFF2-40B4-BE49-F238E27FC236}">
                <a16:creationId xmlns:a16="http://schemas.microsoft.com/office/drawing/2014/main" id="{5B8A52A8-346D-1B0A-9D76-287C4C2909E5}"/>
              </a:ext>
            </a:extLst>
          </p:cNvPr>
          <p:cNvSpPr/>
          <p:nvPr/>
        </p:nvSpPr>
        <p:spPr>
          <a:xfrm>
            <a:off x="6905898" y="2667000"/>
            <a:ext cx="15240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005842D-9163-C4F3-A66B-E69AED813E6A}"/>
              </a:ext>
            </a:extLst>
          </p:cNvPr>
          <p:cNvCxnSpPr>
            <a:cxnSpLocks/>
          </p:cNvCxnSpPr>
          <p:nvPr/>
        </p:nvCxnSpPr>
        <p:spPr>
          <a:xfrm flipV="1">
            <a:off x="6905897" y="3429000"/>
            <a:ext cx="0" cy="1334198"/>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5533633-BF1C-9116-B29D-3EF2A64E6DF2}"/>
              </a:ext>
            </a:extLst>
          </p:cNvPr>
          <p:cNvCxnSpPr>
            <a:cxnSpLocks/>
          </p:cNvCxnSpPr>
          <p:nvPr/>
        </p:nvCxnSpPr>
        <p:spPr>
          <a:xfrm flipH="1">
            <a:off x="6905898" y="4560332"/>
            <a:ext cx="1523998" cy="0"/>
          </a:xfrm>
          <a:prstGeom prst="line">
            <a:avLst/>
          </a:prstGeom>
          <a:ln w="38100">
            <a:solidFill>
              <a:srgbClr val="FF0000"/>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548821C-D35E-F8A6-4C89-E429B13C1F57}"/>
              </a:ext>
            </a:extLst>
          </p:cNvPr>
          <p:cNvSpPr txBox="1"/>
          <p:nvPr/>
        </p:nvSpPr>
        <p:spPr>
          <a:xfrm>
            <a:off x="7285469" y="4627518"/>
            <a:ext cx="723672" cy="369332"/>
          </a:xfrm>
          <a:prstGeom prst="rect">
            <a:avLst/>
          </a:prstGeom>
          <a:noFill/>
        </p:spPr>
        <p:txBody>
          <a:bodyPr wrap="square">
            <a:spAutoFit/>
          </a:bodyPr>
          <a:lstStyle/>
          <a:p>
            <a:r>
              <a:rPr lang="en-US" sz="1800" b="1" dirty="0">
                <a:solidFill>
                  <a:srgbClr val="FF0000"/>
                </a:solidFill>
              </a:rPr>
              <a:t>L</a:t>
            </a:r>
            <a:r>
              <a:rPr lang="en-US" sz="1800" b="1" baseline="-25000" dirty="0">
                <a:solidFill>
                  <a:srgbClr val="FF0000"/>
                </a:solidFill>
              </a:rPr>
              <a:t>E</a:t>
            </a:r>
            <a:r>
              <a:rPr lang="en-US" sz="1800" b="1" dirty="0">
                <a:solidFill>
                  <a:srgbClr val="FF0000"/>
                </a:solidFill>
              </a:rPr>
              <a:t> = D</a:t>
            </a:r>
            <a:endParaRPr lang="en-US" b="1" dirty="0">
              <a:solidFill>
                <a:srgbClr val="FF0000"/>
              </a:solidFill>
            </a:endParaRPr>
          </a:p>
        </p:txBody>
      </p:sp>
      <p:cxnSp>
        <p:nvCxnSpPr>
          <p:cNvPr id="10" name="Straight Connector 9">
            <a:extLst>
              <a:ext uri="{FF2B5EF4-FFF2-40B4-BE49-F238E27FC236}">
                <a16:creationId xmlns:a16="http://schemas.microsoft.com/office/drawing/2014/main" id="{BD3EB6CD-14E5-10B9-012B-EE4C8D91D277}"/>
              </a:ext>
            </a:extLst>
          </p:cNvPr>
          <p:cNvCxnSpPr>
            <a:cxnSpLocks/>
            <a:stCxn id="6" idx="2"/>
            <a:endCxn id="6" idx="6"/>
          </p:cNvCxnSpPr>
          <p:nvPr/>
        </p:nvCxnSpPr>
        <p:spPr>
          <a:xfrm>
            <a:off x="6905898" y="3429000"/>
            <a:ext cx="1524000"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6226CD73-F938-5482-3E02-C3F37FB8B887}"/>
              </a:ext>
            </a:extLst>
          </p:cNvPr>
          <p:cNvSpPr/>
          <p:nvPr/>
        </p:nvSpPr>
        <p:spPr>
          <a:xfrm>
            <a:off x="6905897" y="2673530"/>
            <a:ext cx="1523999" cy="1634951"/>
          </a:xfrm>
          <a:prstGeom prst="arc">
            <a:avLst>
              <a:gd name="adj1" fmla="val 10993559"/>
              <a:gd name="adj2" fmla="val 0"/>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3E6EF567-7447-1B92-62DF-BB5CD601AEEA}"/>
              </a:ext>
            </a:extLst>
          </p:cNvPr>
          <p:cNvSpPr txBox="1"/>
          <p:nvPr/>
        </p:nvSpPr>
        <p:spPr>
          <a:xfrm>
            <a:off x="8248764" y="2701613"/>
            <a:ext cx="723672" cy="369332"/>
          </a:xfrm>
          <a:prstGeom prst="rect">
            <a:avLst/>
          </a:prstGeom>
          <a:noFill/>
        </p:spPr>
        <p:txBody>
          <a:bodyPr wrap="square">
            <a:spAutoFit/>
          </a:bodyPr>
          <a:lstStyle/>
          <a:p>
            <a:r>
              <a:rPr lang="en-US" sz="1800" b="1" dirty="0">
                <a:solidFill>
                  <a:srgbClr val="00B050"/>
                </a:solidFill>
              </a:rPr>
              <a:t>L</a:t>
            </a:r>
            <a:r>
              <a:rPr lang="en-US" sz="1800" b="1" baseline="-25000" dirty="0">
                <a:solidFill>
                  <a:srgbClr val="00B050"/>
                </a:solidFill>
              </a:rPr>
              <a:t>P</a:t>
            </a:r>
            <a:endParaRPr lang="en-US" b="1" dirty="0">
              <a:solidFill>
                <a:srgbClr val="00B050"/>
              </a:solidFill>
            </a:endParaRPr>
          </a:p>
        </p:txBody>
      </p:sp>
      <p:cxnSp>
        <p:nvCxnSpPr>
          <p:cNvPr id="13" name="Straight Connector 12">
            <a:extLst>
              <a:ext uri="{FF2B5EF4-FFF2-40B4-BE49-F238E27FC236}">
                <a16:creationId xmlns:a16="http://schemas.microsoft.com/office/drawing/2014/main" id="{2131A269-D6E8-82B2-55E4-BE3D062316D1}"/>
              </a:ext>
            </a:extLst>
          </p:cNvPr>
          <p:cNvCxnSpPr>
            <a:cxnSpLocks/>
          </p:cNvCxnSpPr>
          <p:nvPr/>
        </p:nvCxnSpPr>
        <p:spPr>
          <a:xfrm flipV="1">
            <a:off x="8429896" y="3429000"/>
            <a:ext cx="0" cy="1334198"/>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85220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val 54">
            <a:extLst>
              <a:ext uri="{FF2B5EF4-FFF2-40B4-BE49-F238E27FC236}">
                <a16:creationId xmlns:a16="http://schemas.microsoft.com/office/drawing/2014/main" id="{491DDAEF-A969-3DDF-D763-15CD160D8E62}"/>
              </a:ext>
            </a:extLst>
          </p:cNvPr>
          <p:cNvSpPr/>
          <p:nvPr/>
        </p:nvSpPr>
        <p:spPr>
          <a:xfrm>
            <a:off x="7075253" y="5075822"/>
            <a:ext cx="1199887" cy="11972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3A66004-0631-87C4-4D9F-6233C6DCF010}"/>
              </a:ext>
            </a:extLst>
          </p:cNvPr>
          <p:cNvSpPr/>
          <p:nvPr/>
        </p:nvSpPr>
        <p:spPr>
          <a:xfrm>
            <a:off x="9880281" y="5177705"/>
            <a:ext cx="1199887" cy="11972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49D40DD2-0D6A-A057-DFAE-2C9976F12DB9}"/>
              </a:ext>
            </a:extLst>
          </p:cNvPr>
          <p:cNvSpPr/>
          <p:nvPr/>
        </p:nvSpPr>
        <p:spPr>
          <a:xfrm>
            <a:off x="6746816" y="2965875"/>
            <a:ext cx="1387352" cy="1387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4E86B09-8942-D4BE-0143-67FA907EC41B}"/>
              </a:ext>
            </a:extLst>
          </p:cNvPr>
          <p:cNvSpPr/>
          <p:nvPr/>
        </p:nvSpPr>
        <p:spPr>
          <a:xfrm>
            <a:off x="3681933" y="4559470"/>
            <a:ext cx="15240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1290AF5-58DE-12BC-CFED-BAE4E2B54F93}"/>
              </a:ext>
            </a:extLst>
          </p:cNvPr>
          <p:cNvSpPr/>
          <p:nvPr/>
        </p:nvSpPr>
        <p:spPr>
          <a:xfrm>
            <a:off x="3690192" y="3013918"/>
            <a:ext cx="15240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A155B45-4533-8D43-DE6C-402CC5B5B899}"/>
              </a:ext>
            </a:extLst>
          </p:cNvPr>
          <p:cNvSpPr/>
          <p:nvPr/>
        </p:nvSpPr>
        <p:spPr>
          <a:xfrm>
            <a:off x="1039003" y="4624000"/>
            <a:ext cx="15240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544A8C-F2E3-7BC1-CD19-7A1A9046B921}"/>
              </a:ext>
            </a:extLst>
          </p:cNvPr>
          <p:cNvSpPr>
            <a:spLocks noGrp="1"/>
          </p:cNvSpPr>
          <p:nvPr>
            <p:ph type="title"/>
          </p:nvPr>
        </p:nvSpPr>
        <p:spPr/>
        <p:txBody>
          <a:bodyPr>
            <a:noAutofit/>
          </a:bodyPr>
          <a:lstStyle/>
          <a:p>
            <a:r>
              <a:rPr lang="en-US" sz="3600" dirty="0"/>
              <a:t>This is a poor case because in practice, given larger gaps between obstacles, the planner can go around more efficiently than routing tightly to the perimeter.</a:t>
            </a:r>
          </a:p>
        </p:txBody>
      </p:sp>
      <p:sp>
        <p:nvSpPr>
          <p:cNvPr id="4" name="Slide Number Placeholder 3">
            <a:extLst>
              <a:ext uri="{FF2B5EF4-FFF2-40B4-BE49-F238E27FC236}">
                <a16:creationId xmlns:a16="http://schemas.microsoft.com/office/drawing/2014/main" id="{60187A4C-27C5-0949-5B0D-2899510AD3BF}"/>
              </a:ext>
            </a:extLst>
          </p:cNvPr>
          <p:cNvSpPr>
            <a:spLocks noGrp="1"/>
          </p:cNvSpPr>
          <p:nvPr>
            <p:ph type="sldNum" sz="quarter" idx="12"/>
          </p:nvPr>
        </p:nvSpPr>
        <p:spPr/>
        <p:txBody>
          <a:bodyPr/>
          <a:lstStyle/>
          <a:p>
            <a:fld id="{0310BC9A-285A-4CC2-8A45-A73523FBE885}" type="slidenum">
              <a:rPr lang="en-US" smtClean="0"/>
              <a:t>166</a:t>
            </a:fld>
            <a:endParaRPr lang="en-US"/>
          </a:p>
        </p:txBody>
      </p:sp>
      <p:sp>
        <p:nvSpPr>
          <p:cNvPr id="7" name="Oval 6">
            <a:extLst>
              <a:ext uri="{FF2B5EF4-FFF2-40B4-BE49-F238E27FC236}">
                <a16:creationId xmlns:a16="http://schemas.microsoft.com/office/drawing/2014/main" id="{06D3E36A-211D-321A-1499-349A720728E0}"/>
              </a:ext>
            </a:extLst>
          </p:cNvPr>
          <p:cNvSpPr/>
          <p:nvPr/>
        </p:nvSpPr>
        <p:spPr>
          <a:xfrm>
            <a:off x="2332698" y="3769387"/>
            <a:ext cx="15240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8A11748-C7CB-4681-6A87-923889A0A96E}"/>
              </a:ext>
            </a:extLst>
          </p:cNvPr>
          <p:cNvCxnSpPr>
            <a:cxnSpLocks/>
          </p:cNvCxnSpPr>
          <p:nvPr/>
        </p:nvCxnSpPr>
        <p:spPr>
          <a:xfrm flipV="1">
            <a:off x="2332697" y="4531387"/>
            <a:ext cx="0" cy="1334198"/>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74F653-3ABA-1B59-29F5-1F9E8EE1E797}"/>
              </a:ext>
            </a:extLst>
          </p:cNvPr>
          <p:cNvCxnSpPr>
            <a:cxnSpLocks/>
          </p:cNvCxnSpPr>
          <p:nvPr/>
        </p:nvCxnSpPr>
        <p:spPr>
          <a:xfrm flipH="1">
            <a:off x="2332698" y="5662719"/>
            <a:ext cx="1523998" cy="0"/>
          </a:xfrm>
          <a:prstGeom prst="line">
            <a:avLst/>
          </a:prstGeom>
          <a:ln w="38100">
            <a:solidFill>
              <a:srgbClr val="FF0000"/>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FCB2B0B-6699-316E-E7CC-BDF6B544F2A6}"/>
              </a:ext>
            </a:extLst>
          </p:cNvPr>
          <p:cNvSpPr txBox="1"/>
          <p:nvPr/>
        </p:nvSpPr>
        <p:spPr>
          <a:xfrm>
            <a:off x="2712269" y="5729905"/>
            <a:ext cx="723672" cy="369332"/>
          </a:xfrm>
          <a:prstGeom prst="rect">
            <a:avLst/>
          </a:prstGeom>
          <a:noFill/>
        </p:spPr>
        <p:txBody>
          <a:bodyPr wrap="square">
            <a:spAutoFit/>
          </a:bodyPr>
          <a:lstStyle/>
          <a:p>
            <a:r>
              <a:rPr lang="en-US" sz="1800" b="1" dirty="0">
                <a:solidFill>
                  <a:srgbClr val="FF0000"/>
                </a:solidFill>
              </a:rPr>
              <a:t>L</a:t>
            </a:r>
            <a:r>
              <a:rPr lang="en-US" sz="1800" b="1" baseline="-25000" dirty="0">
                <a:solidFill>
                  <a:srgbClr val="FF0000"/>
                </a:solidFill>
              </a:rPr>
              <a:t>E</a:t>
            </a:r>
            <a:r>
              <a:rPr lang="en-US" sz="1800" b="1" dirty="0">
                <a:solidFill>
                  <a:srgbClr val="FF0000"/>
                </a:solidFill>
              </a:rPr>
              <a:t> = D</a:t>
            </a:r>
            <a:endParaRPr lang="en-US" b="1" dirty="0">
              <a:solidFill>
                <a:srgbClr val="FF0000"/>
              </a:solidFill>
            </a:endParaRPr>
          </a:p>
        </p:txBody>
      </p:sp>
      <p:cxnSp>
        <p:nvCxnSpPr>
          <p:cNvPr id="12" name="Straight Connector 11">
            <a:extLst>
              <a:ext uri="{FF2B5EF4-FFF2-40B4-BE49-F238E27FC236}">
                <a16:creationId xmlns:a16="http://schemas.microsoft.com/office/drawing/2014/main" id="{5BA8A8B8-546A-2067-75F5-7F4200D6881A}"/>
              </a:ext>
            </a:extLst>
          </p:cNvPr>
          <p:cNvCxnSpPr>
            <a:cxnSpLocks/>
            <a:stCxn id="7" idx="2"/>
            <a:endCxn id="7" idx="6"/>
          </p:cNvCxnSpPr>
          <p:nvPr/>
        </p:nvCxnSpPr>
        <p:spPr>
          <a:xfrm>
            <a:off x="2332698" y="4531387"/>
            <a:ext cx="1524000"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1" name="Arc 20">
            <a:extLst>
              <a:ext uri="{FF2B5EF4-FFF2-40B4-BE49-F238E27FC236}">
                <a16:creationId xmlns:a16="http://schemas.microsoft.com/office/drawing/2014/main" id="{FB490F7E-64D0-2BA6-6A72-C08D6D2E970A}"/>
              </a:ext>
            </a:extLst>
          </p:cNvPr>
          <p:cNvSpPr/>
          <p:nvPr/>
        </p:nvSpPr>
        <p:spPr>
          <a:xfrm>
            <a:off x="2332697" y="3775917"/>
            <a:ext cx="1523999" cy="1634951"/>
          </a:xfrm>
          <a:prstGeom prst="arc">
            <a:avLst>
              <a:gd name="adj1" fmla="val 10993559"/>
              <a:gd name="adj2" fmla="val 0"/>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4AC7209B-3768-9FA3-8C07-A2C12213512B}"/>
              </a:ext>
            </a:extLst>
          </p:cNvPr>
          <p:cNvSpPr txBox="1"/>
          <p:nvPr/>
        </p:nvSpPr>
        <p:spPr>
          <a:xfrm>
            <a:off x="3675564" y="3804000"/>
            <a:ext cx="723672" cy="369332"/>
          </a:xfrm>
          <a:prstGeom prst="rect">
            <a:avLst/>
          </a:prstGeom>
          <a:noFill/>
        </p:spPr>
        <p:txBody>
          <a:bodyPr wrap="square">
            <a:spAutoFit/>
          </a:bodyPr>
          <a:lstStyle/>
          <a:p>
            <a:r>
              <a:rPr lang="en-US" sz="1800" b="1" dirty="0">
                <a:solidFill>
                  <a:srgbClr val="00B050"/>
                </a:solidFill>
              </a:rPr>
              <a:t>L</a:t>
            </a:r>
            <a:r>
              <a:rPr lang="en-US" sz="1800" b="1" baseline="-25000" dirty="0">
                <a:solidFill>
                  <a:srgbClr val="00B050"/>
                </a:solidFill>
              </a:rPr>
              <a:t>P</a:t>
            </a:r>
            <a:endParaRPr lang="en-US" b="1" dirty="0">
              <a:solidFill>
                <a:srgbClr val="00B050"/>
              </a:solidFill>
            </a:endParaRPr>
          </a:p>
        </p:txBody>
      </p:sp>
      <p:cxnSp>
        <p:nvCxnSpPr>
          <p:cNvPr id="25" name="Straight Connector 24">
            <a:extLst>
              <a:ext uri="{FF2B5EF4-FFF2-40B4-BE49-F238E27FC236}">
                <a16:creationId xmlns:a16="http://schemas.microsoft.com/office/drawing/2014/main" id="{F78C7402-B225-A50B-F0F3-F886D1E6DF35}"/>
              </a:ext>
            </a:extLst>
          </p:cNvPr>
          <p:cNvCxnSpPr>
            <a:cxnSpLocks/>
          </p:cNvCxnSpPr>
          <p:nvPr/>
        </p:nvCxnSpPr>
        <p:spPr>
          <a:xfrm flipV="1">
            <a:off x="3856696" y="4531387"/>
            <a:ext cx="0" cy="1334198"/>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3D08FE4B-5C54-090D-4C43-2B82E84DA0B1}"/>
              </a:ext>
            </a:extLst>
          </p:cNvPr>
          <p:cNvSpPr/>
          <p:nvPr/>
        </p:nvSpPr>
        <p:spPr>
          <a:xfrm>
            <a:off x="8277314" y="4026500"/>
            <a:ext cx="15240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AB6B26D2-2696-F003-BC1C-81678D95365F}"/>
              </a:ext>
            </a:extLst>
          </p:cNvPr>
          <p:cNvCxnSpPr>
            <a:cxnSpLocks/>
          </p:cNvCxnSpPr>
          <p:nvPr/>
        </p:nvCxnSpPr>
        <p:spPr>
          <a:xfrm flipV="1">
            <a:off x="7362153" y="4781517"/>
            <a:ext cx="0" cy="1334198"/>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666BC86-2A3F-8831-7A3F-199D52BEE8EE}"/>
              </a:ext>
            </a:extLst>
          </p:cNvPr>
          <p:cNvCxnSpPr>
            <a:cxnSpLocks/>
          </p:cNvCxnSpPr>
          <p:nvPr/>
        </p:nvCxnSpPr>
        <p:spPr>
          <a:xfrm flipH="1">
            <a:off x="7362153" y="5919832"/>
            <a:ext cx="3264298" cy="0"/>
          </a:xfrm>
          <a:prstGeom prst="line">
            <a:avLst/>
          </a:prstGeom>
          <a:ln w="38100">
            <a:solidFill>
              <a:srgbClr val="FF0000"/>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9E4A398-B3D0-01AA-44D1-325D94EC068A}"/>
              </a:ext>
            </a:extLst>
          </p:cNvPr>
          <p:cNvSpPr txBox="1"/>
          <p:nvPr/>
        </p:nvSpPr>
        <p:spPr>
          <a:xfrm>
            <a:off x="8656885" y="5987018"/>
            <a:ext cx="723672" cy="369332"/>
          </a:xfrm>
          <a:prstGeom prst="rect">
            <a:avLst/>
          </a:prstGeom>
          <a:noFill/>
        </p:spPr>
        <p:txBody>
          <a:bodyPr wrap="square">
            <a:spAutoFit/>
          </a:bodyPr>
          <a:lstStyle/>
          <a:p>
            <a:r>
              <a:rPr lang="en-US" sz="1800" b="1" dirty="0">
                <a:solidFill>
                  <a:srgbClr val="FF0000"/>
                </a:solidFill>
              </a:rPr>
              <a:t>L</a:t>
            </a:r>
            <a:r>
              <a:rPr lang="en-US" sz="1800" b="1" baseline="-25000" dirty="0">
                <a:solidFill>
                  <a:srgbClr val="FF0000"/>
                </a:solidFill>
              </a:rPr>
              <a:t>E</a:t>
            </a:r>
            <a:endParaRPr lang="en-US" b="1" dirty="0">
              <a:solidFill>
                <a:srgbClr val="FF0000"/>
              </a:solidFill>
            </a:endParaRPr>
          </a:p>
        </p:txBody>
      </p:sp>
      <p:cxnSp>
        <p:nvCxnSpPr>
          <p:cNvPr id="31" name="Straight Connector 30">
            <a:extLst>
              <a:ext uri="{FF2B5EF4-FFF2-40B4-BE49-F238E27FC236}">
                <a16:creationId xmlns:a16="http://schemas.microsoft.com/office/drawing/2014/main" id="{26C65FB5-8A13-F99D-4BE1-9AC0B7CB8D87}"/>
              </a:ext>
            </a:extLst>
          </p:cNvPr>
          <p:cNvCxnSpPr>
            <a:cxnSpLocks/>
          </p:cNvCxnSpPr>
          <p:nvPr/>
        </p:nvCxnSpPr>
        <p:spPr>
          <a:xfrm flipV="1">
            <a:off x="7432580" y="4781517"/>
            <a:ext cx="3196046" cy="7669"/>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8211EFA7-1B22-8E8A-5E19-E215EA0F561B}"/>
              </a:ext>
            </a:extLst>
          </p:cNvPr>
          <p:cNvSpPr/>
          <p:nvPr/>
        </p:nvSpPr>
        <p:spPr>
          <a:xfrm>
            <a:off x="7822722" y="4026500"/>
            <a:ext cx="2349137" cy="1634951"/>
          </a:xfrm>
          <a:prstGeom prst="arc">
            <a:avLst>
              <a:gd name="adj1" fmla="val 13071496"/>
              <a:gd name="adj2" fmla="val 19457281"/>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8D30EF03-A0EE-9CEB-D993-6EA8983D9E8E}"/>
              </a:ext>
            </a:extLst>
          </p:cNvPr>
          <p:cNvSpPr txBox="1"/>
          <p:nvPr/>
        </p:nvSpPr>
        <p:spPr>
          <a:xfrm>
            <a:off x="8879952" y="3565253"/>
            <a:ext cx="723672" cy="369332"/>
          </a:xfrm>
          <a:prstGeom prst="rect">
            <a:avLst/>
          </a:prstGeom>
          <a:noFill/>
        </p:spPr>
        <p:txBody>
          <a:bodyPr wrap="square">
            <a:spAutoFit/>
          </a:bodyPr>
          <a:lstStyle/>
          <a:p>
            <a:r>
              <a:rPr lang="en-US" sz="1800" b="1" dirty="0">
                <a:solidFill>
                  <a:srgbClr val="00B050"/>
                </a:solidFill>
              </a:rPr>
              <a:t>L</a:t>
            </a:r>
            <a:r>
              <a:rPr lang="en-US" sz="1800" b="1" baseline="-25000" dirty="0">
                <a:solidFill>
                  <a:srgbClr val="00B050"/>
                </a:solidFill>
              </a:rPr>
              <a:t>P</a:t>
            </a:r>
            <a:endParaRPr lang="en-US" b="1" dirty="0">
              <a:solidFill>
                <a:srgbClr val="00B050"/>
              </a:solidFill>
            </a:endParaRPr>
          </a:p>
        </p:txBody>
      </p:sp>
      <p:cxnSp>
        <p:nvCxnSpPr>
          <p:cNvPr id="34" name="Straight Connector 33">
            <a:extLst>
              <a:ext uri="{FF2B5EF4-FFF2-40B4-BE49-F238E27FC236}">
                <a16:creationId xmlns:a16="http://schemas.microsoft.com/office/drawing/2014/main" id="{38955CB4-330A-A8C1-C699-E98F4DFC2D73}"/>
              </a:ext>
            </a:extLst>
          </p:cNvPr>
          <p:cNvCxnSpPr>
            <a:cxnSpLocks/>
          </p:cNvCxnSpPr>
          <p:nvPr/>
        </p:nvCxnSpPr>
        <p:spPr>
          <a:xfrm flipV="1">
            <a:off x="10626451" y="4781517"/>
            <a:ext cx="0" cy="1334198"/>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81C54A7-4B52-C375-CF5F-D71592EBB2E1}"/>
              </a:ext>
            </a:extLst>
          </p:cNvPr>
          <p:cNvCxnSpPr>
            <a:cxnSpLocks/>
          </p:cNvCxnSpPr>
          <p:nvPr/>
        </p:nvCxnSpPr>
        <p:spPr>
          <a:xfrm flipV="1">
            <a:off x="7362153" y="4278033"/>
            <a:ext cx="772015" cy="510467"/>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8AB854D-E98C-619E-F580-DE2B2666985C}"/>
              </a:ext>
            </a:extLst>
          </p:cNvPr>
          <p:cNvCxnSpPr>
            <a:cxnSpLocks/>
          </p:cNvCxnSpPr>
          <p:nvPr/>
        </p:nvCxnSpPr>
        <p:spPr>
          <a:xfrm>
            <a:off x="9869898" y="4281733"/>
            <a:ext cx="756553" cy="437093"/>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45" name="Title 1">
            <a:extLst>
              <a:ext uri="{FF2B5EF4-FFF2-40B4-BE49-F238E27FC236}">
                <a16:creationId xmlns:a16="http://schemas.microsoft.com/office/drawing/2014/main" id="{F604AD51-3697-FF95-8E3F-A9588B505EA3}"/>
              </a:ext>
            </a:extLst>
          </p:cNvPr>
          <p:cNvSpPr txBox="1">
            <a:spLocks/>
          </p:cNvSpPr>
          <p:nvPr/>
        </p:nvSpPr>
        <p:spPr>
          <a:xfrm>
            <a:off x="856164" y="2694640"/>
            <a:ext cx="4532746" cy="3798235"/>
          </a:xfrm>
          <a:prstGeom prst="rect">
            <a:avLst/>
          </a:prstGeom>
          <a:ln w="28575">
            <a:solidFill>
              <a:schemeClr val="tx1"/>
            </a:solid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Small or no gap</a:t>
            </a:r>
          </a:p>
        </p:txBody>
      </p:sp>
      <p:sp>
        <p:nvSpPr>
          <p:cNvPr id="47" name="Oval 46">
            <a:extLst>
              <a:ext uri="{FF2B5EF4-FFF2-40B4-BE49-F238E27FC236}">
                <a16:creationId xmlns:a16="http://schemas.microsoft.com/office/drawing/2014/main" id="{D2509B34-7CEF-0188-04F5-427B16C8E63B}"/>
              </a:ext>
            </a:extLst>
          </p:cNvPr>
          <p:cNvSpPr/>
          <p:nvPr/>
        </p:nvSpPr>
        <p:spPr>
          <a:xfrm>
            <a:off x="959475" y="3030414"/>
            <a:ext cx="15240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itle 1">
            <a:extLst>
              <a:ext uri="{FF2B5EF4-FFF2-40B4-BE49-F238E27FC236}">
                <a16:creationId xmlns:a16="http://schemas.microsoft.com/office/drawing/2014/main" id="{7B4A2819-0578-75FF-2928-B171972A9106}"/>
              </a:ext>
            </a:extLst>
          </p:cNvPr>
          <p:cNvSpPr txBox="1">
            <a:spLocks/>
          </p:cNvSpPr>
          <p:nvPr/>
        </p:nvSpPr>
        <p:spPr>
          <a:xfrm>
            <a:off x="6709341" y="2632269"/>
            <a:ext cx="4532746" cy="3798235"/>
          </a:xfrm>
          <a:prstGeom prst="rect">
            <a:avLst/>
          </a:prstGeom>
          <a:ln w="28575">
            <a:solidFill>
              <a:schemeClr val="tx1"/>
            </a:solid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Wider gap</a:t>
            </a:r>
          </a:p>
        </p:txBody>
      </p:sp>
      <p:sp>
        <p:nvSpPr>
          <p:cNvPr id="53" name="Oval 52">
            <a:extLst>
              <a:ext uri="{FF2B5EF4-FFF2-40B4-BE49-F238E27FC236}">
                <a16:creationId xmlns:a16="http://schemas.microsoft.com/office/drawing/2014/main" id="{ABA30D2C-7C75-B7D8-3378-F3305A52E58E}"/>
              </a:ext>
            </a:extLst>
          </p:cNvPr>
          <p:cNvSpPr/>
          <p:nvPr/>
        </p:nvSpPr>
        <p:spPr>
          <a:xfrm>
            <a:off x="9859302" y="3021167"/>
            <a:ext cx="1326196" cy="13261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963055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8E695-B712-2B5A-1A78-259727CF1A1F}"/>
              </a:ext>
            </a:extLst>
          </p:cNvPr>
          <p:cNvSpPr>
            <a:spLocks noGrp="1"/>
          </p:cNvSpPr>
          <p:nvPr>
            <p:ph type="title"/>
          </p:nvPr>
        </p:nvSpPr>
        <p:spPr/>
        <p:txBody>
          <a:bodyPr>
            <a:noAutofit/>
          </a:bodyPr>
          <a:lstStyle/>
          <a:p>
            <a:r>
              <a:rPr lang="en-US" sz="3600" dirty="0"/>
              <a:t>This is a potential reason why the half-pi traversal cost data follows the upper boundary of the densest cluster of data from the routing around set.</a:t>
            </a:r>
          </a:p>
        </p:txBody>
      </p:sp>
      <p:sp>
        <p:nvSpPr>
          <p:cNvPr id="4" name="Slide Number Placeholder 3">
            <a:extLst>
              <a:ext uri="{FF2B5EF4-FFF2-40B4-BE49-F238E27FC236}">
                <a16:creationId xmlns:a16="http://schemas.microsoft.com/office/drawing/2014/main" id="{0A7789E8-51EE-DEA5-D4A5-6043139C275F}"/>
              </a:ext>
            </a:extLst>
          </p:cNvPr>
          <p:cNvSpPr>
            <a:spLocks noGrp="1"/>
          </p:cNvSpPr>
          <p:nvPr>
            <p:ph type="sldNum" sz="quarter" idx="12"/>
          </p:nvPr>
        </p:nvSpPr>
        <p:spPr/>
        <p:txBody>
          <a:bodyPr/>
          <a:lstStyle/>
          <a:p>
            <a:fld id="{0310BC9A-285A-4CC2-8A45-A73523FBE885}" type="slidenum">
              <a:rPr lang="en-US" smtClean="0"/>
              <a:t>167</a:t>
            </a:fld>
            <a:endParaRPr lang="en-US"/>
          </a:p>
        </p:txBody>
      </p:sp>
      <p:pic>
        <p:nvPicPr>
          <p:cNvPr id="6" name="Picture 5">
            <a:extLst>
              <a:ext uri="{FF2B5EF4-FFF2-40B4-BE49-F238E27FC236}">
                <a16:creationId xmlns:a16="http://schemas.microsoft.com/office/drawing/2014/main" id="{34B18D68-E0AC-31B9-D8D7-72E7C8D0B89F}"/>
              </a:ext>
            </a:extLst>
          </p:cNvPr>
          <p:cNvPicPr>
            <a:picLocks noChangeAspect="1"/>
          </p:cNvPicPr>
          <p:nvPr/>
        </p:nvPicPr>
        <p:blipFill>
          <a:blip r:embed="rId2"/>
          <a:stretch>
            <a:fillRect/>
          </a:stretch>
        </p:blipFill>
        <p:spPr>
          <a:xfrm>
            <a:off x="2544031" y="1690688"/>
            <a:ext cx="7103938" cy="5134874"/>
          </a:xfrm>
          <a:prstGeom prst="rect">
            <a:avLst/>
          </a:prstGeom>
        </p:spPr>
      </p:pic>
    </p:spTree>
    <p:extLst>
      <p:ext uri="{BB962C8B-B14F-4D97-AF65-F5344CB8AC3E}">
        <p14:creationId xmlns:p14="http://schemas.microsoft.com/office/powerpoint/2010/main" val="308236472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916079" y="1825625"/>
            <a:ext cx="8359842" cy="4351338"/>
          </a:xfrm>
          <a:prstGeom prst="rect">
            <a:avLst/>
          </a:prstGeom>
        </p:spPr>
      </p:pic>
      <p:sp>
        <p:nvSpPr>
          <p:cNvPr id="4" name="Slide Number Placeholder 3"/>
          <p:cNvSpPr>
            <a:spLocks noGrp="1"/>
          </p:cNvSpPr>
          <p:nvPr>
            <p:ph type="sldNum" sz="quarter" idx="12"/>
          </p:nvPr>
        </p:nvSpPr>
        <p:spPr/>
        <p:txBody>
          <a:bodyPr/>
          <a:lstStyle/>
          <a:p>
            <a:fld id="{0310BC9A-285A-4CC2-8A45-A73523FBE885}" type="slidenum">
              <a:rPr lang="en-US" smtClean="0"/>
              <a:t>168</a:t>
            </a:fld>
            <a:endParaRPr lang="en-US"/>
          </a:p>
        </p:txBody>
      </p:sp>
      <p:sp>
        <p:nvSpPr>
          <p:cNvPr id="6" name="Title 1">
            <a:extLst>
              <a:ext uri="{FF2B5EF4-FFF2-40B4-BE49-F238E27FC236}">
                <a16:creationId xmlns:a16="http://schemas.microsoft.com/office/drawing/2014/main" id="{76E9B31F-1D68-6AFC-7334-7C0A54752CA6}"/>
              </a:ext>
            </a:extLst>
          </p:cNvPr>
          <p:cNvSpPr>
            <a:spLocks noGrp="1"/>
          </p:cNvSpPr>
          <p:nvPr>
            <p:ph type="title"/>
          </p:nvPr>
        </p:nvSpPr>
        <p:spPr>
          <a:xfrm>
            <a:off x="838200" y="365125"/>
            <a:ext cx="10515600" cy="1325563"/>
          </a:xfrm>
        </p:spPr>
        <p:txBody>
          <a:bodyPr>
            <a:noAutofit/>
          </a:bodyPr>
          <a:lstStyle/>
          <a:p>
            <a:r>
              <a:rPr lang="en-US" sz="3200" dirty="0"/>
              <a:t>Time profiling shows that predicting the straight path cost is significantly faster than finding the exact value from a path planner which requires determining intersections of line segments.</a:t>
            </a:r>
          </a:p>
        </p:txBody>
      </p:sp>
    </p:spTree>
    <p:extLst>
      <p:ext uri="{BB962C8B-B14F-4D97-AF65-F5344CB8AC3E}">
        <p14:creationId xmlns:p14="http://schemas.microsoft.com/office/powerpoint/2010/main" val="7776627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019D0-6D24-8BC4-32BF-0A10B8DFA948}"/>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B658D5F0-87D2-0B49-9491-F5FF76138BE5}"/>
              </a:ext>
            </a:extLst>
          </p:cNvPr>
          <p:cNvSpPr>
            <a:spLocks noGrp="1"/>
          </p:cNvSpPr>
          <p:nvPr>
            <p:ph idx="1"/>
          </p:nvPr>
        </p:nvSpPr>
        <p:spPr/>
        <p:txBody>
          <a:bodyPr/>
          <a:lstStyle/>
          <a:p>
            <a:r>
              <a:rPr lang="en-US" dirty="0"/>
              <a:t>Assumes uniform cost</a:t>
            </a:r>
          </a:p>
          <a:p>
            <a:r>
              <a:rPr lang="en-US" dirty="0"/>
              <a:t>Assumes Halton set (uniform obstacle size and spatial distribution)</a:t>
            </a:r>
          </a:p>
        </p:txBody>
      </p:sp>
      <p:sp>
        <p:nvSpPr>
          <p:cNvPr id="4" name="Slide Number Placeholder 3"/>
          <p:cNvSpPr>
            <a:spLocks noGrp="1"/>
          </p:cNvSpPr>
          <p:nvPr>
            <p:ph type="sldNum" sz="quarter" idx="12"/>
          </p:nvPr>
        </p:nvSpPr>
        <p:spPr/>
        <p:txBody>
          <a:bodyPr/>
          <a:lstStyle/>
          <a:p>
            <a:fld id="{0310BC9A-285A-4CC2-8A45-A73523FBE885}" type="slidenum">
              <a:rPr lang="en-US" smtClean="0"/>
              <a:t>169</a:t>
            </a:fld>
            <a:endParaRPr lang="en-US"/>
          </a:p>
        </p:txBody>
      </p:sp>
    </p:spTree>
    <p:extLst>
      <p:ext uri="{BB962C8B-B14F-4D97-AF65-F5344CB8AC3E}">
        <p14:creationId xmlns:p14="http://schemas.microsoft.com/office/powerpoint/2010/main" val="1438089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ADC98-84CB-4771-882B-988B9197E7B2}"/>
              </a:ext>
            </a:extLst>
          </p:cNvPr>
          <p:cNvSpPr>
            <a:spLocks noGrp="1"/>
          </p:cNvSpPr>
          <p:nvPr>
            <p:ph type="title"/>
          </p:nvPr>
        </p:nvSpPr>
        <p:spPr/>
        <p:txBody>
          <a:bodyPr>
            <a:noAutofit/>
          </a:bodyPr>
          <a:lstStyle/>
          <a:p>
            <a:r>
              <a:rPr lang="en-US" sz="3600" dirty="0"/>
              <a:t>The shrinking process allows introduction of random choice in which polytopes are shrunk, which allows user to set desired mean and standard deviations</a:t>
            </a:r>
            <a:endParaRPr lang="en-US" sz="3600" dirty="0">
              <a:solidFill>
                <a:srgbClr val="00B050"/>
              </a:solidFill>
            </a:endParaRPr>
          </a:p>
        </p:txBody>
      </p:sp>
      <p:sp>
        <p:nvSpPr>
          <p:cNvPr id="6" name="Rectangle 5"/>
          <p:cNvSpPr/>
          <p:nvPr/>
        </p:nvSpPr>
        <p:spPr>
          <a:xfrm>
            <a:off x="270831" y="6215876"/>
            <a:ext cx="6096000" cy="276999"/>
          </a:xfrm>
          <a:prstGeom prst="rect">
            <a:avLst/>
          </a:prstGeom>
        </p:spPr>
        <p:txBody>
          <a:bodyPr>
            <a:spAutoFit/>
          </a:bodyPr>
          <a:lstStyle/>
          <a:p>
            <a:r>
              <a:rPr lang="en-US" sz="1200" dirty="0">
                <a:solidFill>
                  <a:srgbClr val="228B22"/>
                </a:solidFill>
                <a:latin typeface="Courier New" panose="02070309020205020404" pitchFamily="49" charset="0"/>
              </a:rPr>
              <a:t>See </a:t>
            </a:r>
            <a:r>
              <a:rPr lang="en-US" sz="1200" dirty="0" err="1">
                <a:solidFill>
                  <a:srgbClr val="228B22"/>
                </a:solidFill>
                <a:latin typeface="Courier New" panose="02070309020205020404" pitchFamily="49" charset="0"/>
              </a:rPr>
              <a:t>script_demo_MapGenLibrary.m</a:t>
            </a:r>
            <a:endParaRPr lang="en-US" sz="1200" dirty="0">
              <a:solidFill>
                <a:srgbClr val="228B22"/>
              </a:solidFill>
              <a:latin typeface="Courier New" panose="02070309020205020404" pitchFamily="49" charset="0"/>
            </a:endParaRPr>
          </a:p>
        </p:txBody>
      </p:sp>
      <p:pic>
        <p:nvPicPr>
          <p:cNvPr id="3" name="Picture 2">
            <a:extLst>
              <a:ext uri="{FF2B5EF4-FFF2-40B4-BE49-F238E27FC236}">
                <a16:creationId xmlns:a16="http://schemas.microsoft.com/office/drawing/2014/main" id="{D47761A1-93B3-4E8E-B2DF-6D79CA3112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0831" y="2091950"/>
            <a:ext cx="11707690" cy="3721864"/>
          </a:xfrm>
          <a:prstGeom prst="rect">
            <a:avLst/>
          </a:prstGeom>
        </p:spPr>
      </p:pic>
    </p:spTree>
    <p:extLst>
      <p:ext uri="{BB962C8B-B14F-4D97-AF65-F5344CB8AC3E}">
        <p14:creationId xmlns:p14="http://schemas.microsoft.com/office/powerpoint/2010/main" val="234292681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F56DD-A9FA-32B7-5E0B-5437417C95C9}"/>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E9D021AA-ACEB-1190-A3FE-5CB4F397CD88}"/>
              </a:ext>
            </a:extLst>
          </p:cNvPr>
          <p:cNvSpPr>
            <a:spLocks noGrp="1"/>
          </p:cNvSpPr>
          <p:nvPr>
            <p:ph idx="1"/>
          </p:nvPr>
        </p:nvSpPr>
        <p:spPr/>
        <p:txBody>
          <a:bodyPr/>
          <a:lstStyle/>
          <a:p>
            <a:r>
              <a:rPr lang="en-US" dirty="0"/>
              <a:t>Non-uniform obstacle cost</a:t>
            </a:r>
          </a:p>
          <a:p>
            <a:r>
              <a:rPr lang="en-US" dirty="0"/>
              <a:t>Non-uniform obstacle size and spatial distribution</a:t>
            </a:r>
          </a:p>
          <a:p>
            <a:r>
              <a:rPr lang="en-US" dirty="0"/>
              <a:t>Using this process on subsets of the map to make the decision of through or around at different locations instead of once for the whole map</a:t>
            </a:r>
          </a:p>
        </p:txBody>
      </p:sp>
      <p:sp>
        <p:nvSpPr>
          <p:cNvPr id="4" name="Slide Number Placeholder 3"/>
          <p:cNvSpPr>
            <a:spLocks noGrp="1"/>
          </p:cNvSpPr>
          <p:nvPr>
            <p:ph type="sldNum" sz="quarter" idx="12"/>
          </p:nvPr>
        </p:nvSpPr>
        <p:spPr/>
        <p:txBody>
          <a:bodyPr/>
          <a:lstStyle/>
          <a:p>
            <a:fld id="{0310BC9A-285A-4CC2-8A45-A73523FBE885}" type="slidenum">
              <a:rPr lang="en-US" smtClean="0"/>
              <a:t>170</a:t>
            </a:fld>
            <a:endParaRPr lang="en-US"/>
          </a:p>
        </p:txBody>
      </p:sp>
    </p:spTree>
    <p:extLst>
      <p:ext uri="{BB962C8B-B14F-4D97-AF65-F5344CB8AC3E}">
        <p14:creationId xmlns:p14="http://schemas.microsoft.com/office/powerpoint/2010/main" val="233974476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C6818-8A51-4F21-972E-EDDCCF4B8CBD}"/>
              </a:ext>
            </a:extLst>
          </p:cNvPr>
          <p:cNvSpPr>
            <a:spLocks noGrp="1"/>
          </p:cNvSpPr>
          <p:nvPr>
            <p:ph type="title"/>
          </p:nvPr>
        </p:nvSpPr>
        <p:spPr/>
        <p:txBody>
          <a:bodyPr/>
          <a:lstStyle/>
          <a:p>
            <a:r>
              <a:rPr lang="en-GB" dirty="0"/>
              <a:t>Upcoming Tasks</a:t>
            </a:r>
            <a:endParaRPr lang="en-US" dirty="0"/>
          </a:p>
        </p:txBody>
      </p:sp>
      <p:sp>
        <p:nvSpPr>
          <p:cNvPr id="3" name="Content Placeholder 2">
            <a:extLst>
              <a:ext uri="{FF2B5EF4-FFF2-40B4-BE49-F238E27FC236}">
                <a16:creationId xmlns:a16="http://schemas.microsoft.com/office/drawing/2014/main" id="{8A82FCE6-C79D-44E7-AA28-46AB66E542D4}"/>
              </a:ext>
            </a:extLst>
          </p:cNvPr>
          <p:cNvSpPr>
            <a:spLocks noGrp="1"/>
          </p:cNvSpPr>
          <p:nvPr>
            <p:ph idx="1"/>
          </p:nvPr>
        </p:nvSpPr>
        <p:spPr/>
        <p:txBody>
          <a:bodyPr vert="horz" lIns="91440" tIns="45720" rIns="91440" bIns="45720" rtlCol="0" anchor="t">
            <a:normAutofit/>
          </a:bodyPr>
          <a:lstStyle/>
          <a:p>
            <a:r>
              <a:rPr lang="en-GB" dirty="0"/>
              <a:t>Next week:</a:t>
            </a:r>
          </a:p>
          <a:p>
            <a:pPr lvl="1"/>
            <a:r>
              <a:rPr lang="en-GB" dirty="0">
                <a:cs typeface="Calibri"/>
              </a:rPr>
              <a:t>Prepare to merge and publish this work (documentation, figures, etc.)</a:t>
            </a:r>
            <a:endParaRPr lang="en-GB" dirty="0"/>
          </a:p>
          <a:p>
            <a:r>
              <a:rPr lang="en-GB" dirty="0"/>
              <a:t>Further ahead:</a:t>
            </a:r>
          </a:p>
          <a:p>
            <a:pPr lvl="1"/>
            <a:r>
              <a:rPr lang="en-GB" dirty="0"/>
              <a:t>Lay out design for </a:t>
            </a:r>
            <a:r>
              <a:rPr lang="en-GB" dirty="0" err="1"/>
              <a:t>vgraph</a:t>
            </a:r>
            <a:r>
              <a:rPr lang="en-GB" dirty="0"/>
              <a:t> improvements/refactor.</a:t>
            </a:r>
          </a:p>
          <a:p>
            <a:pPr lvl="1"/>
            <a:r>
              <a:rPr lang="en-GB" dirty="0"/>
              <a:t>Rviz profile needs to be able to visualize planned paths.</a:t>
            </a:r>
          </a:p>
          <a:p>
            <a:pPr lvl="1"/>
            <a:r>
              <a:rPr lang="en-GB" dirty="0"/>
              <a:t>Asymmetric obstacle fields.</a:t>
            </a:r>
          </a:p>
        </p:txBody>
      </p:sp>
      <p:sp>
        <p:nvSpPr>
          <p:cNvPr id="4" name="Slide Number Placeholder 3">
            <a:extLst>
              <a:ext uri="{FF2B5EF4-FFF2-40B4-BE49-F238E27FC236}">
                <a16:creationId xmlns:a16="http://schemas.microsoft.com/office/drawing/2014/main" id="{FA1B39C7-0BA2-4C2F-9309-67882C04E6AC}"/>
              </a:ext>
            </a:extLst>
          </p:cNvPr>
          <p:cNvSpPr>
            <a:spLocks noGrp="1"/>
          </p:cNvSpPr>
          <p:nvPr>
            <p:ph type="sldNum" sz="quarter" idx="12"/>
          </p:nvPr>
        </p:nvSpPr>
        <p:spPr/>
        <p:txBody>
          <a:bodyPr/>
          <a:lstStyle/>
          <a:p>
            <a:fld id="{35E7B248-7056-49E8-9F30-37D8E83E9700}" type="slidenum">
              <a:rPr lang="en-US" smtClean="0"/>
              <a:t>171</a:t>
            </a:fld>
            <a:endParaRPr lang="en-US"/>
          </a:p>
        </p:txBody>
      </p:sp>
    </p:spTree>
    <p:extLst>
      <p:ext uri="{BB962C8B-B14F-4D97-AF65-F5344CB8AC3E}">
        <p14:creationId xmlns:p14="http://schemas.microsoft.com/office/powerpoint/2010/main" val="1455442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DBE-1F28-4E43-829E-C7286CA0F6D6}"/>
              </a:ext>
            </a:extLst>
          </p:cNvPr>
          <p:cNvSpPr>
            <a:spLocks noGrp="1"/>
          </p:cNvSpPr>
          <p:nvPr>
            <p:ph type="title"/>
          </p:nvPr>
        </p:nvSpPr>
        <p:spPr>
          <a:xfrm>
            <a:off x="666135" y="684673"/>
            <a:ext cx="10515600" cy="1325563"/>
          </a:xfrm>
        </p:spPr>
        <p:txBody>
          <a:bodyPr vert="horz" lIns="91440" tIns="45720" rIns="91440" bIns="45720" rtlCol="0" anchor="ctr">
            <a:noAutofit/>
          </a:bodyPr>
          <a:lstStyle/>
          <a:p>
            <a:r>
              <a:rPr lang="en-US" sz="2400">
                <a:cs typeface="Calibri Light"/>
              </a:rPr>
              <a:t>This is achieved in </a:t>
            </a:r>
            <a:r>
              <a:rPr lang="en-US" sz="2400">
                <a:solidFill>
                  <a:srgbClr val="00B050"/>
                </a:solidFill>
                <a:latin typeface="Courier New"/>
                <a:cs typeface="Courier New"/>
              </a:rPr>
              <a:t>fcn_MapGen_polytopesShrinkToRadius</a:t>
            </a:r>
            <a:r>
              <a:rPr lang="en-US" sz="2400">
                <a:cs typeface="Calibri Light"/>
              </a:rPr>
              <a:t> by first creating a normally distributed set of radii with the desired mean and standard deviation. Then, using a user-defined minimum radius as the minimum value and the current max radius of the polytope as a maximum value, values in the distribution falling out of bounds are reset to the max or min as appropriate.</a:t>
            </a:r>
          </a:p>
        </p:txBody>
      </p:sp>
      <p:sp>
        <p:nvSpPr>
          <p:cNvPr id="5" name="Rectangle 4">
            <a:extLst>
              <a:ext uri="{FF2B5EF4-FFF2-40B4-BE49-F238E27FC236}">
                <a16:creationId xmlns:a16="http://schemas.microsoft.com/office/drawing/2014/main" id="{DD4D3B03-B8D5-422C-8DEC-FA9CC66E838C}"/>
              </a:ext>
            </a:extLst>
          </p:cNvPr>
          <p:cNvSpPr/>
          <p:nvPr/>
        </p:nvSpPr>
        <p:spPr>
          <a:xfrm>
            <a:off x="2487562" y="3510942"/>
            <a:ext cx="6569962" cy="1569660"/>
          </a:xfrm>
          <a:prstGeom prst="rect">
            <a:avLst/>
          </a:prstGeom>
          <a:solidFill>
            <a:schemeClr val="accent4">
              <a:lumMod val="20000"/>
              <a:lumOff val="80000"/>
            </a:schemeClr>
          </a:solidFill>
        </p:spPr>
        <p:txBody>
          <a:bodyPr wrap="square" lIns="91440" tIns="45720" rIns="91440" bIns="45720" anchor="t">
            <a:spAutoFit/>
          </a:bodyPr>
          <a:lstStyle/>
          <a:p>
            <a:r>
              <a:rPr lang="en-US" sz="1200">
                <a:solidFill>
                  <a:schemeClr val="accent6">
                    <a:lumMod val="75000"/>
                  </a:schemeClr>
                </a:solidFill>
                <a:latin typeface="Courier New"/>
                <a:cs typeface="Calibri"/>
              </a:rPr>
              <a:t>%</a:t>
            </a:r>
            <a:r>
              <a:rPr lang="en-US" sz="1200">
                <a:solidFill>
                  <a:schemeClr val="accent6">
                    <a:lumMod val="75000"/>
                  </a:schemeClr>
                </a:solidFill>
                <a:latin typeface="Courier New"/>
                <a:ea typeface="+mn-lt"/>
                <a:cs typeface="+mn-lt"/>
              </a:rPr>
              <a:t> determine desired distribution</a:t>
            </a:r>
            <a:endParaRPr lang="en-US" sz="1200">
              <a:solidFill>
                <a:schemeClr val="accent6">
                  <a:lumMod val="75000"/>
                </a:schemeClr>
              </a:solidFill>
              <a:latin typeface="Courier New"/>
              <a:cs typeface="Courier New"/>
            </a:endParaRPr>
          </a:p>
          <a:p>
            <a:r>
              <a:rPr lang="en-US" sz="1200">
                <a:latin typeface="Courier New"/>
                <a:ea typeface="+mn-lt"/>
                <a:cs typeface="+mn-lt"/>
              </a:rPr>
              <a:t>new_r_dist = normrnd(des_radius,sigma_radius,[Nradii,1]);</a:t>
            </a:r>
          </a:p>
          <a:p>
            <a:r>
              <a:rPr lang="en-US" sz="1200">
                <a:latin typeface="Courier New"/>
                <a:cs typeface="Calibri"/>
              </a:rPr>
              <a:t>…</a:t>
            </a:r>
          </a:p>
          <a:p>
            <a:r>
              <a:rPr lang="en-US" sz="1200">
                <a:latin typeface="Courier New"/>
                <a:ea typeface="+mn-lt"/>
                <a:cs typeface="+mn-lt"/>
              </a:rPr>
              <a:t>new_r_dist(new_r_dist&gt;max_r_dist) = max_r_dist(new_r_dist&gt;max_r_dist); </a:t>
            </a:r>
            <a:r>
              <a:rPr lang="en-US" sz="1200">
                <a:solidFill>
                  <a:schemeClr val="accent6">
                    <a:lumMod val="75000"/>
                  </a:schemeClr>
                </a:solidFill>
                <a:latin typeface="Courier New"/>
                <a:ea typeface="+mn-lt"/>
                <a:cs typeface="+mn-lt"/>
              </a:rPr>
              <a:t>% truncate any values that are too large</a:t>
            </a:r>
          </a:p>
          <a:p>
            <a:r>
              <a:rPr lang="en-US" sz="1200">
                <a:latin typeface="Courier New"/>
                <a:ea typeface="+mn-lt"/>
                <a:cs typeface="+mn-lt"/>
              </a:rPr>
              <a:t>new_r_dist(new_r_dist&lt;min_r_dist) = min_r_dist; </a:t>
            </a:r>
            <a:r>
              <a:rPr lang="en-US" sz="1200">
                <a:solidFill>
                  <a:schemeClr val="accent6">
                    <a:lumMod val="75000"/>
                  </a:schemeClr>
                </a:solidFill>
                <a:latin typeface="Courier New"/>
                <a:ea typeface="+mn-lt"/>
                <a:cs typeface="+mn-lt"/>
              </a:rPr>
              <a:t>% truncate any values that are too small</a:t>
            </a:r>
          </a:p>
        </p:txBody>
      </p:sp>
    </p:spTree>
    <p:extLst>
      <p:ext uri="{BB962C8B-B14F-4D97-AF65-F5344CB8AC3E}">
        <p14:creationId xmlns:p14="http://schemas.microsoft.com/office/powerpoint/2010/main" val="3600870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DBE-1F28-4E43-829E-C7286CA0F6D6}"/>
              </a:ext>
            </a:extLst>
          </p:cNvPr>
          <p:cNvSpPr>
            <a:spLocks noGrp="1"/>
          </p:cNvSpPr>
          <p:nvPr>
            <p:ph type="title"/>
          </p:nvPr>
        </p:nvSpPr>
        <p:spPr>
          <a:xfrm>
            <a:off x="776748" y="709254"/>
            <a:ext cx="10515600" cy="1325563"/>
          </a:xfrm>
        </p:spPr>
        <p:txBody>
          <a:bodyPr vert="horz" lIns="91440" tIns="45720" rIns="91440" bIns="45720" rtlCol="0" anchor="ctr">
            <a:noAutofit/>
          </a:bodyPr>
          <a:lstStyle/>
          <a:p>
            <a:r>
              <a:rPr lang="en-US" sz="2800" dirty="0">
                <a:cs typeface="Calibri Light"/>
              </a:rPr>
              <a:t>As this truncating operation may shift the mean, the values of the distribution are shifted by the delta between the current mean and the </a:t>
            </a:r>
            <a:r>
              <a:rPr lang="en-US" sz="2800">
                <a:cs typeface="Calibri Light"/>
              </a:rPr>
              <a:t>desired mean until the desired mean is reached.</a:t>
            </a:r>
            <a:endParaRPr lang="en-US"/>
          </a:p>
        </p:txBody>
      </p:sp>
      <p:sp>
        <p:nvSpPr>
          <p:cNvPr id="5" name="Rectangle 4">
            <a:extLst>
              <a:ext uri="{FF2B5EF4-FFF2-40B4-BE49-F238E27FC236}">
                <a16:creationId xmlns:a16="http://schemas.microsoft.com/office/drawing/2014/main" id="{DD4D3B03-B8D5-422C-8DEC-FA9CC66E838C}"/>
              </a:ext>
            </a:extLst>
          </p:cNvPr>
          <p:cNvSpPr/>
          <p:nvPr/>
        </p:nvSpPr>
        <p:spPr>
          <a:xfrm>
            <a:off x="5916561" y="2921007"/>
            <a:ext cx="5820251" cy="830997"/>
          </a:xfrm>
          <a:prstGeom prst="rect">
            <a:avLst/>
          </a:prstGeom>
          <a:solidFill>
            <a:schemeClr val="accent4">
              <a:lumMod val="20000"/>
              <a:lumOff val="80000"/>
            </a:schemeClr>
          </a:solidFill>
        </p:spPr>
        <p:txBody>
          <a:bodyPr wrap="square" lIns="91440" tIns="45720" rIns="91440" bIns="45720" anchor="t">
            <a:spAutoFit/>
          </a:bodyPr>
          <a:lstStyle/>
          <a:p>
            <a:r>
              <a:rPr lang="en-US" sz="1200">
                <a:solidFill>
                  <a:srgbClr val="0070C0"/>
                </a:solidFill>
                <a:latin typeface="Courier New"/>
                <a:ea typeface="+mn-lt"/>
                <a:cs typeface="+mn-lt"/>
              </a:rPr>
              <a:t>while </a:t>
            </a:r>
            <a:r>
              <a:rPr lang="en-US" sz="1200">
                <a:latin typeface="Courier New"/>
                <a:ea typeface="+mn-lt"/>
                <a:cs typeface="+mn-lt"/>
              </a:rPr>
              <a:t>abs(mean(new_r_dist) - des_radius) &gt; 1e-10</a:t>
            </a:r>
            <a:endParaRPr lang="en-US" sz="1200">
              <a:solidFill>
                <a:schemeClr val="accent6">
                  <a:lumMod val="75000"/>
                </a:schemeClr>
              </a:solidFill>
              <a:latin typeface="Courier New"/>
              <a:ea typeface="+mn-lt"/>
              <a:cs typeface="Calibri"/>
            </a:endParaRPr>
          </a:p>
          <a:p>
            <a:r>
              <a:rPr lang="en-US" sz="1200">
                <a:latin typeface="Courier New"/>
                <a:ea typeface="+mn-lt"/>
                <a:cs typeface="+mn-lt"/>
              </a:rPr>
              <a:t>    new_r_dist = new_r_dist + (des_radius-mean(new_r_dist));</a:t>
            </a:r>
            <a:endParaRPr lang="en-US" sz="1200">
              <a:latin typeface="Courier New"/>
              <a:cs typeface="Courier New"/>
            </a:endParaRPr>
          </a:p>
          <a:p>
            <a:r>
              <a:rPr lang="en-US" sz="1200">
                <a:latin typeface="Courier New"/>
                <a:ea typeface="+mn-lt"/>
                <a:cs typeface="Calibri"/>
              </a:rPr>
              <a:t>...</a:t>
            </a:r>
            <a:endParaRPr lang="en-US" sz="1200" dirty="0">
              <a:latin typeface="Courier New"/>
              <a:ea typeface="+mn-lt"/>
              <a:cs typeface="Calibri"/>
            </a:endParaRPr>
          </a:p>
          <a:p>
            <a:r>
              <a:rPr lang="en-US" sz="1200">
                <a:solidFill>
                  <a:srgbClr val="0070C0"/>
                </a:solidFill>
                <a:latin typeface="Courier New"/>
                <a:ea typeface="+mn-lt"/>
                <a:cs typeface="+mn-lt"/>
              </a:rPr>
              <a:t>end</a:t>
            </a:r>
            <a:endParaRPr lang="en-US">
              <a:solidFill>
                <a:srgbClr val="0070C0"/>
              </a:solidFill>
              <a:latin typeface="Courier New"/>
              <a:cs typeface="Courier New"/>
            </a:endParaRPr>
          </a:p>
        </p:txBody>
      </p:sp>
      <p:pic>
        <p:nvPicPr>
          <p:cNvPr id="3" name="Picture 3" descr="Chart, histogram&#10;&#10;Description automatically generated">
            <a:extLst>
              <a:ext uri="{FF2B5EF4-FFF2-40B4-BE49-F238E27FC236}">
                <a16:creationId xmlns:a16="http://schemas.microsoft.com/office/drawing/2014/main" id="{5B230F35-6CAE-4223-80D2-6D1C0BE21C15}"/>
              </a:ext>
            </a:extLst>
          </p:cNvPr>
          <p:cNvPicPr>
            <a:picLocks noChangeAspect="1"/>
          </p:cNvPicPr>
          <p:nvPr/>
        </p:nvPicPr>
        <p:blipFill>
          <a:blip r:embed="rId2"/>
          <a:stretch>
            <a:fillRect/>
          </a:stretch>
        </p:blipFill>
        <p:spPr>
          <a:xfrm>
            <a:off x="557705" y="2193787"/>
            <a:ext cx="5029199" cy="4148737"/>
          </a:xfrm>
          <a:prstGeom prst="rect">
            <a:avLst/>
          </a:prstGeom>
        </p:spPr>
      </p:pic>
    </p:spTree>
    <p:extLst>
      <p:ext uri="{BB962C8B-B14F-4D97-AF65-F5344CB8AC3E}">
        <p14:creationId xmlns:p14="http://schemas.microsoft.com/office/powerpoint/2010/main" val="115580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5430461" cy="2837918"/>
          </a:xfrm>
        </p:spPr>
        <p:txBody>
          <a:bodyPr>
            <a:normAutofit fontScale="90000"/>
          </a:bodyPr>
          <a:lstStyle/>
          <a:p>
            <a:r>
              <a:rPr lang="en-US" dirty="0"/>
              <a:t>The </a:t>
            </a:r>
            <a:r>
              <a:rPr lang="en-US" dirty="0" err="1"/>
              <a:t>MapGen</a:t>
            </a:r>
            <a:r>
              <a:rPr lang="en-US" dirty="0"/>
              <a:t> class library hosts tools to build maps useful for studying path planning, autonomy, etc.</a:t>
            </a:r>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3932449"/>
            <a:ext cx="5700024" cy="2244514"/>
          </a:xfrm>
        </p:spPr>
        <p:txBody>
          <a:bodyPr/>
          <a:lstStyle/>
          <a:p>
            <a:pPr marL="0" indent="0">
              <a:buNone/>
            </a:pPr>
            <a:r>
              <a:rPr lang="en-US" dirty="0"/>
              <a:t>The result of these operations is some data representation of the expected environment.</a:t>
            </a:r>
          </a:p>
        </p:txBody>
      </p:sp>
      <p:pic>
        <p:nvPicPr>
          <p:cNvPr id="5" name="Picture 4">
            <a:extLst>
              <a:ext uri="{FF2B5EF4-FFF2-40B4-BE49-F238E27FC236}">
                <a16:creationId xmlns:a16="http://schemas.microsoft.com/office/drawing/2014/main" id="{4DDB510F-C9EA-427E-9563-95FC880A5598}"/>
              </a:ext>
            </a:extLst>
          </p:cNvPr>
          <p:cNvPicPr>
            <a:picLocks noChangeAspect="1"/>
          </p:cNvPicPr>
          <p:nvPr/>
        </p:nvPicPr>
        <p:blipFill>
          <a:blip r:embed="rId2"/>
          <a:stretch>
            <a:fillRect/>
          </a:stretch>
        </p:blipFill>
        <p:spPr>
          <a:xfrm>
            <a:off x="6538224" y="762000"/>
            <a:ext cx="5334000" cy="4000500"/>
          </a:xfrm>
          <a:prstGeom prst="rect">
            <a:avLst/>
          </a:prstGeom>
        </p:spPr>
      </p:pic>
    </p:spTree>
    <p:extLst>
      <p:ext uri="{BB962C8B-B14F-4D97-AF65-F5344CB8AC3E}">
        <p14:creationId xmlns:p14="http://schemas.microsoft.com/office/powerpoint/2010/main" val="2148868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DBE-1F28-4E43-829E-C7286CA0F6D6}"/>
              </a:ext>
            </a:extLst>
          </p:cNvPr>
          <p:cNvSpPr>
            <a:spLocks noGrp="1"/>
          </p:cNvSpPr>
          <p:nvPr>
            <p:ph type="title"/>
          </p:nvPr>
        </p:nvSpPr>
        <p:spPr>
          <a:xfrm>
            <a:off x="604684" y="463447"/>
            <a:ext cx="10515600" cy="1325563"/>
          </a:xfrm>
        </p:spPr>
        <p:txBody>
          <a:bodyPr vert="horz" lIns="91440" tIns="45720" rIns="91440" bIns="45720" rtlCol="0" anchor="ctr">
            <a:noAutofit/>
          </a:bodyPr>
          <a:lstStyle/>
          <a:p>
            <a:r>
              <a:rPr lang="en-US" sz="2400" dirty="0">
                <a:cs typeface="Calibri Light"/>
              </a:rPr>
              <a:t>Radii changes and current polytopes are then sorted by size so the largest changes can be applied to the largest polytopes, ensuring all polytopes have enough area to be scaled down.  Polytopes are then </a:t>
            </a:r>
            <a:r>
              <a:rPr lang="en-US" sz="2400">
                <a:cs typeface="Calibri Light"/>
              </a:rPr>
              <a:t>looped through and scaled with the previously </a:t>
            </a:r>
            <a:r>
              <a:rPr lang="en-US" sz="2400">
                <a:solidFill>
                  <a:srgbClr val="000000"/>
                </a:solidFill>
                <a:latin typeface="Calibri Light"/>
                <a:cs typeface="Calibri Light"/>
              </a:rPr>
              <a:t>described function </a:t>
            </a:r>
            <a:r>
              <a:rPr lang="en-US" sz="2400">
                <a:solidFill>
                  <a:srgbClr val="00B050"/>
                </a:solidFill>
                <a:latin typeface="Courier New"/>
                <a:cs typeface="Courier New"/>
              </a:rPr>
              <a:t>fcn_MapGen_polytopeShrinkToRadius</a:t>
            </a:r>
            <a:endParaRPr lang="en-US" sz="2400" dirty="0">
              <a:cs typeface="Calibri Light"/>
            </a:endParaRPr>
          </a:p>
        </p:txBody>
      </p:sp>
      <p:sp>
        <p:nvSpPr>
          <p:cNvPr id="5" name="Rectangle 4">
            <a:extLst>
              <a:ext uri="{FF2B5EF4-FFF2-40B4-BE49-F238E27FC236}">
                <a16:creationId xmlns:a16="http://schemas.microsoft.com/office/drawing/2014/main" id="{DD4D3B03-B8D5-422C-8DEC-FA9CC66E838C}"/>
              </a:ext>
            </a:extLst>
          </p:cNvPr>
          <p:cNvSpPr/>
          <p:nvPr/>
        </p:nvSpPr>
        <p:spPr>
          <a:xfrm>
            <a:off x="5560142" y="1974652"/>
            <a:ext cx="6336445" cy="4562788"/>
          </a:xfrm>
          <a:prstGeom prst="rect">
            <a:avLst/>
          </a:prstGeom>
          <a:solidFill>
            <a:schemeClr val="accent4">
              <a:lumMod val="20000"/>
              <a:lumOff val="80000"/>
            </a:schemeClr>
          </a:solidFill>
        </p:spPr>
        <p:txBody>
          <a:bodyPr wrap="square" lIns="91440" tIns="45720" rIns="91440" bIns="45720" anchor="t">
            <a:spAutoFit/>
          </a:bodyPr>
          <a:lstStyle/>
          <a:p>
            <a:r>
              <a:rPr lang="en-US" sz="1050">
                <a:latin typeface="Courier New"/>
                <a:ea typeface="+mn-lt"/>
                <a:cs typeface="+mn-lt"/>
              </a:rPr>
              <a:t>[new_radii_sorted,ob_index] = sort(new_r_dist); </a:t>
            </a:r>
            <a:endParaRPr lang="en-US" sz="1400" dirty="0">
              <a:latin typeface="Courier New"/>
              <a:cs typeface="Courier New"/>
            </a:endParaRPr>
          </a:p>
          <a:p>
            <a:r>
              <a:rPr lang="en-US" sz="1050">
                <a:solidFill>
                  <a:schemeClr val="accent6">
                    <a:lumMod val="75000"/>
                  </a:schemeClr>
                </a:solidFill>
                <a:latin typeface="Courier New"/>
                <a:ea typeface="+mn-lt"/>
                <a:cs typeface="+mn-lt"/>
              </a:rPr>
              <a:t>% Check that the old polytopes are large enough to shrink and </a:t>
            </a:r>
            <a:endParaRPr lang="en-US" sz="1400">
              <a:solidFill>
                <a:schemeClr val="accent6">
                  <a:lumMod val="75000"/>
                </a:schemeClr>
              </a:solidFill>
              <a:latin typeface="Courier New"/>
              <a:cs typeface="Calibri"/>
            </a:endParaRPr>
          </a:p>
          <a:p>
            <a:r>
              <a:rPr lang="en-US" sz="1050">
                <a:solidFill>
                  <a:schemeClr val="accent6">
                    <a:lumMod val="75000"/>
                  </a:schemeClr>
                </a:solidFill>
                <a:latin typeface="Courier New"/>
                <a:ea typeface="+mn-lt"/>
                <a:cs typeface="+mn-lt"/>
              </a:rPr>
              <a:t>% achieve the new radius distribution. Want all the changes to be smaller</a:t>
            </a:r>
            <a:endParaRPr lang="en-US" sz="1400">
              <a:solidFill>
                <a:schemeClr val="accent6">
                  <a:lumMod val="75000"/>
                </a:schemeClr>
              </a:solidFill>
              <a:latin typeface="Courier New"/>
              <a:cs typeface="Calibri"/>
            </a:endParaRPr>
          </a:p>
          <a:p>
            <a:r>
              <a:rPr lang="en-US" sz="1050">
                <a:solidFill>
                  <a:schemeClr val="accent6">
                    <a:lumMod val="75000"/>
                  </a:schemeClr>
                </a:solidFill>
                <a:latin typeface="Courier New"/>
                <a:ea typeface="+mn-lt"/>
                <a:cs typeface="+mn-lt"/>
              </a:rPr>
              <a:t>% than -2 times the minimum radius, to ensure we do not get singular % I</a:t>
            </a:r>
            <a:endParaRPr lang="en-US" sz="1400">
              <a:solidFill>
                <a:schemeClr val="accent6">
                  <a:lumMod val="75000"/>
                </a:schemeClr>
              </a:solidFill>
              <a:latin typeface="Courier New"/>
              <a:cs typeface="Calibri"/>
            </a:endParaRPr>
          </a:p>
          <a:p>
            <a:r>
              <a:rPr lang="en-US" sz="1050">
                <a:solidFill>
                  <a:schemeClr val="accent6">
                    <a:lumMod val="75000"/>
                  </a:schemeClr>
                </a:solidFill>
                <a:latin typeface="Courier New"/>
                <a:ea typeface="+mn-lt"/>
                <a:cs typeface="+mn-lt"/>
              </a:rPr>
              <a:t>% have no idea why we do this</a:t>
            </a:r>
            <a:endParaRPr lang="en-US" sz="1400">
              <a:solidFill>
                <a:schemeClr val="accent6">
                  <a:lumMod val="75000"/>
                </a:schemeClr>
              </a:solidFill>
              <a:latin typeface="Courier New"/>
              <a:cs typeface="Calibri"/>
            </a:endParaRPr>
          </a:p>
          <a:p>
            <a:r>
              <a:rPr lang="en-US" sz="1050">
                <a:solidFill>
                  <a:schemeClr val="accent6">
                    <a:lumMod val="75000"/>
                  </a:schemeClr>
                </a:solidFill>
                <a:latin typeface="Courier New"/>
                <a:ea typeface="+mn-lt"/>
                <a:cs typeface="+mn-lt"/>
              </a:rPr>
              <a:t>% polytopes.</a:t>
            </a:r>
            <a:endParaRPr lang="en-US" sz="1400">
              <a:solidFill>
                <a:schemeClr val="accent6">
                  <a:lumMod val="75000"/>
                </a:schemeClr>
              </a:solidFill>
              <a:latin typeface="Courier New"/>
              <a:cs typeface="Courier New"/>
            </a:endParaRPr>
          </a:p>
          <a:p>
            <a:r>
              <a:rPr lang="en-US" sz="1050">
                <a:latin typeface="Courier New"/>
                <a:ea typeface="+mn-lt"/>
                <a:cs typeface="+mn-lt"/>
              </a:rPr>
              <a:t>change_in_radii = sort(old_max_radii)'-sort(new_r_dist); </a:t>
            </a:r>
            <a:endParaRPr lang="en-US" sz="1400">
              <a:latin typeface="Courier New"/>
              <a:ea typeface="+mn-lt"/>
              <a:cs typeface="+mn-lt"/>
            </a:endParaRPr>
          </a:p>
          <a:p>
            <a:r>
              <a:rPr lang="en-US" sz="1050">
                <a:latin typeface="Courier New"/>
                <a:ea typeface="+mn-lt"/>
                <a:cs typeface="+mn-lt"/>
              </a:rPr>
              <a:t>Num_goal_polys_smaller_than_start = sum(change_in_radii&gt;=-2*min_rad); </a:t>
            </a:r>
            <a:endParaRPr lang="en-US" sz="1400">
              <a:latin typeface="Courier New"/>
              <a:cs typeface="Calibri"/>
            </a:endParaRPr>
          </a:p>
          <a:p>
            <a:r>
              <a:rPr lang="en-US" sz="1050">
                <a:solidFill>
                  <a:srgbClr val="0070C0"/>
                </a:solidFill>
                <a:latin typeface="Courier New"/>
                <a:ea typeface="+mn-lt"/>
                <a:cs typeface="+mn-lt"/>
              </a:rPr>
              <a:t>if  </a:t>
            </a:r>
            <a:r>
              <a:rPr lang="en-US" sz="1050">
                <a:latin typeface="Courier New"/>
                <a:ea typeface="+mn-lt"/>
                <a:cs typeface="+mn-lt"/>
              </a:rPr>
              <a:t>Num_goal_polys_smaller_than_start &lt; Nradii</a:t>
            </a:r>
            <a:endParaRPr lang="en-US" sz="1400" dirty="0">
              <a:latin typeface="Courier New"/>
              <a:cs typeface="Courier New"/>
            </a:endParaRPr>
          </a:p>
          <a:p>
            <a:r>
              <a:rPr lang="en-US" sz="1050">
                <a:latin typeface="Courier New"/>
                <a:ea typeface="+mn-lt"/>
                <a:cs typeface="+mn-lt"/>
              </a:rPr>
              <a:t>    error(</a:t>
            </a:r>
            <a:r>
              <a:rPr lang="en-US" sz="1050">
                <a:solidFill>
                  <a:srgbClr val="FF0000"/>
                </a:solidFill>
                <a:latin typeface="Courier New"/>
                <a:ea typeface="+mn-lt"/>
                <a:cs typeface="+mn-lt"/>
              </a:rPr>
              <a:t>'distribution is unachievable with generated map'</a:t>
            </a:r>
            <a:r>
              <a:rPr lang="en-US" sz="1050">
                <a:latin typeface="Courier New"/>
                <a:ea typeface="+mn-lt"/>
                <a:cs typeface="+mn-lt"/>
              </a:rPr>
              <a:t>)</a:t>
            </a:r>
            <a:endParaRPr lang="en-US" sz="1400" dirty="0">
              <a:latin typeface="Courier New"/>
              <a:cs typeface="Courier New"/>
            </a:endParaRPr>
          </a:p>
          <a:p>
            <a:r>
              <a:rPr lang="en-US" sz="1050">
                <a:solidFill>
                  <a:srgbClr val="0070C0"/>
                </a:solidFill>
                <a:latin typeface="Courier New"/>
                <a:ea typeface="+mn-lt"/>
                <a:cs typeface="+mn-lt"/>
              </a:rPr>
              <a:t>end</a:t>
            </a:r>
            <a:endParaRPr lang="en-US" sz="1400">
              <a:solidFill>
                <a:srgbClr val="0070C0"/>
              </a:solidFill>
              <a:latin typeface="Courier New"/>
              <a:cs typeface="Courier New"/>
            </a:endParaRPr>
          </a:p>
          <a:p>
            <a:endParaRPr lang="en-US" sz="1400" dirty="0">
              <a:latin typeface="Courier New"/>
              <a:cs typeface="Courier New"/>
            </a:endParaRPr>
          </a:p>
          <a:p>
            <a:r>
              <a:rPr lang="en-US" sz="1050">
                <a:solidFill>
                  <a:schemeClr val="accent6">
                    <a:lumMod val="75000"/>
                  </a:schemeClr>
                </a:solidFill>
                <a:latin typeface="Courier New"/>
                <a:ea typeface="+mn-lt"/>
                <a:cs typeface="+mn-lt"/>
              </a:rPr>
              <a:t>% Initialize the shrunk polytopes structure array, and tolerance for</a:t>
            </a:r>
            <a:endParaRPr lang="en-US" sz="1400">
              <a:solidFill>
                <a:schemeClr val="accent6">
                  <a:lumMod val="75000"/>
                </a:schemeClr>
              </a:solidFill>
              <a:latin typeface="Courier New"/>
              <a:cs typeface="Calibri"/>
            </a:endParaRPr>
          </a:p>
          <a:p>
            <a:r>
              <a:rPr lang="en-US" sz="1050">
                <a:solidFill>
                  <a:schemeClr val="accent6">
                    <a:lumMod val="75000"/>
                  </a:schemeClr>
                </a:solidFill>
                <a:latin typeface="Courier New"/>
                <a:ea typeface="+mn-lt"/>
                <a:cs typeface="+mn-lt"/>
              </a:rPr>
              <a:t>% distance between vertices, below which vertices are merged into one.</a:t>
            </a:r>
            <a:endParaRPr lang="en-US" sz="1400">
              <a:solidFill>
                <a:schemeClr val="accent6">
                  <a:lumMod val="75000"/>
                </a:schemeClr>
              </a:solidFill>
              <a:latin typeface="Courier New"/>
              <a:cs typeface="Courier New"/>
            </a:endParaRPr>
          </a:p>
          <a:p>
            <a:r>
              <a:rPr lang="en-US" sz="1050">
                <a:latin typeface="Courier New"/>
                <a:ea typeface="+mn-lt"/>
                <a:cs typeface="+mn-lt"/>
              </a:rPr>
              <a:t>shrunk_polytopes = polytopes; </a:t>
            </a:r>
            <a:endParaRPr lang="en-US" sz="1400" dirty="0">
              <a:latin typeface="Courier New"/>
              <a:cs typeface="Courier New"/>
            </a:endParaRPr>
          </a:p>
          <a:p>
            <a:r>
              <a:rPr lang="en-US" sz="1050">
                <a:latin typeface="Courier New"/>
                <a:ea typeface="+mn-lt"/>
                <a:cs typeface="+mn-lt"/>
              </a:rPr>
              <a:t>tolerance = 1e-5; % Units are (implied) kilometers</a:t>
            </a:r>
            <a:endParaRPr lang="en-US" sz="1400" dirty="0">
              <a:latin typeface="Courier New"/>
              <a:cs typeface="Courier New"/>
            </a:endParaRPr>
          </a:p>
          <a:p>
            <a:endParaRPr lang="en-US" sz="1400" dirty="0">
              <a:latin typeface="Courier New"/>
              <a:cs typeface="Courier New"/>
            </a:endParaRPr>
          </a:p>
          <a:p>
            <a:r>
              <a:rPr lang="en-US" sz="1050">
                <a:solidFill>
                  <a:schemeClr val="accent6">
                    <a:lumMod val="75000"/>
                  </a:schemeClr>
                </a:solidFill>
                <a:latin typeface="Courier New"/>
                <a:ea typeface="+mn-lt"/>
                <a:cs typeface="+mn-lt"/>
              </a:rPr>
              <a:t>% Loop through each polytope, shrinking it to the reference size</a:t>
            </a:r>
            <a:endParaRPr lang="en-US" sz="1400">
              <a:solidFill>
                <a:schemeClr val="accent6">
                  <a:lumMod val="75000"/>
                </a:schemeClr>
              </a:solidFill>
              <a:latin typeface="Courier New"/>
              <a:cs typeface="Courier New"/>
            </a:endParaRPr>
          </a:p>
          <a:p>
            <a:r>
              <a:rPr lang="en-US" sz="1050">
                <a:solidFill>
                  <a:srgbClr val="0070C0"/>
                </a:solidFill>
                <a:latin typeface="Courier New"/>
                <a:ea typeface="+mn-lt"/>
                <a:cs typeface="+mn-lt"/>
              </a:rPr>
              <a:t>for </a:t>
            </a:r>
            <a:r>
              <a:rPr lang="en-US" sz="1050">
                <a:latin typeface="Courier New"/>
                <a:ea typeface="+mn-lt"/>
                <a:cs typeface="+mn-lt"/>
              </a:rPr>
              <a:t>ith_radii = 1:length(new_radii_sorted)</a:t>
            </a:r>
            <a:endParaRPr lang="en-US" sz="1400" dirty="0">
              <a:latin typeface="Courier New"/>
              <a:cs typeface="Courier New"/>
            </a:endParaRPr>
          </a:p>
          <a:p>
            <a:r>
              <a:rPr lang="en-US" sz="1050">
                <a:latin typeface="Courier New"/>
                <a:ea typeface="+mn-lt"/>
                <a:cs typeface="+mn-lt"/>
              </a:rPr>
              <a:t>    shrinker = polytopes(ob_index(ith_radii)); % obstacle to be shrunk </a:t>
            </a:r>
            <a:endParaRPr lang="en-US" sz="1400" dirty="0">
              <a:latin typeface="Courier New"/>
              <a:cs typeface="Courier New"/>
            </a:endParaRPr>
          </a:p>
          <a:p>
            <a:r>
              <a:rPr lang="en-US" sz="1050">
                <a:latin typeface="Courier New"/>
                <a:ea typeface="+mn-lt"/>
                <a:cs typeface="+mn-lt"/>
              </a:rPr>
              <a:t>    des_rad = new_radii_sorted(ith_radii);</a:t>
            </a:r>
            <a:endParaRPr lang="en-US" sz="1400" dirty="0">
              <a:latin typeface="Courier New"/>
              <a:cs typeface="Courier New"/>
            </a:endParaRPr>
          </a:p>
          <a:p>
            <a:r>
              <a:rPr lang="en-US" sz="1050" dirty="0">
                <a:latin typeface="Courier New"/>
                <a:ea typeface="+mn-lt"/>
                <a:cs typeface="+mn-lt"/>
              </a:rPr>
              <a:t>        </a:t>
            </a:r>
            <a:endParaRPr lang="en-US" sz="1400" dirty="0">
              <a:latin typeface="Courier New"/>
              <a:cs typeface="Courier New"/>
            </a:endParaRPr>
          </a:p>
          <a:p>
            <a:r>
              <a:rPr lang="en-US" sz="1050" dirty="0">
                <a:latin typeface="Courier New"/>
                <a:ea typeface="+mn-lt"/>
                <a:cs typeface="+mn-lt"/>
              </a:rPr>
              <a:t>   </a:t>
            </a:r>
            <a:r>
              <a:rPr lang="en-US" sz="1050">
                <a:solidFill>
                  <a:schemeClr val="accent6">
                    <a:lumMod val="75000"/>
                  </a:schemeClr>
                </a:solidFill>
                <a:latin typeface="Courier New"/>
                <a:ea typeface="+mn-lt"/>
                <a:cs typeface="+mn-lt"/>
              </a:rPr>
              <a:t> % assign to shrunk_polytopes</a:t>
            </a:r>
            <a:endParaRPr lang="en-US" sz="1400">
              <a:solidFill>
                <a:schemeClr val="accent6">
                  <a:lumMod val="75000"/>
                </a:schemeClr>
              </a:solidFill>
              <a:latin typeface="Courier New"/>
              <a:cs typeface="Courier New"/>
            </a:endParaRPr>
          </a:p>
          <a:p>
            <a:r>
              <a:rPr lang="en-US" sz="1050">
                <a:latin typeface="Courier New"/>
                <a:ea typeface="+mn-lt"/>
                <a:cs typeface="+mn-lt"/>
              </a:rPr>
              <a:t>    shrunk_polytopes(ob_index(ith_radii)) = ...</a:t>
            </a:r>
            <a:endParaRPr lang="en-US" sz="1400">
              <a:latin typeface="Courier New"/>
              <a:ea typeface="+mn-lt"/>
              <a:cs typeface="+mn-lt"/>
            </a:endParaRPr>
          </a:p>
          <a:p>
            <a:r>
              <a:rPr lang="en-US" sz="1050">
                <a:latin typeface="Courier New"/>
                <a:ea typeface="+mn-lt"/>
                <a:cs typeface="+mn-lt"/>
              </a:rPr>
              <a:t>        fcn_MapGen_polytopeShrinkToRadius(...</a:t>
            </a:r>
            <a:endParaRPr lang="en-US" sz="1400" dirty="0">
              <a:latin typeface="Courier New"/>
              <a:cs typeface="Courier New"/>
            </a:endParaRPr>
          </a:p>
          <a:p>
            <a:r>
              <a:rPr lang="en-US" sz="1050">
                <a:latin typeface="Courier New"/>
                <a:ea typeface="+mn-lt"/>
                <a:cs typeface="+mn-lt"/>
              </a:rPr>
              <a:t>        shrinker,des_rad,tolerance);</a:t>
            </a:r>
            <a:endParaRPr lang="en-US" sz="1400" dirty="0">
              <a:latin typeface="Courier New"/>
              <a:cs typeface="Courier New"/>
            </a:endParaRPr>
          </a:p>
          <a:p>
            <a:r>
              <a:rPr lang="en-US" sz="1050">
                <a:solidFill>
                  <a:srgbClr val="0070C0"/>
                </a:solidFill>
                <a:latin typeface="Courier New"/>
                <a:ea typeface="+mn-lt"/>
                <a:cs typeface="+mn-lt"/>
              </a:rPr>
              <a:t>end</a:t>
            </a:r>
            <a:endParaRPr lang="en-US" sz="1400">
              <a:solidFill>
                <a:srgbClr val="0070C0"/>
              </a:solidFill>
              <a:latin typeface="Courier New"/>
              <a:ea typeface="+mn-lt"/>
              <a:cs typeface="+mn-lt"/>
            </a:endParaRPr>
          </a:p>
        </p:txBody>
      </p:sp>
      <p:pic>
        <p:nvPicPr>
          <p:cNvPr id="3" name="Picture 3" descr="Diagram&#10;&#10;Description automatically generated">
            <a:extLst>
              <a:ext uri="{FF2B5EF4-FFF2-40B4-BE49-F238E27FC236}">
                <a16:creationId xmlns:a16="http://schemas.microsoft.com/office/drawing/2014/main" id="{0DF79843-57EE-4986-8BA0-9EE6266DA852}"/>
              </a:ext>
            </a:extLst>
          </p:cNvPr>
          <p:cNvPicPr>
            <a:picLocks noChangeAspect="1"/>
          </p:cNvPicPr>
          <p:nvPr/>
        </p:nvPicPr>
        <p:blipFill>
          <a:blip r:embed="rId2"/>
          <a:stretch>
            <a:fillRect/>
          </a:stretch>
        </p:blipFill>
        <p:spPr>
          <a:xfrm>
            <a:off x="209909" y="2314035"/>
            <a:ext cx="5172973" cy="3883324"/>
          </a:xfrm>
          <a:prstGeom prst="rect">
            <a:avLst/>
          </a:prstGeom>
        </p:spPr>
      </p:pic>
    </p:spTree>
    <p:extLst>
      <p:ext uri="{BB962C8B-B14F-4D97-AF65-F5344CB8AC3E}">
        <p14:creationId xmlns:p14="http://schemas.microsoft.com/office/powerpoint/2010/main" val="415015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27">
            <a:extLst>
              <a:ext uri="{FF2B5EF4-FFF2-40B4-BE49-F238E27FC236}">
                <a16:creationId xmlns:a16="http://schemas.microsoft.com/office/drawing/2014/main" id="{D4D28E87-62D2-4602-B72F-5F74AA236CC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6E87C877-5A2F-4BBC-B935-15EFE2E278C7}"/>
              </a:ext>
            </a:extLst>
          </p:cNvPr>
          <p:cNvSpPr>
            <a:spLocks noGrp="1"/>
          </p:cNvSpPr>
          <p:nvPr>
            <p:ph type="ctrTitle"/>
          </p:nvPr>
        </p:nvSpPr>
        <p:spPr>
          <a:xfrm>
            <a:off x="838199" y="291090"/>
            <a:ext cx="10515599" cy="932688"/>
          </a:xfrm>
        </p:spPr>
        <p:txBody>
          <a:bodyPr>
            <a:normAutofit/>
          </a:bodyPr>
          <a:lstStyle/>
          <a:p>
            <a:r>
              <a:rPr lang="en-US" sz="5400">
                <a:solidFill>
                  <a:schemeClr val="bg1"/>
                </a:solidFill>
              </a:rPr>
              <a:t>Shrink from Edges Functionality</a:t>
            </a:r>
          </a:p>
        </p:txBody>
      </p:sp>
      <p:sp>
        <p:nvSpPr>
          <p:cNvPr id="5" name="Subtitle 4">
            <a:extLst>
              <a:ext uri="{FF2B5EF4-FFF2-40B4-BE49-F238E27FC236}">
                <a16:creationId xmlns:a16="http://schemas.microsoft.com/office/drawing/2014/main" id="{AB1A0E7B-B03D-4421-BFE5-A07DAE98F404}"/>
              </a:ext>
            </a:extLst>
          </p:cNvPr>
          <p:cNvSpPr>
            <a:spLocks noGrp="1"/>
          </p:cNvSpPr>
          <p:nvPr>
            <p:ph type="subTitle" idx="1"/>
          </p:nvPr>
        </p:nvSpPr>
        <p:spPr>
          <a:xfrm>
            <a:off x="838199" y="1335726"/>
            <a:ext cx="10515599" cy="420624"/>
          </a:xfrm>
        </p:spPr>
        <p:txBody>
          <a:bodyPr>
            <a:normAutofit/>
          </a:bodyPr>
          <a:lstStyle/>
          <a:p>
            <a:r>
              <a:rPr lang="en-US">
                <a:solidFill>
                  <a:schemeClr val="accent1">
                    <a:lumMod val="20000"/>
                    <a:lumOff val="80000"/>
                  </a:schemeClr>
                </a:solidFill>
              </a:rPr>
              <a:t>Updated 2022-02-17 by S. Brennan</a:t>
            </a:r>
          </a:p>
        </p:txBody>
      </p:sp>
      <p:pic>
        <p:nvPicPr>
          <p:cNvPr id="6" name="Picture 5">
            <a:extLst>
              <a:ext uri="{FF2B5EF4-FFF2-40B4-BE49-F238E27FC236}">
                <a16:creationId xmlns:a16="http://schemas.microsoft.com/office/drawing/2014/main" id="{858E82CD-BD84-4934-8355-945AFBCA94B6}"/>
              </a:ext>
            </a:extLst>
          </p:cNvPr>
          <p:cNvPicPr>
            <a:picLocks noChangeAspect="1"/>
          </p:cNvPicPr>
          <p:nvPr/>
        </p:nvPicPr>
        <p:blipFill>
          <a:blip r:embed="rId2"/>
          <a:stretch>
            <a:fillRect/>
          </a:stretch>
        </p:blipFill>
        <p:spPr>
          <a:xfrm>
            <a:off x="2643553" y="2139351"/>
            <a:ext cx="6904893" cy="4165196"/>
          </a:xfrm>
          <a:prstGeom prst="rect">
            <a:avLst/>
          </a:prstGeom>
        </p:spPr>
      </p:pic>
    </p:spTree>
    <p:extLst>
      <p:ext uri="{BB962C8B-B14F-4D97-AF65-F5344CB8AC3E}">
        <p14:creationId xmlns:p14="http://schemas.microsoft.com/office/powerpoint/2010/main" val="2679169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4A42-771F-473D-A7D1-F032DA798E2B}"/>
              </a:ext>
            </a:extLst>
          </p:cNvPr>
          <p:cNvSpPr>
            <a:spLocks noGrp="1"/>
          </p:cNvSpPr>
          <p:nvPr>
            <p:ph type="title"/>
          </p:nvPr>
        </p:nvSpPr>
        <p:spPr>
          <a:xfrm>
            <a:off x="838200" y="365125"/>
            <a:ext cx="10515600" cy="2628337"/>
          </a:xfrm>
        </p:spPr>
        <p:txBody>
          <a:bodyPr vert="horz" lIns="91440" tIns="45720" rIns="91440" bIns="45720" rtlCol="0" anchor="ctr">
            <a:noAutofit/>
          </a:bodyPr>
          <a:lstStyle/>
          <a:p>
            <a:r>
              <a:rPr lang="en-US" sz="3200" dirty="0">
                <a:cs typeface="Calibri Light"/>
              </a:rPr>
              <a:t>Individual polytopes can be shrunk by edges, and the first step is to find the Vertex Skeleton via: </a:t>
            </a:r>
            <a:br>
              <a:rPr lang="en-US" sz="3200" dirty="0">
                <a:cs typeface="Calibri Light"/>
              </a:rPr>
            </a:br>
            <a:r>
              <a:rPr lang="en-US" sz="3200" dirty="0" err="1">
                <a:solidFill>
                  <a:srgbClr val="00B050"/>
                </a:solidFill>
                <a:latin typeface="Courier New"/>
                <a:cs typeface="Courier New"/>
              </a:rPr>
              <a:t>fcn_MapGen_polytopeFindVertexSkeleton</a:t>
            </a:r>
            <a:r>
              <a:rPr lang="en-US" sz="3200" dirty="0">
                <a:solidFill>
                  <a:srgbClr val="00B050"/>
                </a:solidFill>
                <a:latin typeface="Courier New"/>
                <a:cs typeface="Courier New"/>
              </a:rPr>
              <a:t> </a:t>
            </a:r>
            <a:br>
              <a:rPr lang="en-US" sz="3200" dirty="0">
                <a:solidFill>
                  <a:srgbClr val="00B050"/>
                </a:solidFill>
                <a:latin typeface="Courier New"/>
                <a:cs typeface="Courier New"/>
              </a:rPr>
            </a:br>
            <a:r>
              <a:rPr lang="en-US" sz="3200" dirty="0">
                <a:cs typeface="Calibri Light"/>
              </a:rPr>
              <a:t>This function defines how the vertices “move” as edges are trimmed inward by the same amount. </a:t>
            </a:r>
          </a:p>
        </p:txBody>
      </p:sp>
      <p:sp>
        <p:nvSpPr>
          <p:cNvPr id="5" name="Rectangle 4">
            <a:extLst>
              <a:ext uri="{FF2B5EF4-FFF2-40B4-BE49-F238E27FC236}">
                <a16:creationId xmlns:a16="http://schemas.microsoft.com/office/drawing/2014/main" id="{DAD36BB6-5195-4557-9528-BAFE14B7A978}"/>
              </a:ext>
            </a:extLst>
          </p:cNvPr>
          <p:cNvSpPr/>
          <p:nvPr/>
        </p:nvSpPr>
        <p:spPr>
          <a:xfrm>
            <a:off x="838200" y="3218208"/>
            <a:ext cx="6569962" cy="646331"/>
          </a:xfrm>
          <a:prstGeom prst="rect">
            <a:avLst/>
          </a:prstGeom>
          <a:solidFill>
            <a:schemeClr val="accent4">
              <a:lumMod val="20000"/>
              <a:lumOff val="80000"/>
            </a:schemeClr>
          </a:solidFill>
        </p:spPr>
        <p:txBody>
          <a:bodyPr wrap="square" lIns="91440" tIns="45720" rIns="91440" bIns="45720" anchor="t">
            <a:spAutoFit/>
          </a:bodyPr>
          <a:lstStyle/>
          <a:p>
            <a:r>
              <a:rPr lang="en-US" sz="1200" b="0" i="0" u="none" strike="noStrike" baseline="0" dirty="0" err="1">
                <a:solidFill>
                  <a:srgbClr val="000000"/>
                </a:solidFill>
                <a:latin typeface="Courier New" panose="02070309020205020404" pitchFamily="49" charset="0"/>
              </a:rPr>
              <a:t>fig_num</a:t>
            </a:r>
            <a:r>
              <a:rPr lang="en-US" sz="1200" b="0" i="0" u="none" strike="noStrike" baseline="0" dirty="0">
                <a:solidFill>
                  <a:srgbClr val="000000"/>
                </a:solidFill>
                <a:latin typeface="Courier New" panose="02070309020205020404" pitchFamily="49" charset="0"/>
              </a:rPr>
              <a:t> = 675;</a:t>
            </a:r>
          </a:p>
          <a:p>
            <a:r>
              <a:rPr lang="fr-FR" sz="1200" b="0" i="0" u="none" strike="noStrike" baseline="0" dirty="0" err="1">
                <a:solidFill>
                  <a:srgbClr val="000000"/>
                </a:solidFill>
                <a:latin typeface="Courier New" panose="02070309020205020404" pitchFamily="49" charset="0"/>
              </a:rPr>
              <a:t>vertices</a:t>
            </a:r>
            <a:r>
              <a:rPr lang="fr-FR" sz="1200" b="0" i="0" u="none" strike="noStrike" baseline="0" dirty="0">
                <a:solidFill>
                  <a:srgbClr val="000000"/>
                </a:solidFill>
                <a:latin typeface="Courier New" panose="02070309020205020404" pitchFamily="49" charset="0"/>
              </a:rPr>
              <a:t> = [0 0; 2 0; 1 2; 0 1; 0 0]*5;</a:t>
            </a:r>
          </a:p>
          <a:p>
            <a:r>
              <a:rPr lang="en-US" sz="1200" b="0" i="0" u="none" strike="noStrike" baseline="0" dirty="0" err="1">
                <a:solidFill>
                  <a:srgbClr val="000000"/>
                </a:solidFill>
                <a:latin typeface="Courier New" panose="02070309020205020404" pitchFamily="49" charset="0"/>
              </a:rPr>
              <a:t>fcn_MapGen_polytopeFindVertexSkeleton</a:t>
            </a:r>
            <a:r>
              <a:rPr lang="en-US" sz="1200" b="0" i="0" u="none" strike="noStrike" baseline="0" dirty="0">
                <a:solidFill>
                  <a:srgbClr val="000000"/>
                </a:solidFill>
                <a:latin typeface="Courier New" panose="02070309020205020404" pitchFamily="49" charset="0"/>
              </a:rPr>
              <a:t>(</a:t>
            </a:r>
            <a:r>
              <a:rPr lang="en-US" sz="1200" b="0" i="0" u="none" strike="noStrike" baseline="0" dirty="0" err="1">
                <a:solidFill>
                  <a:srgbClr val="000000"/>
                </a:solidFill>
                <a:latin typeface="Courier New" panose="02070309020205020404" pitchFamily="49" charset="0"/>
              </a:rPr>
              <a:t>vertices,fig_num</a:t>
            </a:r>
            <a:r>
              <a:rPr lang="en-US" sz="1200" b="0" i="0" u="none" strike="noStrike" baseline="0" dirty="0">
                <a:solidFill>
                  <a:srgbClr val="000000"/>
                </a:solidFill>
                <a:latin typeface="Courier New" panose="02070309020205020404" pitchFamily="49" charset="0"/>
              </a:rPr>
              <a:t>);</a:t>
            </a:r>
          </a:p>
        </p:txBody>
      </p:sp>
      <p:pic>
        <p:nvPicPr>
          <p:cNvPr id="9" name="Picture 8">
            <a:extLst>
              <a:ext uri="{FF2B5EF4-FFF2-40B4-BE49-F238E27FC236}">
                <a16:creationId xmlns:a16="http://schemas.microsoft.com/office/drawing/2014/main" id="{BBD1B757-9FE2-4C1A-A4BF-7F5BCB0C4CC2}"/>
              </a:ext>
            </a:extLst>
          </p:cNvPr>
          <p:cNvPicPr>
            <a:picLocks noChangeAspect="1"/>
          </p:cNvPicPr>
          <p:nvPr/>
        </p:nvPicPr>
        <p:blipFill>
          <a:blip r:embed="rId2"/>
          <a:stretch>
            <a:fillRect/>
          </a:stretch>
        </p:blipFill>
        <p:spPr>
          <a:xfrm>
            <a:off x="5863281" y="2857500"/>
            <a:ext cx="5334000" cy="4000500"/>
          </a:xfrm>
          <a:prstGeom prst="rect">
            <a:avLst/>
          </a:prstGeom>
        </p:spPr>
      </p:pic>
    </p:spTree>
    <p:extLst>
      <p:ext uri="{BB962C8B-B14F-4D97-AF65-F5344CB8AC3E}">
        <p14:creationId xmlns:p14="http://schemas.microsoft.com/office/powerpoint/2010/main" val="1775695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B4483-6251-47C8-93F3-F7F178F1AB48}"/>
              </a:ext>
            </a:extLst>
          </p:cNvPr>
          <p:cNvSpPr>
            <a:spLocks noGrp="1"/>
          </p:cNvSpPr>
          <p:nvPr>
            <p:ph type="title"/>
          </p:nvPr>
        </p:nvSpPr>
        <p:spPr/>
        <p:txBody>
          <a:bodyPr/>
          <a:lstStyle/>
          <a:p>
            <a:r>
              <a:rPr lang="en-US" dirty="0"/>
              <a:t>The skeleton is calculated by iterating inward from the given vertices</a:t>
            </a:r>
          </a:p>
        </p:txBody>
      </p:sp>
      <p:sp>
        <p:nvSpPr>
          <p:cNvPr id="3" name="Content Placeholder 2">
            <a:extLst>
              <a:ext uri="{FF2B5EF4-FFF2-40B4-BE49-F238E27FC236}">
                <a16:creationId xmlns:a16="http://schemas.microsoft.com/office/drawing/2014/main" id="{A217E775-0D81-458A-8241-0D79BEB2038D}"/>
              </a:ext>
            </a:extLst>
          </p:cNvPr>
          <p:cNvSpPr>
            <a:spLocks noGrp="1"/>
          </p:cNvSpPr>
          <p:nvPr>
            <p:ph idx="1"/>
          </p:nvPr>
        </p:nvSpPr>
        <p:spPr/>
        <p:txBody>
          <a:bodyPr/>
          <a:lstStyle/>
          <a:p>
            <a:pPr marL="0" indent="0">
              <a:buNone/>
            </a:pPr>
            <a:r>
              <a:rPr lang="en-US" dirty="0"/>
              <a:t>As long as there are more than 2 vertices, it:</a:t>
            </a:r>
          </a:p>
          <a:p>
            <a:pPr marL="514350" indent="-514350">
              <a:buFont typeface="+mj-lt"/>
              <a:buAutoNum type="arabicPeriod"/>
            </a:pPr>
            <a:r>
              <a:rPr lang="en-US" dirty="0"/>
              <a:t>Calculates the vectors pointing inward, and angles they make relative to next segment (“half angles”)</a:t>
            </a:r>
          </a:p>
          <a:p>
            <a:pPr marL="514350" indent="-514350">
              <a:buFont typeface="+mj-lt"/>
              <a:buAutoNum type="arabicPeriod"/>
            </a:pPr>
            <a:r>
              <a:rPr lang="en-US" dirty="0"/>
              <a:t>Using the angles and vectors, calculates where the vectors intersect</a:t>
            </a:r>
          </a:p>
          <a:p>
            <a:pPr marL="514350" indent="-514350">
              <a:buFont typeface="+mj-lt"/>
              <a:buAutoNum type="arabicPeriod"/>
            </a:pPr>
            <a:r>
              <a:rPr lang="en-US" dirty="0"/>
              <a:t>Finds the minimum distance of intersection</a:t>
            </a:r>
          </a:p>
          <a:p>
            <a:pPr marL="514350" indent="-514350">
              <a:buFont typeface="+mj-lt"/>
              <a:buAutoNum type="arabicPeriod"/>
            </a:pPr>
            <a:r>
              <a:rPr lang="en-US" dirty="0"/>
              <a:t>Merges vertices that come together</a:t>
            </a:r>
          </a:p>
          <a:p>
            <a:pPr marL="514350" indent="-514350">
              <a:buFont typeface="+mj-lt"/>
              <a:buAutoNum type="arabicPeriod"/>
            </a:pPr>
            <a:r>
              <a:rPr lang="en-US" dirty="0"/>
              <a:t>Repeats</a:t>
            </a:r>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1423254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239C3-EBB0-47EB-AFDF-5ACD5273AEB3}"/>
              </a:ext>
            </a:extLst>
          </p:cNvPr>
          <p:cNvSpPr>
            <a:spLocks noGrp="1"/>
          </p:cNvSpPr>
          <p:nvPr>
            <p:ph type="title"/>
          </p:nvPr>
        </p:nvSpPr>
        <p:spPr>
          <a:xfrm>
            <a:off x="838200" y="563908"/>
            <a:ext cx="10515600" cy="1325563"/>
          </a:xfrm>
        </p:spPr>
        <p:txBody>
          <a:bodyPr>
            <a:noAutofit/>
          </a:bodyPr>
          <a:lstStyle/>
          <a:p>
            <a:r>
              <a:rPr lang="en-US" sz="3600" dirty="0"/>
              <a:t>Step 1: To calculate the vectors inward, the function calls an internal function to obtain unit vectors inward, the half angles, the distances from vertex-to-vertex, and unit vectors from vertex to vertex.</a:t>
            </a:r>
          </a:p>
        </p:txBody>
      </p:sp>
      <p:sp>
        <p:nvSpPr>
          <p:cNvPr id="6" name="Rectangle 5">
            <a:extLst>
              <a:ext uri="{FF2B5EF4-FFF2-40B4-BE49-F238E27FC236}">
                <a16:creationId xmlns:a16="http://schemas.microsoft.com/office/drawing/2014/main" id="{066016C0-36CF-4FF8-88DD-4043D0AB8016}"/>
              </a:ext>
            </a:extLst>
          </p:cNvPr>
          <p:cNvSpPr/>
          <p:nvPr/>
        </p:nvSpPr>
        <p:spPr>
          <a:xfrm>
            <a:off x="530087" y="2681495"/>
            <a:ext cx="6569962" cy="1200329"/>
          </a:xfrm>
          <a:prstGeom prst="rect">
            <a:avLst/>
          </a:prstGeom>
          <a:solidFill>
            <a:schemeClr val="accent4">
              <a:lumMod val="20000"/>
              <a:lumOff val="80000"/>
            </a:schemeClr>
          </a:solidFill>
        </p:spPr>
        <p:txBody>
          <a:bodyPr wrap="square" lIns="91440" tIns="45720" rIns="91440" bIns="45720" anchor="t">
            <a:spAutoFit/>
          </a:bodyPr>
          <a:lstStyle/>
          <a:p>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vector_direction_of_unit_cut</a:t>
            </a:r>
            <a:r>
              <a:rPr lang="en-US" sz="1200" b="0" i="0" u="none" strike="noStrike" baseline="0" dirty="0">
                <a:solidFill>
                  <a:srgbClr val="000000"/>
                </a:solidFill>
                <a:latin typeface="Courier New" panose="02070309020205020404" pitchFamily="49" charset="0"/>
              </a:rPr>
              <a:t>, </a:t>
            </a:r>
            <a:r>
              <a:rPr lang="en-US" sz="1200" b="0" i="0" u="none" strike="noStrike" baseline="0" dirty="0">
                <a:solidFill>
                  <a:srgbClr val="0E00FF"/>
                </a:solidFill>
                <a:latin typeface="Courier New" panose="02070309020205020404" pitchFamily="49" charset="0"/>
              </a:rPr>
              <a:t>...</a:t>
            </a:r>
          </a:p>
          <a:p>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half_angles</a:t>
            </a:r>
            <a:r>
              <a:rPr lang="en-US" sz="1200" b="0" i="0" u="none" strike="noStrike" baseline="0" dirty="0">
                <a:solidFill>
                  <a:srgbClr val="000000"/>
                </a:solidFill>
                <a:latin typeface="Courier New" panose="02070309020205020404" pitchFamily="49" charset="0"/>
              </a:rPr>
              <a:t>,</a:t>
            </a:r>
            <a:r>
              <a:rPr lang="en-US" sz="1200" b="0" i="0" u="none" strike="noStrike" baseline="0" dirty="0">
                <a:solidFill>
                  <a:srgbClr val="0E00FF"/>
                </a:solidFill>
                <a:latin typeface="Courier New" panose="02070309020205020404" pitchFamily="49" charset="0"/>
              </a:rPr>
              <a:t>...</a:t>
            </a:r>
          </a:p>
          <a:p>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distances_vertex_to_vertex</a:t>
            </a:r>
            <a:r>
              <a:rPr lang="en-US" sz="1200" b="0" i="0" u="none" strike="noStrike" baseline="0" dirty="0">
                <a:solidFill>
                  <a:srgbClr val="000000"/>
                </a:solidFill>
                <a:latin typeface="Courier New" panose="02070309020205020404" pitchFamily="49" charset="0"/>
              </a:rPr>
              <a:t>,</a:t>
            </a:r>
            <a:r>
              <a:rPr lang="en-US" sz="1200" b="0" i="0" u="none" strike="noStrike" baseline="0" dirty="0">
                <a:solidFill>
                  <a:srgbClr val="0E00FF"/>
                </a:solidFill>
                <a:latin typeface="Courier New" panose="02070309020205020404" pitchFamily="49" charset="0"/>
              </a:rPr>
              <a:t>...</a:t>
            </a:r>
          </a:p>
          <a:p>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unit_vectors_vertex_to_vertex</a:t>
            </a:r>
            <a:r>
              <a:rPr lang="en-US" sz="1200" b="0" i="0" u="none" strike="noStrike" baseline="0" dirty="0">
                <a:solidFill>
                  <a:srgbClr val="000000"/>
                </a:solidFill>
                <a:latin typeface="Courier New" panose="02070309020205020404" pitchFamily="49" charset="0"/>
              </a:rPr>
              <a:t>] = </a:t>
            </a:r>
            <a:r>
              <a:rPr lang="en-US" sz="1200" b="0" i="0" u="none" strike="noStrike" baseline="0" dirty="0">
                <a:solidFill>
                  <a:srgbClr val="0E00FF"/>
                </a:solidFill>
                <a:latin typeface="Courier New" panose="02070309020205020404" pitchFamily="49" charset="0"/>
              </a:rPr>
              <a:t>...</a:t>
            </a:r>
          </a:p>
          <a:p>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INTERNAL_fcn_findUnitDirectionVectors</a:t>
            </a:r>
            <a:r>
              <a:rPr lang="en-US" sz="1200" b="0" i="0" u="none" strike="noStrike" baseline="0" dirty="0">
                <a:solidFill>
                  <a:srgbClr val="000000"/>
                </a:solidFill>
                <a:latin typeface="Courier New" panose="02070309020205020404" pitchFamily="49" charset="0"/>
              </a:rPr>
              <a:t>(working_vertices,333);</a:t>
            </a:r>
            <a:endParaRPr lang="en-US" sz="1200" dirty="0"/>
          </a:p>
        </p:txBody>
      </p:sp>
      <p:pic>
        <p:nvPicPr>
          <p:cNvPr id="10" name="Picture 9">
            <a:extLst>
              <a:ext uri="{FF2B5EF4-FFF2-40B4-BE49-F238E27FC236}">
                <a16:creationId xmlns:a16="http://schemas.microsoft.com/office/drawing/2014/main" id="{51AEA7FE-0B93-4C07-A6B1-78256677D2F7}"/>
              </a:ext>
            </a:extLst>
          </p:cNvPr>
          <p:cNvPicPr>
            <a:picLocks noChangeAspect="1"/>
          </p:cNvPicPr>
          <p:nvPr/>
        </p:nvPicPr>
        <p:blipFill>
          <a:blip r:embed="rId2"/>
          <a:stretch>
            <a:fillRect/>
          </a:stretch>
        </p:blipFill>
        <p:spPr>
          <a:xfrm>
            <a:off x="5834269" y="2857500"/>
            <a:ext cx="5334000" cy="4000500"/>
          </a:xfrm>
          <a:prstGeom prst="rect">
            <a:avLst/>
          </a:prstGeom>
        </p:spPr>
      </p:pic>
    </p:spTree>
    <p:extLst>
      <p:ext uri="{BB962C8B-B14F-4D97-AF65-F5344CB8AC3E}">
        <p14:creationId xmlns:p14="http://schemas.microsoft.com/office/powerpoint/2010/main" val="396619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8BD3F17-596A-420D-B6C3-68CC9F44F2DF}"/>
                  </a:ext>
                </a:extLst>
              </p:cNvPr>
              <p:cNvSpPr txBox="1"/>
              <p:nvPr/>
            </p:nvSpPr>
            <p:spPr>
              <a:xfrm>
                <a:off x="3644341" y="4884628"/>
                <a:ext cx="466603"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𝜃</m:t>
                          </m:r>
                        </m:e>
                        <m:sub>
                          <m:r>
                            <a:rPr lang="en-US" b="0" i="1" smtClean="0">
                              <a:solidFill>
                                <a:srgbClr val="0070C0"/>
                              </a:solidFill>
                              <a:latin typeface="Cambria Math" panose="02040503050406030204" pitchFamily="18" charset="0"/>
                            </a:rPr>
                            <m:t>2</m:t>
                          </m:r>
                        </m:sub>
                      </m:sSub>
                    </m:oMath>
                  </m:oMathPara>
                </a14:m>
                <a:endParaRPr lang="en-US" dirty="0">
                  <a:solidFill>
                    <a:srgbClr val="0070C0"/>
                  </a:solidFill>
                </a:endParaRPr>
              </a:p>
            </p:txBody>
          </p:sp>
        </mc:Choice>
        <mc:Fallback xmlns="">
          <p:sp>
            <p:nvSpPr>
              <p:cNvPr id="48" name="TextBox 47">
                <a:extLst>
                  <a:ext uri="{FF2B5EF4-FFF2-40B4-BE49-F238E27FC236}">
                    <a16:creationId xmlns:a16="http://schemas.microsoft.com/office/drawing/2014/main" id="{38BD3F17-596A-420D-B6C3-68CC9F44F2DF}"/>
                  </a:ext>
                </a:extLst>
              </p:cNvPr>
              <p:cNvSpPr txBox="1">
                <a:spLocks noRot="1" noChangeAspect="1" noMove="1" noResize="1" noEditPoints="1" noAdjustHandles="1" noChangeArrowheads="1" noChangeShapeType="1" noTextEdit="1"/>
              </p:cNvSpPr>
              <p:nvPr/>
            </p:nvSpPr>
            <p:spPr>
              <a:xfrm>
                <a:off x="3644341" y="4884628"/>
                <a:ext cx="466603"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7D46781-4D21-4C62-80D4-85675643F16D}"/>
                  </a:ext>
                </a:extLst>
              </p:cNvPr>
              <p:cNvSpPr txBox="1"/>
              <p:nvPr/>
            </p:nvSpPr>
            <p:spPr>
              <a:xfrm flipH="1">
                <a:off x="2144127" y="3351069"/>
                <a:ext cx="230334"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𝜃</m:t>
                          </m:r>
                        </m:e>
                        <m:sub>
                          <m:r>
                            <a:rPr lang="en-US" b="0" i="1"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49" name="TextBox 48">
                <a:extLst>
                  <a:ext uri="{FF2B5EF4-FFF2-40B4-BE49-F238E27FC236}">
                    <a16:creationId xmlns:a16="http://schemas.microsoft.com/office/drawing/2014/main" id="{97D46781-4D21-4C62-80D4-85675643F16D}"/>
                  </a:ext>
                </a:extLst>
              </p:cNvPr>
              <p:cNvSpPr txBox="1">
                <a:spLocks noRot="1" noChangeAspect="1" noMove="1" noResize="1" noEditPoints="1" noAdjustHandles="1" noChangeArrowheads="1" noChangeShapeType="1" noTextEdit="1"/>
              </p:cNvSpPr>
              <p:nvPr/>
            </p:nvSpPr>
            <p:spPr>
              <a:xfrm flipH="1">
                <a:off x="2144127" y="3351069"/>
                <a:ext cx="230334" cy="369332"/>
              </a:xfrm>
              <a:prstGeom prst="rect">
                <a:avLst/>
              </a:prstGeom>
              <a:blipFill>
                <a:blip r:embed="rId3"/>
                <a:stretch>
                  <a:fillRect r="-5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8F7A834-928D-40DF-AF33-D27481C9F7A7}"/>
                  </a:ext>
                </a:extLst>
              </p:cNvPr>
              <p:cNvSpPr>
                <a:spLocks noGrp="1"/>
              </p:cNvSpPr>
              <p:nvPr>
                <p:ph type="title"/>
              </p:nvPr>
            </p:nvSpPr>
            <p:spPr/>
            <p:txBody>
              <a:bodyPr>
                <a:noAutofit/>
              </a:bodyPr>
              <a:lstStyle/>
              <a:p>
                <a:r>
                  <a:rPr lang="en-US" sz="3200" dirty="0"/>
                  <a:t>To calculate the intersection points, the following geometry is used to find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𝐿</m:t>
                        </m:r>
                      </m:e>
                      <m:sub>
                        <m:r>
                          <a:rPr lang="en-US" sz="3200" b="0" i="1" smtClean="0">
                            <a:latin typeface="Cambria Math" panose="02040503050406030204" pitchFamily="18" charset="0"/>
                          </a:rPr>
                          <m:t>𝑐𝑢𝑡</m:t>
                        </m:r>
                      </m:sub>
                    </m:sSub>
                  </m:oMath>
                </a14:m>
                <a:r>
                  <a:rPr lang="en-US" sz="3200" dirty="0"/>
                  <a:t>, and </a:t>
                </a:r>
                <a:r>
                  <a:rPr lang="en-US" sz="3200" dirty="0">
                    <a:solidFill>
                      <a:srgbClr val="00B050"/>
                    </a:solidFill>
                  </a:rPr>
                  <a:t>the projection point</a:t>
                </a:r>
                <a:r>
                  <a:rPr lang="en-US" sz="3200" dirty="0"/>
                  <a:t> where the edge projects inward directly toward the intersection.</a:t>
                </a:r>
              </a:p>
            </p:txBody>
          </p:sp>
        </mc:Choice>
        <mc:Fallback xmlns="">
          <p:sp>
            <p:nvSpPr>
              <p:cNvPr id="2" name="Title 1">
                <a:extLst>
                  <a:ext uri="{FF2B5EF4-FFF2-40B4-BE49-F238E27FC236}">
                    <a16:creationId xmlns:a16="http://schemas.microsoft.com/office/drawing/2014/main" id="{E8F7A834-928D-40DF-AF33-D27481C9F7A7}"/>
                  </a:ext>
                </a:extLst>
              </p:cNvPr>
              <p:cNvSpPr>
                <a:spLocks noGrp="1" noRot="1" noChangeAspect="1" noMove="1" noResize="1" noEditPoints="1" noAdjustHandles="1" noChangeArrowheads="1" noChangeShapeType="1" noTextEdit="1"/>
              </p:cNvSpPr>
              <p:nvPr>
                <p:ph type="title"/>
              </p:nvPr>
            </p:nvSpPr>
            <p:spPr>
              <a:blipFill>
                <a:blip r:embed="rId4"/>
                <a:stretch>
                  <a:fillRect l="-1507" t="-12903" b="-18433"/>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ADF11E9F-8F4C-4F7B-B8AC-2E0E9371E985}"/>
              </a:ext>
            </a:extLst>
          </p:cNvPr>
          <p:cNvCxnSpPr>
            <a:cxnSpLocks/>
          </p:cNvCxnSpPr>
          <p:nvPr/>
        </p:nvCxnSpPr>
        <p:spPr>
          <a:xfrm flipV="1">
            <a:off x="4025348" y="5208872"/>
            <a:ext cx="2276874" cy="317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6B86E1C-4A76-401A-8EF1-1F069E487901}"/>
              </a:ext>
            </a:extLst>
          </p:cNvPr>
          <p:cNvCxnSpPr/>
          <p:nvPr/>
        </p:nvCxnSpPr>
        <p:spPr>
          <a:xfrm>
            <a:off x="1918252" y="4201767"/>
            <a:ext cx="1789044" cy="155299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64037DB-8E60-49C6-9A65-6241102EC3A8}"/>
              </a:ext>
            </a:extLst>
          </p:cNvPr>
          <p:cNvCxnSpPr>
            <a:cxnSpLocks/>
          </p:cNvCxnSpPr>
          <p:nvPr/>
        </p:nvCxnSpPr>
        <p:spPr>
          <a:xfrm flipV="1">
            <a:off x="4025348" y="3209046"/>
            <a:ext cx="469557" cy="2317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7FAC81C-BB12-40DB-AEFD-5231C610A5FE}"/>
              </a:ext>
            </a:extLst>
          </p:cNvPr>
          <p:cNvCxnSpPr>
            <a:cxnSpLocks/>
          </p:cNvCxnSpPr>
          <p:nvPr/>
        </p:nvCxnSpPr>
        <p:spPr>
          <a:xfrm flipV="1">
            <a:off x="2216426" y="2695345"/>
            <a:ext cx="1910731" cy="1180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1EB1C88-19FC-4321-BD4D-DB08923EBD07}"/>
              </a:ext>
            </a:extLst>
          </p:cNvPr>
          <p:cNvSpPr txBox="1"/>
          <p:nvPr/>
        </p:nvSpPr>
        <p:spPr>
          <a:xfrm>
            <a:off x="2584174" y="4880919"/>
            <a:ext cx="327334" cy="369332"/>
          </a:xfrm>
          <a:prstGeom prst="rect">
            <a:avLst/>
          </a:prstGeom>
          <a:noFill/>
        </p:spPr>
        <p:txBody>
          <a:bodyPr wrap="none" rtlCol="0">
            <a:spAutoFit/>
          </a:bodyPr>
          <a:lstStyle/>
          <a:p>
            <a:r>
              <a:rPr lang="en-US" dirty="0"/>
              <a:t>D</a:t>
            </a:r>
          </a:p>
        </p:txBody>
      </p:sp>
      <p:cxnSp>
        <p:nvCxnSpPr>
          <p:cNvPr id="28" name="Straight Arrow Connector 27">
            <a:extLst>
              <a:ext uri="{FF2B5EF4-FFF2-40B4-BE49-F238E27FC236}">
                <a16:creationId xmlns:a16="http://schemas.microsoft.com/office/drawing/2014/main" id="{DD856E82-51B6-4822-96B6-CB8569B61387}"/>
              </a:ext>
            </a:extLst>
          </p:cNvPr>
          <p:cNvCxnSpPr>
            <a:cxnSpLocks/>
          </p:cNvCxnSpPr>
          <p:nvPr/>
        </p:nvCxnSpPr>
        <p:spPr>
          <a:xfrm>
            <a:off x="3065416" y="4849555"/>
            <a:ext cx="796474" cy="67660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4EE947C-161B-4183-9ACA-86754C73D546}"/>
              </a:ext>
            </a:extLst>
          </p:cNvPr>
          <p:cNvCxnSpPr>
            <a:cxnSpLocks/>
          </p:cNvCxnSpPr>
          <p:nvPr/>
        </p:nvCxnSpPr>
        <p:spPr>
          <a:xfrm>
            <a:off x="2115034" y="3975717"/>
            <a:ext cx="796474" cy="67660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4E11CF4-243E-4D06-859A-D898B9C98508}"/>
                  </a:ext>
                </a:extLst>
              </p:cNvPr>
              <p:cNvSpPr txBox="1"/>
              <p:nvPr/>
            </p:nvSpPr>
            <p:spPr>
              <a:xfrm>
                <a:off x="2229723" y="4058151"/>
                <a:ext cx="46301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𝐿</m:t>
                          </m:r>
                        </m:e>
                        <m:sub>
                          <m:r>
                            <a:rPr lang="en-US" b="0" i="1"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35" name="TextBox 34">
                <a:extLst>
                  <a:ext uri="{FF2B5EF4-FFF2-40B4-BE49-F238E27FC236}">
                    <a16:creationId xmlns:a16="http://schemas.microsoft.com/office/drawing/2014/main" id="{84E11CF4-243E-4D06-859A-D898B9C98508}"/>
                  </a:ext>
                </a:extLst>
              </p:cNvPr>
              <p:cNvSpPr txBox="1">
                <a:spLocks noRot="1" noChangeAspect="1" noMove="1" noResize="1" noEditPoints="1" noAdjustHandles="1" noChangeArrowheads="1" noChangeShapeType="1" noTextEdit="1"/>
              </p:cNvSpPr>
              <p:nvPr/>
            </p:nvSpPr>
            <p:spPr>
              <a:xfrm>
                <a:off x="2229723" y="4058151"/>
                <a:ext cx="46301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24E36C4-2AC9-43BC-B271-0E8B5259A7E5}"/>
                  </a:ext>
                </a:extLst>
              </p:cNvPr>
              <p:cNvSpPr txBox="1"/>
              <p:nvPr/>
            </p:nvSpPr>
            <p:spPr>
              <a:xfrm>
                <a:off x="3244284" y="4972160"/>
                <a:ext cx="468333"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𝐿</m:t>
                          </m:r>
                        </m:e>
                        <m:sub>
                          <m:r>
                            <a:rPr lang="en-US" b="0" i="1" smtClean="0">
                              <a:solidFill>
                                <a:srgbClr val="0070C0"/>
                              </a:solidFill>
                              <a:latin typeface="Cambria Math" panose="02040503050406030204" pitchFamily="18" charset="0"/>
                            </a:rPr>
                            <m:t>2</m:t>
                          </m:r>
                        </m:sub>
                      </m:sSub>
                    </m:oMath>
                  </m:oMathPara>
                </a14:m>
                <a:endParaRPr lang="en-US" dirty="0">
                  <a:solidFill>
                    <a:srgbClr val="0070C0"/>
                  </a:solidFill>
                </a:endParaRPr>
              </a:p>
            </p:txBody>
          </p:sp>
        </mc:Choice>
        <mc:Fallback xmlns="">
          <p:sp>
            <p:nvSpPr>
              <p:cNvPr id="36" name="TextBox 35">
                <a:extLst>
                  <a:ext uri="{FF2B5EF4-FFF2-40B4-BE49-F238E27FC236}">
                    <a16:creationId xmlns:a16="http://schemas.microsoft.com/office/drawing/2014/main" id="{B24E36C4-2AC9-43BC-B271-0E8B5259A7E5}"/>
                  </a:ext>
                </a:extLst>
              </p:cNvPr>
              <p:cNvSpPr txBox="1">
                <a:spLocks noRot="1" noChangeAspect="1" noMove="1" noResize="1" noEditPoints="1" noAdjustHandles="1" noChangeArrowheads="1" noChangeShapeType="1" noTextEdit="1"/>
              </p:cNvSpPr>
              <p:nvPr/>
            </p:nvSpPr>
            <p:spPr>
              <a:xfrm>
                <a:off x="3244284" y="4972160"/>
                <a:ext cx="468333" cy="369332"/>
              </a:xfrm>
              <a:prstGeom prst="rect">
                <a:avLst/>
              </a:prstGeom>
              <a:blipFill>
                <a:blip r:embed="rId6"/>
                <a:stretch>
                  <a:fillRect/>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2361343E-041D-48F1-85BC-9D588E08F6F5}"/>
              </a:ext>
            </a:extLst>
          </p:cNvPr>
          <p:cNvCxnSpPr/>
          <p:nvPr/>
        </p:nvCxnSpPr>
        <p:spPr>
          <a:xfrm flipV="1">
            <a:off x="3065416" y="2557849"/>
            <a:ext cx="1556011" cy="209447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69C4705-3175-4F29-9F1E-87A15E8A3598}"/>
                  </a:ext>
                </a:extLst>
              </p:cNvPr>
              <p:cNvSpPr txBox="1"/>
              <p:nvPr/>
            </p:nvSpPr>
            <p:spPr>
              <a:xfrm>
                <a:off x="2781272" y="3215876"/>
                <a:ext cx="494366"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𝐻</m:t>
                          </m:r>
                        </m:e>
                        <m:sub>
                          <m:r>
                            <a:rPr lang="en-US" b="0" i="1"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39" name="TextBox 38">
                <a:extLst>
                  <a:ext uri="{FF2B5EF4-FFF2-40B4-BE49-F238E27FC236}">
                    <a16:creationId xmlns:a16="http://schemas.microsoft.com/office/drawing/2014/main" id="{869C4705-3175-4F29-9F1E-87A15E8A3598}"/>
                  </a:ext>
                </a:extLst>
              </p:cNvPr>
              <p:cNvSpPr txBox="1">
                <a:spLocks noRot="1" noChangeAspect="1" noMove="1" noResize="1" noEditPoints="1" noAdjustHandles="1" noChangeArrowheads="1" noChangeShapeType="1" noTextEdit="1"/>
              </p:cNvSpPr>
              <p:nvPr/>
            </p:nvSpPr>
            <p:spPr>
              <a:xfrm>
                <a:off x="2781272" y="3215876"/>
                <a:ext cx="49436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F403554-894B-4060-BDDA-53C299E425CE}"/>
                  </a:ext>
                </a:extLst>
              </p:cNvPr>
              <p:cNvSpPr txBox="1"/>
              <p:nvPr/>
            </p:nvSpPr>
            <p:spPr>
              <a:xfrm>
                <a:off x="1824992" y="3506931"/>
                <a:ext cx="365806"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1</m:t>
                      </m:r>
                    </m:oMath>
                  </m:oMathPara>
                </a14:m>
                <a:endParaRPr lang="en-US" dirty="0">
                  <a:solidFill>
                    <a:srgbClr val="FF0000"/>
                  </a:solidFill>
                </a:endParaRPr>
              </a:p>
            </p:txBody>
          </p:sp>
        </mc:Choice>
        <mc:Fallback xmlns="">
          <p:sp>
            <p:nvSpPr>
              <p:cNvPr id="40" name="TextBox 39">
                <a:extLst>
                  <a:ext uri="{FF2B5EF4-FFF2-40B4-BE49-F238E27FC236}">
                    <a16:creationId xmlns:a16="http://schemas.microsoft.com/office/drawing/2014/main" id="{AF403554-894B-4060-BDDA-53C299E425CE}"/>
                  </a:ext>
                </a:extLst>
              </p:cNvPr>
              <p:cNvSpPr txBox="1">
                <a:spLocks noRot="1" noChangeAspect="1" noMove="1" noResize="1" noEditPoints="1" noAdjustHandles="1" noChangeArrowheads="1" noChangeShapeType="1" noTextEdit="1"/>
              </p:cNvSpPr>
              <p:nvPr/>
            </p:nvSpPr>
            <p:spPr>
              <a:xfrm>
                <a:off x="1824992" y="3506931"/>
                <a:ext cx="36580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89CB824-D739-4627-8A20-54D932CB3636}"/>
                  </a:ext>
                </a:extLst>
              </p:cNvPr>
              <p:cNvSpPr txBox="1"/>
              <p:nvPr/>
            </p:nvSpPr>
            <p:spPr>
              <a:xfrm>
                <a:off x="4024842" y="5570091"/>
                <a:ext cx="365805"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panose="02040503050406030204" pitchFamily="18" charset="0"/>
                        </a:rPr>
                        <m:t>2</m:t>
                      </m:r>
                    </m:oMath>
                  </m:oMathPara>
                </a14:m>
                <a:endParaRPr lang="en-US" dirty="0">
                  <a:solidFill>
                    <a:srgbClr val="0070C0"/>
                  </a:solidFill>
                </a:endParaRPr>
              </a:p>
            </p:txBody>
          </p:sp>
        </mc:Choice>
        <mc:Fallback xmlns="">
          <p:sp>
            <p:nvSpPr>
              <p:cNvPr id="41" name="TextBox 40">
                <a:extLst>
                  <a:ext uri="{FF2B5EF4-FFF2-40B4-BE49-F238E27FC236}">
                    <a16:creationId xmlns:a16="http://schemas.microsoft.com/office/drawing/2014/main" id="{589CB824-D739-4627-8A20-54D932CB3636}"/>
                  </a:ext>
                </a:extLst>
              </p:cNvPr>
              <p:cNvSpPr txBox="1">
                <a:spLocks noRot="1" noChangeAspect="1" noMove="1" noResize="1" noEditPoints="1" noAdjustHandles="1" noChangeArrowheads="1" noChangeShapeType="1" noTextEdit="1"/>
              </p:cNvSpPr>
              <p:nvPr/>
            </p:nvSpPr>
            <p:spPr>
              <a:xfrm>
                <a:off x="4024842" y="5570091"/>
                <a:ext cx="365805" cy="369332"/>
              </a:xfrm>
              <a:prstGeom prst="rect">
                <a:avLst/>
              </a:prstGeom>
              <a:blipFill>
                <a:blip r:embed="rId9"/>
                <a:stretch>
                  <a:fillRect/>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7ED0BF0C-EC8F-4870-BCD2-6084548B52C3}"/>
              </a:ext>
            </a:extLst>
          </p:cNvPr>
          <p:cNvSpPr/>
          <p:nvPr/>
        </p:nvSpPr>
        <p:spPr>
          <a:xfrm>
            <a:off x="4692003" y="2347784"/>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44C7C0D-0E4B-45A1-8ADD-03DC37A21C2C}"/>
              </a:ext>
            </a:extLst>
          </p:cNvPr>
          <p:cNvSpPr/>
          <p:nvPr/>
        </p:nvSpPr>
        <p:spPr>
          <a:xfrm>
            <a:off x="3993052" y="5456684"/>
            <a:ext cx="91440" cy="91440"/>
          </a:xfrm>
          <a:prstGeom prst="ellipse">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B0F0"/>
              </a:solidFill>
            </a:endParaRPr>
          </a:p>
        </p:txBody>
      </p:sp>
      <p:sp>
        <p:nvSpPr>
          <p:cNvPr id="44" name="Oval 43">
            <a:extLst>
              <a:ext uri="{FF2B5EF4-FFF2-40B4-BE49-F238E27FC236}">
                <a16:creationId xmlns:a16="http://schemas.microsoft.com/office/drawing/2014/main" id="{13F3DA8B-8EE3-4F2C-A6B8-1CA034C83D23}"/>
              </a:ext>
            </a:extLst>
          </p:cNvPr>
          <p:cNvSpPr/>
          <p:nvPr/>
        </p:nvSpPr>
        <p:spPr>
          <a:xfrm>
            <a:off x="2187649" y="3821185"/>
            <a:ext cx="91440" cy="9144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E9CBC55-AD24-4960-9761-D55521B98F78}"/>
                  </a:ext>
                </a:extLst>
              </p:cNvPr>
              <p:cNvSpPr txBox="1"/>
              <p:nvPr/>
            </p:nvSpPr>
            <p:spPr>
              <a:xfrm>
                <a:off x="4147088" y="4179421"/>
                <a:ext cx="499689"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𝐻</m:t>
                          </m:r>
                        </m:e>
                        <m:sub>
                          <m:r>
                            <a:rPr lang="en-US" b="0" i="1" smtClean="0">
                              <a:solidFill>
                                <a:srgbClr val="0070C0"/>
                              </a:solidFill>
                              <a:latin typeface="Cambria Math" panose="02040503050406030204" pitchFamily="18" charset="0"/>
                            </a:rPr>
                            <m:t>2</m:t>
                          </m:r>
                        </m:sub>
                      </m:sSub>
                    </m:oMath>
                  </m:oMathPara>
                </a14:m>
                <a:endParaRPr lang="en-US" dirty="0">
                  <a:solidFill>
                    <a:srgbClr val="0070C0"/>
                  </a:solidFill>
                </a:endParaRPr>
              </a:p>
            </p:txBody>
          </p:sp>
        </mc:Choice>
        <mc:Fallback xmlns="">
          <p:sp>
            <p:nvSpPr>
              <p:cNvPr id="46" name="TextBox 45">
                <a:extLst>
                  <a:ext uri="{FF2B5EF4-FFF2-40B4-BE49-F238E27FC236}">
                    <a16:creationId xmlns:a16="http://schemas.microsoft.com/office/drawing/2014/main" id="{9E9CBC55-AD24-4960-9761-D55521B98F78}"/>
                  </a:ext>
                </a:extLst>
              </p:cNvPr>
              <p:cNvSpPr txBox="1">
                <a:spLocks noRot="1" noChangeAspect="1" noMove="1" noResize="1" noEditPoints="1" noAdjustHandles="1" noChangeArrowheads="1" noChangeShapeType="1" noTextEdit="1"/>
              </p:cNvSpPr>
              <p:nvPr/>
            </p:nvSpPr>
            <p:spPr>
              <a:xfrm>
                <a:off x="4147088" y="4179421"/>
                <a:ext cx="49968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6D99599-7A36-4D72-AE32-4E8F8126E489}"/>
                  </a:ext>
                </a:extLst>
              </p:cNvPr>
              <p:cNvSpPr txBox="1"/>
              <p:nvPr/>
            </p:nvSpPr>
            <p:spPr>
              <a:xfrm>
                <a:off x="3391850" y="3732982"/>
                <a:ext cx="642740"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𝑐𝑢𝑡</m:t>
                          </m:r>
                        </m:sub>
                      </m:sSub>
                    </m:oMath>
                  </m:oMathPara>
                </a14:m>
                <a:endParaRPr lang="en-US" dirty="0"/>
              </a:p>
            </p:txBody>
          </p:sp>
        </mc:Choice>
        <mc:Fallback xmlns="">
          <p:sp>
            <p:nvSpPr>
              <p:cNvPr id="47" name="TextBox 46">
                <a:extLst>
                  <a:ext uri="{FF2B5EF4-FFF2-40B4-BE49-F238E27FC236}">
                    <a16:creationId xmlns:a16="http://schemas.microsoft.com/office/drawing/2014/main" id="{76D99599-7A36-4D72-AE32-4E8F8126E489}"/>
                  </a:ext>
                </a:extLst>
              </p:cNvPr>
              <p:cNvSpPr txBox="1">
                <a:spLocks noRot="1" noChangeAspect="1" noMove="1" noResize="1" noEditPoints="1" noAdjustHandles="1" noChangeArrowheads="1" noChangeShapeType="1" noTextEdit="1"/>
              </p:cNvSpPr>
              <p:nvPr/>
            </p:nvSpPr>
            <p:spPr>
              <a:xfrm>
                <a:off x="3391850" y="3732982"/>
                <a:ext cx="642740" cy="369332"/>
              </a:xfrm>
              <a:prstGeom prst="rect">
                <a:avLst/>
              </a:prstGeom>
              <a:blipFill>
                <a:blip r:embed="rId11"/>
                <a:stretch>
                  <a:fillRect/>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2C85BD55-5B5B-4A10-AF3C-EC256F6E4792}"/>
              </a:ext>
            </a:extLst>
          </p:cNvPr>
          <p:cNvCxnSpPr>
            <a:cxnSpLocks/>
          </p:cNvCxnSpPr>
          <p:nvPr/>
        </p:nvCxnSpPr>
        <p:spPr>
          <a:xfrm>
            <a:off x="2216426" y="3876261"/>
            <a:ext cx="1808922" cy="164989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D21E0AE-7FB1-4D54-956E-465E085BA342}"/>
              </a:ext>
            </a:extLst>
          </p:cNvPr>
          <p:cNvCxnSpPr>
            <a:cxnSpLocks/>
          </p:cNvCxnSpPr>
          <p:nvPr/>
        </p:nvCxnSpPr>
        <p:spPr>
          <a:xfrm>
            <a:off x="1473140" y="1947345"/>
            <a:ext cx="743286" cy="192891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D2E6BCC-54A8-4DD8-ADA7-E084DB08B038}"/>
                  </a:ext>
                </a:extLst>
              </p:cNvPr>
              <p:cNvSpPr txBox="1"/>
              <p:nvPr/>
            </p:nvSpPr>
            <p:spPr>
              <a:xfrm>
                <a:off x="7097004" y="2070785"/>
                <a:ext cx="23725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e>
                      </m:fun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2</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2</m:t>
                              </m:r>
                            </m:sub>
                          </m:sSub>
                        </m:e>
                      </m:func>
                    </m:oMath>
                  </m:oMathPara>
                </a14:m>
                <a:endParaRPr lang="en-US" dirty="0"/>
              </a:p>
            </p:txBody>
          </p:sp>
        </mc:Choice>
        <mc:Fallback xmlns="">
          <p:sp>
            <p:nvSpPr>
              <p:cNvPr id="50" name="TextBox 49">
                <a:extLst>
                  <a:ext uri="{FF2B5EF4-FFF2-40B4-BE49-F238E27FC236}">
                    <a16:creationId xmlns:a16="http://schemas.microsoft.com/office/drawing/2014/main" id="{DD2E6BCC-54A8-4DD8-ADA7-E084DB08B038}"/>
                  </a:ext>
                </a:extLst>
              </p:cNvPr>
              <p:cNvSpPr txBox="1">
                <a:spLocks noRot="1" noChangeAspect="1" noMove="1" noResize="1" noEditPoints="1" noAdjustHandles="1" noChangeArrowheads="1" noChangeShapeType="1" noTextEdit="1"/>
              </p:cNvSpPr>
              <p:nvPr/>
            </p:nvSpPr>
            <p:spPr>
              <a:xfrm>
                <a:off x="7097004" y="2070785"/>
                <a:ext cx="2372508" cy="276999"/>
              </a:xfrm>
              <a:prstGeom prst="rect">
                <a:avLst/>
              </a:prstGeom>
              <a:blipFill>
                <a:blip r:embed="rId12"/>
                <a:stretch>
                  <a:fillRect l="-514"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A5D26BA-D539-49A0-B3C4-949E3546A52F}"/>
                  </a:ext>
                </a:extLst>
              </p:cNvPr>
              <p:cNvSpPr txBox="1"/>
              <p:nvPr/>
            </p:nvSpPr>
            <p:spPr>
              <a:xfrm>
                <a:off x="7097004" y="2548764"/>
                <a:ext cx="1565300" cy="568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b="0" i="1" smtClean="0">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2</m:t>
                                  </m:r>
                                </m:sub>
                              </m:sSub>
                            </m:e>
                          </m:func>
                        </m:num>
                        <m:den>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e>
                          </m:func>
                        </m:den>
                      </m:f>
                    </m:oMath>
                  </m:oMathPara>
                </a14:m>
                <a:endParaRPr lang="en-US" dirty="0"/>
              </a:p>
            </p:txBody>
          </p:sp>
        </mc:Choice>
        <mc:Fallback xmlns="">
          <p:sp>
            <p:nvSpPr>
              <p:cNvPr id="51" name="TextBox 50">
                <a:extLst>
                  <a:ext uri="{FF2B5EF4-FFF2-40B4-BE49-F238E27FC236}">
                    <a16:creationId xmlns:a16="http://schemas.microsoft.com/office/drawing/2014/main" id="{3A5D26BA-D539-49A0-B3C4-949E3546A52F}"/>
                  </a:ext>
                </a:extLst>
              </p:cNvPr>
              <p:cNvSpPr txBox="1">
                <a:spLocks noRot="1" noChangeAspect="1" noMove="1" noResize="1" noEditPoints="1" noAdjustHandles="1" noChangeArrowheads="1" noChangeShapeType="1" noTextEdit="1"/>
              </p:cNvSpPr>
              <p:nvPr/>
            </p:nvSpPr>
            <p:spPr>
              <a:xfrm>
                <a:off x="7097004" y="2548764"/>
                <a:ext cx="1565300" cy="568041"/>
              </a:xfrm>
              <a:prstGeom prst="rect">
                <a:avLst/>
              </a:prstGeom>
              <a:blipFill>
                <a:blip r:embed="rId13"/>
                <a:stretch>
                  <a:fillRect b="-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8A16E2D-3010-46B9-8B47-1DA19054E1CF}"/>
                  </a:ext>
                </a:extLst>
              </p:cNvPr>
              <p:cNvSpPr txBox="1"/>
              <p:nvPr/>
            </p:nvSpPr>
            <p:spPr>
              <a:xfrm>
                <a:off x="9284150" y="2627782"/>
                <a:ext cx="12532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smtClean="0">
                          <a:latin typeface="Cambria Math" panose="02040503050406030204" pitchFamily="18" charset="0"/>
                        </a:rPr>
                        <m:t>𝐷</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B8A16E2D-3010-46B9-8B47-1DA19054E1CF}"/>
                  </a:ext>
                </a:extLst>
              </p:cNvPr>
              <p:cNvSpPr txBox="1">
                <a:spLocks noRot="1" noChangeAspect="1" noMove="1" noResize="1" noEditPoints="1" noAdjustHandles="1" noChangeArrowheads="1" noChangeShapeType="1" noTextEdit="1"/>
              </p:cNvSpPr>
              <p:nvPr/>
            </p:nvSpPr>
            <p:spPr>
              <a:xfrm>
                <a:off x="9284150" y="2627782"/>
                <a:ext cx="1253227" cy="276999"/>
              </a:xfrm>
              <a:prstGeom prst="rect">
                <a:avLst/>
              </a:prstGeom>
              <a:blipFill>
                <a:blip r:embed="rId14"/>
                <a:stretch>
                  <a:fillRect l="-4369" r="-971"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2742341-A789-4A9C-B6FB-75CCBED20964}"/>
                  </a:ext>
                </a:extLst>
              </p:cNvPr>
              <p:cNvSpPr txBox="1"/>
              <p:nvPr/>
            </p:nvSpPr>
            <p:spPr>
              <a:xfrm>
                <a:off x="7097004" y="3222910"/>
                <a:ext cx="2194319" cy="568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1</m:t>
                              </m:r>
                            </m:sub>
                          </m:sSub>
                        </m:e>
                      </m:d>
                      <m:r>
                        <a:rPr lang="en-US" i="1">
                          <a:latin typeface="Cambria Math" panose="02040503050406030204" pitchFamily="18" charset="0"/>
                        </a:rPr>
                        <m:t>⋅</m:t>
                      </m:r>
                      <m:f>
                        <m:fPr>
                          <m:ctrlPr>
                            <a:rPr lang="en-US" b="0" i="1" smtClean="0">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2</m:t>
                                  </m:r>
                                </m:sub>
                              </m:sSub>
                            </m:e>
                          </m:func>
                        </m:num>
                        <m:den>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e>
                          </m:func>
                        </m:den>
                      </m:f>
                    </m:oMath>
                  </m:oMathPara>
                </a14:m>
                <a:endParaRPr lang="en-US" dirty="0"/>
              </a:p>
            </p:txBody>
          </p:sp>
        </mc:Choice>
        <mc:Fallback xmlns="">
          <p:sp>
            <p:nvSpPr>
              <p:cNvPr id="53" name="TextBox 52">
                <a:extLst>
                  <a:ext uri="{FF2B5EF4-FFF2-40B4-BE49-F238E27FC236}">
                    <a16:creationId xmlns:a16="http://schemas.microsoft.com/office/drawing/2014/main" id="{32742341-A789-4A9C-B6FB-75CCBED20964}"/>
                  </a:ext>
                </a:extLst>
              </p:cNvPr>
              <p:cNvSpPr txBox="1">
                <a:spLocks noRot="1" noChangeAspect="1" noMove="1" noResize="1" noEditPoints="1" noAdjustHandles="1" noChangeArrowheads="1" noChangeShapeType="1" noTextEdit="1"/>
              </p:cNvSpPr>
              <p:nvPr/>
            </p:nvSpPr>
            <p:spPr>
              <a:xfrm>
                <a:off x="7097004" y="3222910"/>
                <a:ext cx="2194319" cy="568041"/>
              </a:xfrm>
              <a:prstGeom prst="rect">
                <a:avLst/>
              </a:prstGeom>
              <a:blipFill>
                <a:blip r:embed="rId15"/>
                <a:stretch>
                  <a:fillRect/>
                </a:stretch>
              </a:blipFill>
            </p:spPr>
            <p:txBody>
              <a:bodyPr/>
              <a:lstStyle/>
              <a:p>
                <a:r>
                  <a:rPr lang="en-US">
                    <a:noFill/>
                  </a:rPr>
                  <a:t> </a:t>
                </a:r>
              </a:p>
            </p:txBody>
          </p:sp>
        </mc:Fallback>
      </mc:AlternateContent>
      <p:cxnSp>
        <p:nvCxnSpPr>
          <p:cNvPr id="55" name="Connector: Elbow 54">
            <a:extLst>
              <a:ext uri="{FF2B5EF4-FFF2-40B4-BE49-F238E27FC236}">
                <a16:creationId xmlns:a16="http://schemas.microsoft.com/office/drawing/2014/main" id="{B5408344-35C6-4E04-A632-A2B98DFA2304}"/>
              </a:ext>
            </a:extLst>
          </p:cNvPr>
          <p:cNvCxnSpPr>
            <a:stCxn id="52" idx="2"/>
            <a:endCxn id="53" idx="3"/>
          </p:cNvCxnSpPr>
          <p:nvPr/>
        </p:nvCxnSpPr>
        <p:spPr>
          <a:xfrm rot="5400000">
            <a:off x="9299969" y="2896136"/>
            <a:ext cx="602150" cy="6194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BD8FABA-5418-4733-A567-4D2B1089A451}"/>
                  </a:ext>
                </a:extLst>
              </p:cNvPr>
              <p:cNvSpPr txBox="1"/>
              <p:nvPr/>
            </p:nvSpPr>
            <p:spPr>
              <a:xfrm>
                <a:off x="7097005" y="3975717"/>
                <a:ext cx="1474443" cy="568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𝐿𝑒𝑡</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2</m:t>
                                  </m:r>
                                </m:sub>
                              </m:sSub>
                            </m:e>
                          </m:func>
                        </m:num>
                        <m:den>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e>
                          </m:func>
                        </m:den>
                      </m:f>
                    </m:oMath>
                  </m:oMathPara>
                </a14:m>
                <a:endParaRPr lang="en-US" dirty="0"/>
              </a:p>
            </p:txBody>
          </p:sp>
        </mc:Choice>
        <mc:Fallback xmlns="">
          <p:sp>
            <p:nvSpPr>
              <p:cNvPr id="57" name="TextBox 56">
                <a:extLst>
                  <a:ext uri="{FF2B5EF4-FFF2-40B4-BE49-F238E27FC236}">
                    <a16:creationId xmlns:a16="http://schemas.microsoft.com/office/drawing/2014/main" id="{7BD8FABA-5418-4733-A567-4D2B1089A451}"/>
                  </a:ext>
                </a:extLst>
              </p:cNvPr>
              <p:cNvSpPr txBox="1">
                <a:spLocks noRot="1" noChangeAspect="1" noMove="1" noResize="1" noEditPoints="1" noAdjustHandles="1" noChangeArrowheads="1" noChangeShapeType="1" noTextEdit="1"/>
              </p:cNvSpPr>
              <p:nvPr/>
            </p:nvSpPr>
            <p:spPr>
              <a:xfrm>
                <a:off x="7097005" y="3975717"/>
                <a:ext cx="1474443" cy="568041"/>
              </a:xfrm>
              <a:prstGeom prst="rect">
                <a:avLst/>
              </a:prstGeom>
              <a:blipFill>
                <a:blip r:embed="rId16"/>
                <a:stretch>
                  <a:fillRect b="-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0889789-5440-49C4-BFE7-E0726DEE8B9B}"/>
                  </a:ext>
                </a:extLst>
              </p:cNvPr>
              <p:cNvSpPr txBox="1"/>
              <p:nvPr/>
            </p:nvSpPr>
            <p:spPr>
              <a:xfrm>
                <a:off x="7089831" y="4596898"/>
                <a:ext cx="1467133"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smtClean="0">
                              <a:latin typeface="Cambria Math" panose="02040503050406030204" pitchFamily="18" charset="0"/>
                            </a:rPr>
                            <m:t>𝐴</m:t>
                          </m:r>
                        </m:num>
                        <m:den>
                          <m:r>
                            <a:rPr lang="en-US" b="0" i="1" smtClean="0">
                              <a:latin typeface="Cambria Math" panose="02040503050406030204" pitchFamily="18" charset="0"/>
                            </a:rPr>
                            <m:t>𝐴</m:t>
                          </m:r>
                          <m:r>
                            <a:rPr lang="en-US" b="0" i="1" smtClean="0">
                              <a:latin typeface="Cambria Math" panose="02040503050406030204" pitchFamily="18" charset="0"/>
                            </a:rPr>
                            <m:t>+1</m:t>
                          </m:r>
                        </m:den>
                      </m:f>
                      <m:r>
                        <a:rPr lang="en-US" b="0" i="1" smtClean="0">
                          <a:latin typeface="Cambria Math" panose="02040503050406030204" pitchFamily="18" charset="0"/>
                        </a:rPr>
                        <m:t>⋅</m:t>
                      </m:r>
                      <m:r>
                        <a:rPr lang="en-US" b="0" i="1" smtClean="0">
                          <a:latin typeface="Cambria Math" panose="02040503050406030204" pitchFamily="18" charset="0"/>
                        </a:rPr>
                        <m:t>𝐷</m:t>
                      </m:r>
                    </m:oMath>
                  </m:oMathPara>
                </a14:m>
                <a:endParaRPr lang="en-US" dirty="0"/>
              </a:p>
            </p:txBody>
          </p:sp>
        </mc:Choice>
        <mc:Fallback xmlns="">
          <p:sp>
            <p:nvSpPr>
              <p:cNvPr id="59" name="TextBox 58">
                <a:extLst>
                  <a:ext uri="{FF2B5EF4-FFF2-40B4-BE49-F238E27FC236}">
                    <a16:creationId xmlns:a16="http://schemas.microsoft.com/office/drawing/2014/main" id="{B0889789-5440-49C4-BFE7-E0726DEE8B9B}"/>
                  </a:ext>
                </a:extLst>
              </p:cNvPr>
              <p:cNvSpPr txBox="1">
                <a:spLocks noRot="1" noChangeAspect="1" noMove="1" noResize="1" noEditPoints="1" noAdjustHandles="1" noChangeArrowheads="1" noChangeShapeType="1" noTextEdit="1"/>
              </p:cNvSpPr>
              <p:nvPr/>
            </p:nvSpPr>
            <p:spPr>
              <a:xfrm>
                <a:off x="7089831" y="4596898"/>
                <a:ext cx="1467133" cy="525016"/>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0D80E869-2F8F-4391-A7D5-577E8C9CDA99}"/>
                  </a:ext>
                </a:extLst>
              </p:cNvPr>
              <p:cNvSpPr txBox="1"/>
              <p:nvPr/>
            </p:nvSpPr>
            <p:spPr>
              <a:xfrm flipH="1">
                <a:off x="2432997" y="3736746"/>
                <a:ext cx="230334"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𝜃</m:t>
                          </m:r>
                        </m:e>
                        <m:sub>
                          <m:r>
                            <a:rPr lang="en-US" b="0" i="1"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61" name="TextBox 60">
                <a:extLst>
                  <a:ext uri="{FF2B5EF4-FFF2-40B4-BE49-F238E27FC236}">
                    <a16:creationId xmlns:a16="http://schemas.microsoft.com/office/drawing/2014/main" id="{0D80E869-2F8F-4391-A7D5-577E8C9CDA99}"/>
                  </a:ext>
                </a:extLst>
              </p:cNvPr>
              <p:cNvSpPr txBox="1">
                <a:spLocks noRot="1" noChangeAspect="1" noMove="1" noResize="1" noEditPoints="1" noAdjustHandles="1" noChangeArrowheads="1" noChangeShapeType="1" noTextEdit="1"/>
              </p:cNvSpPr>
              <p:nvPr/>
            </p:nvSpPr>
            <p:spPr>
              <a:xfrm flipH="1">
                <a:off x="2432997" y="3736746"/>
                <a:ext cx="230334" cy="369332"/>
              </a:xfrm>
              <a:prstGeom prst="rect">
                <a:avLst/>
              </a:prstGeom>
              <a:blipFill>
                <a:blip r:embed="rId18"/>
                <a:stretch>
                  <a:fillRect r="-5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591524D0-842A-44C6-AF82-970053258CAA}"/>
                  </a:ext>
                </a:extLst>
              </p:cNvPr>
              <p:cNvSpPr txBox="1"/>
              <p:nvPr/>
            </p:nvSpPr>
            <p:spPr>
              <a:xfrm>
                <a:off x="4143240" y="5030987"/>
                <a:ext cx="466603"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𝜃</m:t>
                          </m:r>
                        </m:e>
                        <m:sub>
                          <m:r>
                            <a:rPr lang="en-US" b="0" i="1" smtClean="0">
                              <a:solidFill>
                                <a:srgbClr val="0070C0"/>
                              </a:solidFill>
                              <a:latin typeface="Cambria Math" panose="02040503050406030204" pitchFamily="18" charset="0"/>
                            </a:rPr>
                            <m:t>2</m:t>
                          </m:r>
                        </m:sub>
                      </m:sSub>
                    </m:oMath>
                  </m:oMathPara>
                </a14:m>
                <a:endParaRPr lang="en-US" dirty="0">
                  <a:solidFill>
                    <a:srgbClr val="0070C0"/>
                  </a:solidFill>
                </a:endParaRPr>
              </a:p>
            </p:txBody>
          </p:sp>
        </mc:Choice>
        <mc:Fallback xmlns="">
          <p:sp>
            <p:nvSpPr>
              <p:cNvPr id="62" name="TextBox 61">
                <a:extLst>
                  <a:ext uri="{FF2B5EF4-FFF2-40B4-BE49-F238E27FC236}">
                    <a16:creationId xmlns:a16="http://schemas.microsoft.com/office/drawing/2014/main" id="{591524D0-842A-44C6-AF82-970053258CAA}"/>
                  </a:ext>
                </a:extLst>
              </p:cNvPr>
              <p:cNvSpPr txBox="1">
                <a:spLocks noRot="1" noChangeAspect="1" noMove="1" noResize="1" noEditPoints="1" noAdjustHandles="1" noChangeArrowheads="1" noChangeShapeType="1" noTextEdit="1"/>
              </p:cNvSpPr>
              <p:nvPr/>
            </p:nvSpPr>
            <p:spPr>
              <a:xfrm>
                <a:off x="4143240" y="5030987"/>
                <a:ext cx="466603"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4679CA2-C66C-4673-9544-DB09F959AE90}"/>
                  </a:ext>
                </a:extLst>
              </p:cNvPr>
              <p:cNvSpPr txBox="1"/>
              <p:nvPr/>
            </p:nvSpPr>
            <p:spPr>
              <a:xfrm>
                <a:off x="9172115" y="4720906"/>
                <a:ext cx="18241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𝑐𝑢𝑡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e>
                      </m:func>
                      <m:r>
                        <a:rPr lang="en-US" b="0" i="1" smtClean="0">
                          <a:latin typeface="Cambria Math" panose="02040503050406030204" pitchFamily="18" charset="0"/>
                        </a:rPr>
                        <m:t>⁡</m:t>
                      </m:r>
                    </m:oMath>
                  </m:oMathPara>
                </a14:m>
                <a:endParaRPr lang="en-US" dirty="0"/>
              </a:p>
            </p:txBody>
          </p:sp>
        </mc:Choice>
        <mc:Fallback xmlns="">
          <p:sp>
            <p:nvSpPr>
              <p:cNvPr id="63" name="TextBox 62">
                <a:extLst>
                  <a:ext uri="{FF2B5EF4-FFF2-40B4-BE49-F238E27FC236}">
                    <a16:creationId xmlns:a16="http://schemas.microsoft.com/office/drawing/2014/main" id="{84679CA2-C66C-4673-9544-DB09F959AE90}"/>
                  </a:ext>
                </a:extLst>
              </p:cNvPr>
              <p:cNvSpPr txBox="1">
                <a:spLocks noRot="1" noChangeAspect="1" noMove="1" noResize="1" noEditPoints="1" noAdjustHandles="1" noChangeArrowheads="1" noChangeShapeType="1" noTextEdit="1"/>
              </p:cNvSpPr>
              <p:nvPr/>
            </p:nvSpPr>
            <p:spPr>
              <a:xfrm>
                <a:off x="9172115" y="4720906"/>
                <a:ext cx="1824154" cy="276999"/>
              </a:xfrm>
              <a:prstGeom prst="rect">
                <a:avLst/>
              </a:prstGeom>
              <a:blipFill>
                <a:blip r:embed="rId20"/>
                <a:stretch>
                  <a:fillRect l="-267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6E80306-12C2-4C69-9AB4-64341F246223}"/>
                  </a:ext>
                </a:extLst>
              </p:cNvPr>
              <p:cNvSpPr txBox="1"/>
              <p:nvPr/>
            </p:nvSpPr>
            <p:spPr>
              <a:xfrm>
                <a:off x="7097004" y="5383785"/>
                <a:ext cx="2589491" cy="568041"/>
              </a:xfrm>
              <a:prstGeom prst="rect">
                <a:avLst/>
              </a:prstGeom>
              <a:noFill/>
              <a:ln w="3810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𝑐𝑢𝑡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2</m:t>
                                  </m:r>
                                </m:sub>
                              </m:sSub>
                            </m:e>
                          </m:func>
                        </m:num>
                        <m:den>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2</m:t>
                                  </m:r>
                                </m:sub>
                              </m:sSub>
                            </m:e>
                          </m:func>
                        </m:den>
                      </m:f>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oMath>
                  </m:oMathPara>
                </a14:m>
                <a:endParaRPr lang="en-US" dirty="0"/>
              </a:p>
            </p:txBody>
          </p:sp>
        </mc:Choice>
        <mc:Fallback xmlns="">
          <p:sp>
            <p:nvSpPr>
              <p:cNvPr id="64" name="TextBox 63">
                <a:extLst>
                  <a:ext uri="{FF2B5EF4-FFF2-40B4-BE49-F238E27FC236}">
                    <a16:creationId xmlns:a16="http://schemas.microsoft.com/office/drawing/2014/main" id="{56E80306-12C2-4C69-9AB4-64341F246223}"/>
                  </a:ext>
                </a:extLst>
              </p:cNvPr>
              <p:cNvSpPr txBox="1">
                <a:spLocks noRot="1" noChangeAspect="1" noMove="1" noResize="1" noEditPoints="1" noAdjustHandles="1" noChangeArrowheads="1" noChangeShapeType="1" noTextEdit="1"/>
              </p:cNvSpPr>
              <p:nvPr/>
            </p:nvSpPr>
            <p:spPr>
              <a:xfrm>
                <a:off x="7097004" y="5383785"/>
                <a:ext cx="2589491" cy="568041"/>
              </a:xfrm>
              <a:prstGeom prst="rect">
                <a:avLst/>
              </a:prstGeom>
              <a:blipFill>
                <a:blip r:embed="rId21"/>
                <a:stretch>
                  <a:fillRect/>
                </a:stretch>
              </a:blipFill>
              <a:ln w="38100">
                <a:solidFill>
                  <a:srgbClr val="FF0000"/>
                </a:solidFill>
              </a:ln>
            </p:spPr>
            <p:txBody>
              <a:bodyPr/>
              <a:lstStyle/>
              <a:p>
                <a:r>
                  <a:rPr lang="en-US">
                    <a:noFill/>
                  </a:rPr>
                  <a:t> </a:t>
                </a:r>
              </a:p>
            </p:txBody>
          </p:sp>
        </mc:Fallback>
      </mc:AlternateContent>
      <p:sp>
        <p:nvSpPr>
          <p:cNvPr id="65" name="Oval 64">
            <a:extLst>
              <a:ext uri="{FF2B5EF4-FFF2-40B4-BE49-F238E27FC236}">
                <a16:creationId xmlns:a16="http://schemas.microsoft.com/office/drawing/2014/main" id="{FF6D70D6-2E2C-4CA6-B552-E41DCAF7A3C3}"/>
              </a:ext>
            </a:extLst>
          </p:cNvPr>
          <p:cNvSpPr/>
          <p:nvPr/>
        </p:nvSpPr>
        <p:spPr>
          <a:xfrm>
            <a:off x="3015447" y="4614810"/>
            <a:ext cx="91440" cy="914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2981995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EB26-76D3-49C3-B396-EA07FFD5AC3B}"/>
              </a:ext>
            </a:extLst>
          </p:cNvPr>
          <p:cNvSpPr>
            <a:spLocks noGrp="1"/>
          </p:cNvSpPr>
          <p:nvPr>
            <p:ph type="title"/>
          </p:nvPr>
        </p:nvSpPr>
        <p:spPr/>
        <p:txBody>
          <a:bodyPr>
            <a:normAutofit fontScale="90000"/>
          </a:bodyPr>
          <a:lstStyle/>
          <a:p>
            <a:r>
              <a:rPr lang="en-US" dirty="0"/>
              <a:t>Using the half-angles to define the theta1 and theta2 values, one can find the projection points from each edge</a:t>
            </a:r>
          </a:p>
        </p:txBody>
      </p:sp>
      <p:sp>
        <p:nvSpPr>
          <p:cNvPr id="3" name="Content Placeholder 2">
            <a:extLst>
              <a:ext uri="{FF2B5EF4-FFF2-40B4-BE49-F238E27FC236}">
                <a16:creationId xmlns:a16="http://schemas.microsoft.com/office/drawing/2014/main" id="{F6762110-D433-48F0-96F9-C82132B7C368}"/>
              </a:ext>
            </a:extLst>
          </p:cNvPr>
          <p:cNvSpPr>
            <a:spLocks noGrp="1"/>
          </p:cNvSpPr>
          <p:nvPr>
            <p:ph idx="1"/>
          </p:nvPr>
        </p:nvSpPr>
        <p:spPr/>
        <p:txBody>
          <a:bodyPr/>
          <a:lstStyle/>
          <a:p>
            <a:pPr marL="0" indent="0">
              <a:buNone/>
            </a:pPr>
            <a:r>
              <a:rPr lang="en-US" dirty="0"/>
              <a:t>These projection points are where the orthogonal from each edge would intersect the vertices, as vertices shrink inward and touch each other.</a:t>
            </a:r>
          </a:p>
        </p:txBody>
      </p:sp>
      <p:pic>
        <p:nvPicPr>
          <p:cNvPr id="6" name="Picture 5">
            <a:extLst>
              <a:ext uri="{FF2B5EF4-FFF2-40B4-BE49-F238E27FC236}">
                <a16:creationId xmlns:a16="http://schemas.microsoft.com/office/drawing/2014/main" id="{A8B2F9F3-5E88-45E2-8ED5-4748804270F5}"/>
              </a:ext>
            </a:extLst>
          </p:cNvPr>
          <p:cNvPicPr>
            <a:picLocks noChangeAspect="1"/>
          </p:cNvPicPr>
          <p:nvPr/>
        </p:nvPicPr>
        <p:blipFill>
          <a:blip r:embed="rId2"/>
          <a:stretch>
            <a:fillRect/>
          </a:stretch>
        </p:blipFill>
        <p:spPr>
          <a:xfrm>
            <a:off x="5008715" y="2584951"/>
            <a:ext cx="5334000" cy="4000500"/>
          </a:xfrm>
          <a:prstGeom prst="rect">
            <a:avLst/>
          </a:prstGeom>
        </p:spPr>
      </p:pic>
    </p:spTree>
    <p:extLst>
      <p:ext uri="{BB962C8B-B14F-4D97-AF65-F5344CB8AC3E}">
        <p14:creationId xmlns:p14="http://schemas.microsoft.com/office/powerpoint/2010/main" val="2305131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33B2E-8923-419A-8001-2F31F091B4C0}"/>
              </a:ext>
            </a:extLst>
          </p:cNvPr>
          <p:cNvSpPr>
            <a:spLocks noGrp="1"/>
          </p:cNvSpPr>
          <p:nvPr>
            <p:ph type="title"/>
          </p:nvPr>
        </p:nvSpPr>
        <p:spPr/>
        <p:txBody>
          <a:bodyPr>
            <a:noAutofit/>
          </a:bodyPr>
          <a:lstStyle/>
          <a:p>
            <a:r>
              <a:rPr lang="en-US" sz="3200" dirty="0"/>
              <a:t>We next rotate </a:t>
            </a:r>
            <a:r>
              <a:rPr lang="en-US" sz="3200" dirty="0">
                <a:solidFill>
                  <a:srgbClr val="FFC000"/>
                </a:solidFill>
              </a:rPr>
              <a:t>the unit vectors from one corner to another </a:t>
            </a:r>
            <a:r>
              <a:rPr lang="en-US" sz="3200" dirty="0"/>
              <a:t>by 90 degrees, and starting from </a:t>
            </a:r>
            <a:r>
              <a:rPr lang="en-US" sz="3200" dirty="0">
                <a:solidFill>
                  <a:srgbClr val="0070C0"/>
                </a:solidFill>
              </a:rPr>
              <a:t>the projection points</a:t>
            </a:r>
            <a:r>
              <a:rPr lang="en-US" sz="3200" dirty="0"/>
              <a:t>, move inward by </a:t>
            </a:r>
            <a:r>
              <a:rPr lang="en-US" sz="3200" dirty="0" err="1"/>
              <a:t>Lcut</a:t>
            </a:r>
            <a:r>
              <a:rPr lang="en-US" sz="3200" dirty="0"/>
              <a:t>. This predicts </a:t>
            </a:r>
            <a:r>
              <a:rPr lang="en-US" sz="3200" dirty="0">
                <a:solidFill>
                  <a:srgbClr val="00B050"/>
                </a:solidFill>
              </a:rPr>
              <a:t>the intersection points </a:t>
            </a:r>
            <a:r>
              <a:rPr lang="en-US" sz="3200" dirty="0"/>
              <a:t>of the vertices.</a:t>
            </a:r>
          </a:p>
        </p:txBody>
      </p:sp>
      <p:pic>
        <p:nvPicPr>
          <p:cNvPr id="7" name="Picture 6">
            <a:extLst>
              <a:ext uri="{FF2B5EF4-FFF2-40B4-BE49-F238E27FC236}">
                <a16:creationId xmlns:a16="http://schemas.microsoft.com/office/drawing/2014/main" id="{01397B91-10CD-477F-ACB6-B19E1EA91209}"/>
              </a:ext>
            </a:extLst>
          </p:cNvPr>
          <p:cNvPicPr>
            <a:picLocks noChangeAspect="1"/>
          </p:cNvPicPr>
          <p:nvPr/>
        </p:nvPicPr>
        <p:blipFill>
          <a:blip r:embed="rId2"/>
          <a:stretch>
            <a:fillRect/>
          </a:stretch>
        </p:blipFill>
        <p:spPr>
          <a:xfrm>
            <a:off x="4343400" y="2473840"/>
            <a:ext cx="5334000" cy="4000500"/>
          </a:xfrm>
          <a:prstGeom prst="rect">
            <a:avLst/>
          </a:prstGeom>
        </p:spPr>
      </p:pic>
    </p:spTree>
    <p:extLst>
      <p:ext uri="{BB962C8B-B14F-4D97-AF65-F5344CB8AC3E}">
        <p14:creationId xmlns:p14="http://schemas.microsoft.com/office/powerpoint/2010/main" val="635710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69CE8-1BEA-4580-8119-2111DB4E030A}"/>
              </a:ext>
            </a:extLst>
          </p:cNvPr>
          <p:cNvSpPr>
            <a:spLocks noGrp="1"/>
          </p:cNvSpPr>
          <p:nvPr>
            <p:ph type="title"/>
          </p:nvPr>
        </p:nvSpPr>
        <p:spPr/>
        <p:txBody>
          <a:bodyPr>
            <a:noAutofit/>
          </a:bodyPr>
          <a:lstStyle/>
          <a:p>
            <a:r>
              <a:rPr lang="en-US" sz="3200" dirty="0"/>
              <a:t>The minimum cut distance defines how far we can cut inward before vertices merge. The indices that merge have to have the same cut distance and  follow one after the other.</a:t>
            </a:r>
          </a:p>
        </p:txBody>
      </p:sp>
      <p:sp>
        <p:nvSpPr>
          <p:cNvPr id="3" name="Content Placeholder 2">
            <a:extLst>
              <a:ext uri="{FF2B5EF4-FFF2-40B4-BE49-F238E27FC236}">
                <a16:creationId xmlns:a16="http://schemas.microsoft.com/office/drawing/2014/main" id="{6DA48B7C-7B0E-401B-8AD0-E1BAFF70ADEB}"/>
              </a:ext>
            </a:extLst>
          </p:cNvPr>
          <p:cNvSpPr>
            <a:spLocks noGrp="1"/>
          </p:cNvSpPr>
          <p:nvPr>
            <p:ph idx="1"/>
          </p:nvPr>
        </p:nvSpPr>
        <p:spPr/>
        <p:txBody>
          <a:bodyPr/>
          <a:lstStyle/>
          <a:p>
            <a:pPr marL="0" indent="0">
              <a:buNone/>
            </a:pPr>
            <a:r>
              <a:rPr lang="en-US" dirty="0"/>
              <a:t>Once we know which vertex is the closest, we need to </a:t>
            </a:r>
            <a:r>
              <a:rPr lang="en-US" dirty="0">
                <a:solidFill>
                  <a:srgbClr val="FF0000"/>
                </a:solidFill>
              </a:rPr>
              <a:t>move all vertices inward </a:t>
            </a:r>
            <a:r>
              <a:rPr lang="en-US" dirty="0"/>
              <a:t>by ONLY the shortest cut distance.</a:t>
            </a:r>
          </a:p>
        </p:txBody>
      </p:sp>
      <p:pic>
        <p:nvPicPr>
          <p:cNvPr id="7" name="Picture 6">
            <a:extLst>
              <a:ext uri="{FF2B5EF4-FFF2-40B4-BE49-F238E27FC236}">
                <a16:creationId xmlns:a16="http://schemas.microsoft.com/office/drawing/2014/main" id="{9424BF36-02D1-4126-9DE2-6E6DA530BB70}"/>
              </a:ext>
            </a:extLst>
          </p:cNvPr>
          <p:cNvPicPr>
            <a:picLocks noChangeAspect="1"/>
          </p:cNvPicPr>
          <p:nvPr/>
        </p:nvPicPr>
        <p:blipFill>
          <a:blip r:embed="rId2"/>
          <a:stretch>
            <a:fillRect/>
          </a:stretch>
        </p:blipFill>
        <p:spPr>
          <a:xfrm>
            <a:off x="4924168" y="2652069"/>
            <a:ext cx="5334000" cy="4000500"/>
          </a:xfrm>
          <a:prstGeom prst="rect">
            <a:avLst/>
          </a:prstGeom>
        </p:spPr>
      </p:pic>
    </p:spTree>
    <p:extLst>
      <p:ext uri="{BB962C8B-B14F-4D97-AF65-F5344CB8AC3E}">
        <p14:creationId xmlns:p14="http://schemas.microsoft.com/office/powerpoint/2010/main" val="2292143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1482B-6F21-4002-A6D4-546A5909E00E}"/>
              </a:ext>
            </a:extLst>
          </p:cNvPr>
          <p:cNvSpPr>
            <a:spLocks noGrp="1"/>
          </p:cNvSpPr>
          <p:nvPr>
            <p:ph type="title"/>
          </p:nvPr>
        </p:nvSpPr>
        <p:spPr/>
        <p:txBody>
          <a:bodyPr>
            <a:normAutofit fontScale="90000"/>
          </a:bodyPr>
          <a:lstStyle/>
          <a:p>
            <a:r>
              <a:rPr lang="en-US" dirty="0"/>
              <a:t>Before starting on the next step, in case there are only 2 points left, we calculate the vector direction of the unit cuts for the new vertices just created.</a:t>
            </a:r>
          </a:p>
        </p:txBody>
      </p:sp>
      <p:sp>
        <p:nvSpPr>
          <p:cNvPr id="3" name="Content Placeholder 2">
            <a:extLst>
              <a:ext uri="{FF2B5EF4-FFF2-40B4-BE49-F238E27FC236}">
                <a16:creationId xmlns:a16="http://schemas.microsoft.com/office/drawing/2014/main" id="{900C1893-D6BD-4D4C-A3E9-041F67BAD1F3}"/>
              </a:ext>
            </a:extLst>
          </p:cNvPr>
          <p:cNvSpPr>
            <a:spLocks noGrp="1"/>
          </p:cNvSpPr>
          <p:nvPr>
            <p:ph idx="1"/>
          </p:nvPr>
        </p:nvSpPr>
        <p:spPr/>
        <p:txBody>
          <a:bodyPr/>
          <a:lstStyle/>
          <a:p>
            <a:pPr marL="0" indent="0">
              <a:buNone/>
            </a:pPr>
            <a:r>
              <a:rPr lang="en-US" dirty="0"/>
              <a:t>These are just the average of the adjacent vectors that were merged. This is repeated until all the points converge, or only 2 points are left</a:t>
            </a:r>
          </a:p>
        </p:txBody>
      </p:sp>
      <p:pic>
        <p:nvPicPr>
          <p:cNvPr id="5" name="Picture 4">
            <a:extLst>
              <a:ext uri="{FF2B5EF4-FFF2-40B4-BE49-F238E27FC236}">
                <a16:creationId xmlns:a16="http://schemas.microsoft.com/office/drawing/2014/main" id="{F0FCD2B2-B0A5-4B96-A3A7-4DC545556B8F}"/>
              </a:ext>
            </a:extLst>
          </p:cNvPr>
          <p:cNvPicPr>
            <a:picLocks noChangeAspect="1"/>
          </p:cNvPicPr>
          <p:nvPr/>
        </p:nvPicPr>
        <p:blipFill>
          <a:blip r:embed="rId2"/>
          <a:stretch>
            <a:fillRect/>
          </a:stretch>
        </p:blipFill>
        <p:spPr>
          <a:xfrm>
            <a:off x="5277853" y="3024920"/>
            <a:ext cx="6354323" cy="3833079"/>
          </a:xfrm>
          <a:prstGeom prst="rect">
            <a:avLst/>
          </a:prstGeom>
        </p:spPr>
      </p:pic>
      <p:pic>
        <p:nvPicPr>
          <p:cNvPr id="7" name="Picture 6">
            <a:extLst>
              <a:ext uri="{FF2B5EF4-FFF2-40B4-BE49-F238E27FC236}">
                <a16:creationId xmlns:a16="http://schemas.microsoft.com/office/drawing/2014/main" id="{7B528B8B-6DE7-44E9-87E6-5C79B40AECA3}"/>
              </a:ext>
            </a:extLst>
          </p:cNvPr>
          <p:cNvPicPr>
            <a:picLocks noChangeAspect="1"/>
          </p:cNvPicPr>
          <p:nvPr/>
        </p:nvPicPr>
        <p:blipFill>
          <a:blip r:embed="rId3"/>
          <a:stretch>
            <a:fillRect/>
          </a:stretch>
        </p:blipFill>
        <p:spPr>
          <a:xfrm>
            <a:off x="559824" y="3216107"/>
            <a:ext cx="6037383" cy="3641893"/>
          </a:xfrm>
          <a:prstGeom prst="rect">
            <a:avLst/>
          </a:prstGeom>
        </p:spPr>
      </p:pic>
    </p:spTree>
    <p:extLst>
      <p:ext uri="{BB962C8B-B14F-4D97-AF65-F5344CB8AC3E}">
        <p14:creationId xmlns:p14="http://schemas.microsoft.com/office/powerpoint/2010/main" val="1411263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terms are important so that we don’t get confused later</a:t>
            </a:r>
          </a:p>
        </p:txBody>
      </p:sp>
      <p:sp>
        <p:nvSpPr>
          <p:cNvPr id="3" name="Content Placeholder 2"/>
          <p:cNvSpPr>
            <a:spLocks noGrp="1"/>
          </p:cNvSpPr>
          <p:nvPr>
            <p:ph idx="1"/>
          </p:nvPr>
        </p:nvSpPr>
        <p:spPr/>
        <p:txBody>
          <a:bodyPr/>
          <a:lstStyle/>
          <a:p>
            <a:r>
              <a:rPr lang="en-US" dirty="0"/>
              <a:t>Polytope</a:t>
            </a:r>
          </a:p>
          <a:p>
            <a:r>
              <a:rPr lang="en-US" dirty="0"/>
              <a:t>Polytopes</a:t>
            </a:r>
          </a:p>
        </p:txBody>
      </p:sp>
    </p:spTree>
    <p:extLst>
      <p:ext uri="{BB962C8B-B14F-4D97-AF65-F5344CB8AC3E}">
        <p14:creationId xmlns:p14="http://schemas.microsoft.com/office/powerpoint/2010/main" val="2365788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21149-F1A3-4C9D-BE7E-CF956FCD5A79}"/>
              </a:ext>
            </a:extLst>
          </p:cNvPr>
          <p:cNvSpPr>
            <a:spLocks noGrp="1"/>
          </p:cNvSpPr>
          <p:nvPr>
            <p:ph type="title"/>
          </p:nvPr>
        </p:nvSpPr>
        <p:spPr/>
        <p:txBody>
          <a:bodyPr/>
          <a:lstStyle/>
          <a:p>
            <a:r>
              <a:rPr lang="en-US" dirty="0"/>
              <a:t>The final result is the skeleton plot</a:t>
            </a:r>
          </a:p>
        </p:txBody>
      </p:sp>
      <p:sp>
        <p:nvSpPr>
          <p:cNvPr id="3" name="Content Placeholder 2">
            <a:extLst>
              <a:ext uri="{FF2B5EF4-FFF2-40B4-BE49-F238E27FC236}">
                <a16:creationId xmlns:a16="http://schemas.microsoft.com/office/drawing/2014/main" id="{ABD558F4-5F23-42C1-940E-AB18403F28DF}"/>
              </a:ext>
            </a:extLst>
          </p:cNvPr>
          <p:cNvSpPr>
            <a:spLocks noGrp="1"/>
          </p:cNvSpPr>
          <p:nvPr>
            <p:ph idx="1"/>
          </p:nvPr>
        </p:nvSpPr>
        <p:spPr>
          <a:xfrm>
            <a:off x="838200" y="1825625"/>
            <a:ext cx="5710881" cy="4000500"/>
          </a:xfrm>
        </p:spPr>
        <p:txBody>
          <a:bodyPr>
            <a:normAutofit fontScale="85000" lnSpcReduction="10000"/>
          </a:bodyPr>
          <a:lstStyle/>
          <a:p>
            <a:pPr marL="0" indent="0">
              <a:buNone/>
            </a:pPr>
            <a:r>
              <a:rPr lang="en-US" dirty="0"/>
              <a:t>The outputs give:</a:t>
            </a:r>
          </a:p>
          <a:p>
            <a:pPr marL="0" indent="0">
              <a:buNone/>
            </a:pPr>
            <a:r>
              <a:rPr lang="en-US" sz="1800" b="0" i="0" u="none" strike="noStrike" baseline="0" dirty="0" err="1">
                <a:solidFill>
                  <a:srgbClr val="028009"/>
                </a:solidFill>
                <a:latin typeface="Courier New" panose="02070309020205020404" pitchFamily="49" charset="0"/>
              </a:rPr>
              <a:t>new_vertices</a:t>
            </a:r>
            <a:r>
              <a:rPr lang="en-US" sz="1800" b="0" i="0" u="none" strike="noStrike" baseline="0" dirty="0">
                <a:solidFill>
                  <a:srgbClr val="028009"/>
                </a:solidFill>
                <a:latin typeface="Courier New" panose="02070309020205020404" pitchFamily="49" charset="0"/>
              </a:rPr>
              <a:t>: a cell array of dimension M, where each index 1:M stores a N x 2 array of the coordinates of the nested shape inside, with M = 1 being the starting shape (and with dimension K+1, where K is number of vertices given), and N being smaller and smaller for each M value.</a:t>
            </a:r>
          </a:p>
          <a:p>
            <a:pPr marL="0" indent="0">
              <a:buNone/>
            </a:pPr>
            <a:r>
              <a:rPr lang="en-US" sz="1800" b="0" i="0" u="none" strike="noStrike" baseline="0" dirty="0" err="1">
                <a:solidFill>
                  <a:srgbClr val="028009"/>
                </a:solidFill>
                <a:latin typeface="Courier New" panose="02070309020205020404" pitchFamily="49" charset="0"/>
              </a:rPr>
              <a:t>new_projection_vectors</a:t>
            </a:r>
            <a:r>
              <a:rPr lang="en-US" sz="1800" b="0" i="0" u="none" strike="noStrike" baseline="0" dirty="0">
                <a:solidFill>
                  <a:srgbClr val="028009"/>
                </a:solidFill>
                <a:latin typeface="Courier New" panose="02070309020205020404" pitchFamily="49" charset="0"/>
              </a:rPr>
              <a:t>: a cell array of M, where each index 1:M stores a L x 2 array of the unit vectors (with L = N-1) that point away from the vertices of the nested shape inside, with M = 1 being the starting unit vectors (and with dimension K, where K is number of vertices given), and L being smaller and smaller for each M value.</a:t>
            </a:r>
          </a:p>
          <a:p>
            <a:pPr marL="0" indent="0">
              <a:buNone/>
            </a:pPr>
            <a:r>
              <a:rPr lang="en-US" sz="1800" b="0" i="0" u="none" strike="noStrike" baseline="0" dirty="0" err="1">
                <a:solidFill>
                  <a:srgbClr val="028009"/>
                </a:solidFill>
                <a:latin typeface="Courier New" panose="02070309020205020404" pitchFamily="49" charset="0"/>
              </a:rPr>
              <a:t>cut_distance</a:t>
            </a:r>
            <a:r>
              <a:rPr lang="en-US" sz="1800" b="0" i="0" u="none" strike="noStrike" baseline="0" dirty="0">
                <a:solidFill>
                  <a:srgbClr val="028009"/>
                </a:solidFill>
                <a:latin typeface="Courier New" panose="02070309020205020404" pitchFamily="49" charset="0"/>
              </a:rPr>
              <a:t>: a cell array of M, ranging from 0 (for M=1) to the maximum cut distance that can be used</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1165A3CE-A976-4AEA-8B9D-2EF71413ECEC}"/>
              </a:ext>
            </a:extLst>
          </p:cNvPr>
          <p:cNvPicPr>
            <a:picLocks noChangeAspect="1"/>
          </p:cNvPicPr>
          <p:nvPr/>
        </p:nvPicPr>
        <p:blipFill>
          <a:blip r:embed="rId2"/>
          <a:stretch>
            <a:fillRect/>
          </a:stretch>
        </p:blipFill>
        <p:spPr>
          <a:xfrm>
            <a:off x="6096000" y="2176463"/>
            <a:ext cx="5334000" cy="4000500"/>
          </a:xfrm>
          <a:prstGeom prst="rect">
            <a:avLst/>
          </a:prstGeom>
        </p:spPr>
      </p:pic>
    </p:spTree>
    <p:extLst>
      <p:ext uri="{BB962C8B-B14F-4D97-AF65-F5344CB8AC3E}">
        <p14:creationId xmlns:p14="http://schemas.microsoft.com/office/powerpoint/2010/main" val="1722380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14BA4-5B2E-4909-B423-E6A32114CFC3}"/>
              </a:ext>
            </a:extLst>
          </p:cNvPr>
          <p:cNvSpPr>
            <a:spLocks noGrp="1"/>
          </p:cNvSpPr>
          <p:nvPr>
            <p:ph type="title"/>
          </p:nvPr>
        </p:nvSpPr>
        <p:spPr/>
        <p:txBody>
          <a:bodyPr>
            <a:normAutofit fontScale="90000"/>
          </a:bodyPr>
          <a:lstStyle/>
          <a:p>
            <a:r>
              <a:rPr lang="en-US" dirty="0"/>
              <a:t>To use this, we index the template corresponding to our cut depth, and cut more if needed</a:t>
            </a:r>
          </a:p>
        </p:txBody>
      </p:sp>
      <p:pic>
        <p:nvPicPr>
          <p:cNvPr id="5" name="Picture 4">
            <a:extLst>
              <a:ext uri="{FF2B5EF4-FFF2-40B4-BE49-F238E27FC236}">
                <a16:creationId xmlns:a16="http://schemas.microsoft.com/office/drawing/2014/main" id="{3981DE06-8C31-45F9-822A-C349FE5D22B4}"/>
              </a:ext>
            </a:extLst>
          </p:cNvPr>
          <p:cNvPicPr>
            <a:picLocks noChangeAspect="1"/>
          </p:cNvPicPr>
          <p:nvPr/>
        </p:nvPicPr>
        <p:blipFill>
          <a:blip r:embed="rId2"/>
          <a:stretch>
            <a:fillRect/>
          </a:stretch>
        </p:blipFill>
        <p:spPr>
          <a:xfrm>
            <a:off x="6599583" y="2176463"/>
            <a:ext cx="5334000" cy="4000500"/>
          </a:xfrm>
          <a:prstGeom prst="rect">
            <a:avLst/>
          </a:prstGeom>
        </p:spPr>
      </p:pic>
      <p:sp>
        <p:nvSpPr>
          <p:cNvPr id="7" name="TextBox 6">
            <a:extLst>
              <a:ext uri="{FF2B5EF4-FFF2-40B4-BE49-F238E27FC236}">
                <a16:creationId xmlns:a16="http://schemas.microsoft.com/office/drawing/2014/main" id="{C3E28274-F46E-4CA6-9368-6160F1A59C02}"/>
              </a:ext>
            </a:extLst>
          </p:cNvPr>
          <p:cNvSpPr txBox="1"/>
          <p:nvPr/>
        </p:nvSpPr>
        <p:spPr>
          <a:xfrm>
            <a:off x="633820" y="2176463"/>
            <a:ext cx="6098058" cy="4247317"/>
          </a:xfrm>
          <a:prstGeom prst="rect">
            <a:avLst/>
          </a:prstGeom>
          <a:noFill/>
        </p:spPr>
        <p:txBody>
          <a:bodyPr wrap="square">
            <a:spAutoFit/>
          </a:bodyPr>
          <a:lstStyle/>
          <a:p>
            <a:r>
              <a:rPr lang="en-US" sz="900" b="0" i="0" u="none" strike="noStrike" baseline="0" dirty="0" err="1">
                <a:solidFill>
                  <a:srgbClr val="000000"/>
                </a:solidFill>
                <a:latin typeface="Courier New" panose="02070309020205020404" pitchFamily="49" charset="0"/>
              </a:rPr>
              <a:t>fig_num</a:t>
            </a:r>
            <a:r>
              <a:rPr lang="en-US" sz="900" b="0" i="0" u="none" strike="noStrike" baseline="0" dirty="0">
                <a:solidFill>
                  <a:srgbClr val="000000"/>
                </a:solidFill>
                <a:latin typeface="Courier New" panose="02070309020205020404" pitchFamily="49" charset="0"/>
              </a:rPr>
              <a:t> = 675;</a:t>
            </a:r>
          </a:p>
          <a:p>
            <a:r>
              <a:rPr lang="fr-FR" sz="900" b="0" i="0" u="none" strike="noStrike" baseline="0" dirty="0" err="1">
                <a:solidFill>
                  <a:srgbClr val="000000"/>
                </a:solidFill>
                <a:latin typeface="Courier New" panose="02070309020205020404" pitchFamily="49" charset="0"/>
              </a:rPr>
              <a:t>vertices</a:t>
            </a:r>
            <a:r>
              <a:rPr lang="fr-FR" sz="900" b="0" i="0" u="none" strike="noStrike" baseline="0" dirty="0">
                <a:solidFill>
                  <a:srgbClr val="000000"/>
                </a:solidFill>
                <a:latin typeface="Courier New" panose="02070309020205020404" pitchFamily="49" charset="0"/>
              </a:rPr>
              <a:t> = [0 0; 2 0; 1 2; 0 1; 0 0]*5;</a:t>
            </a:r>
          </a:p>
          <a:p>
            <a:r>
              <a:rPr lang="en-US" sz="900" b="0" i="0" u="none" strike="noStrike" baseline="0" dirty="0">
                <a:solidFill>
                  <a:srgbClr val="000000"/>
                </a:solidFill>
                <a:latin typeface="Courier New" panose="02070309020205020404" pitchFamily="49" charset="0"/>
              </a:rPr>
              <a:t>[</a:t>
            </a:r>
            <a:r>
              <a:rPr lang="en-US" sz="900" b="0" i="0" u="none" strike="noStrike" baseline="0" dirty="0" err="1">
                <a:solidFill>
                  <a:srgbClr val="000000"/>
                </a:solidFill>
                <a:latin typeface="Courier New" panose="02070309020205020404" pitchFamily="49" charset="0"/>
              </a:rPr>
              <a:t>new_vertices</a:t>
            </a:r>
            <a:r>
              <a:rPr lang="en-US" sz="900" b="0" i="0" u="none" strike="noStrike" baseline="0" dirty="0">
                <a:solidFill>
                  <a:srgbClr val="000000"/>
                </a:solidFill>
                <a:latin typeface="Courier New" panose="02070309020205020404" pitchFamily="49" charset="0"/>
              </a:rPr>
              <a:t>, </a:t>
            </a:r>
            <a:r>
              <a:rPr lang="en-US" sz="900" b="0" i="0" u="none" strike="noStrike" baseline="0" dirty="0" err="1">
                <a:solidFill>
                  <a:srgbClr val="000000"/>
                </a:solidFill>
                <a:latin typeface="Courier New" panose="02070309020205020404" pitchFamily="49" charset="0"/>
              </a:rPr>
              <a:t>new_projection_vectors</a:t>
            </a:r>
            <a:r>
              <a:rPr lang="en-US" sz="900" b="0" i="0" u="none" strike="noStrike" baseline="0" dirty="0">
                <a:solidFill>
                  <a:srgbClr val="000000"/>
                </a:solidFill>
                <a:latin typeface="Courier New" panose="02070309020205020404" pitchFamily="49" charset="0"/>
              </a:rPr>
              <a:t>, </a:t>
            </a:r>
            <a:r>
              <a:rPr lang="en-US" sz="900" b="0" i="0" u="none" strike="noStrike" baseline="0" dirty="0" err="1">
                <a:solidFill>
                  <a:srgbClr val="000000"/>
                </a:solidFill>
                <a:latin typeface="Courier New" panose="02070309020205020404" pitchFamily="49" charset="0"/>
              </a:rPr>
              <a:t>cut_distance</a:t>
            </a:r>
            <a:r>
              <a:rPr lang="en-US" sz="900" b="0" i="0" u="none" strike="noStrike" baseline="0" dirty="0">
                <a:solidFill>
                  <a:srgbClr val="000000"/>
                </a:solidFill>
                <a:latin typeface="Courier New" panose="02070309020205020404" pitchFamily="49" charset="0"/>
              </a:rPr>
              <a:t>] = </a:t>
            </a:r>
            <a:r>
              <a:rPr lang="en-US" sz="900" b="0" i="0" u="none" strike="noStrike" baseline="0" dirty="0" err="1">
                <a:solidFill>
                  <a:srgbClr val="000000"/>
                </a:solidFill>
                <a:latin typeface="Courier New" panose="02070309020205020404" pitchFamily="49" charset="0"/>
              </a:rPr>
              <a:t>fcn_MapGen_polytopeFindVertexSkeleton</a:t>
            </a:r>
            <a:r>
              <a:rPr lang="en-US" sz="900" b="0" i="0" u="none" strike="noStrike" baseline="0" dirty="0">
                <a:solidFill>
                  <a:srgbClr val="000000"/>
                </a:solidFill>
                <a:latin typeface="Courier New" panose="02070309020205020404" pitchFamily="49" charset="0"/>
              </a:rPr>
              <a:t>(</a:t>
            </a:r>
            <a:r>
              <a:rPr lang="en-US" sz="900" b="0" i="0" u="none" strike="noStrike" baseline="0" dirty="0" err="1">
                <a:solidFill>
                  <a:srgbClr val="000000"/>
                </a:solidFill>
                <a:latin typeface="Courier New" panose="02070309020205020404" pitchFamily="49" charset="0"/>
              </a:rPr>
              <a:t>vertices,fig_num</a:t>
            </a:r>
            <a:r>
              <a:rPr lang="en-US" sz="900" b="0" i="0" u="none" strike="noStrike" baseline="0" dirty="0">
                <a:solidFill>
                  <a:srgbClr val="000000"/>
                </a:solidFill>
                <a:latin typeface="Courier New" panose="02070309020205020404" pitchFamily="49" charset="0"/>
              </a:rPr>
              <a:t>);</a:t>
            </a:r>
          </a:p>
          <a:p>
            <a:r>
              <a:rPr lang="en-US" sz="900" b="0" i="0" u="none" strike="noStrike" baseline="0" dirty="0">
                <a:solidFill>
                  <a:srgbClr val="000000"/>
                </a:solidFill>
                <a:latin typeface="Courier New" panose="02070309020205020404" pitchFamily="49" charset="0"/>
              </a:rPr>
              <a:t> </a:t>
            </a:r>
          </a:p>
          <a:p>
            <a:r>
              <a:rPr lang="en-US" sz="900" b="0" i="0" u="none" strike="noStrike" baseline="0" dirty="0">
                <a:solidFill>
                  <a:srgbClr val="000000"/>
                </a:solidFill>
                <a:latin typeface="Courier New" panose="02070309020205020404" pitchFamily="49" charset="0"/>
              </a:rPr>
              <a:t>figure(4747);</a:t>
            </a:r>
          </a:p>
          <a:p>
            <a:r>
              <a:rPr lang="en-US" sz="900" b="0" i="0" u="none" strike="noStrike" baseline="0" dirty="0">
                <a:solidFill>
                  <a:srgbClr val="000000"/>
                </a:solidFill>
                <a:latin typeface="Courier New" panose="02070309020205020404" pitchFamily="49" charset="0"/>
              </a:rPr>
              <a:t>grid </a:t>
            </a:r>
            <a:r>
              <a:rPr lang="en-US" sz="900" b="0" i="0" u="none" strike="noStrike" baseline="0" dirty="0">
                <a:solidFill>
                  <a:srgbClr val="AA04F9"/>
                </a:solidFill>
                <a:latin typeface="Courier New" panose="02070309020205020404" pitchFamily="49" charset="0"/>
              </a:rPr>
              <a:t>on</a:t>
            </a:r>
          </a:p>
          <a:p>
            <a:r>
              <a:rPr lang="en-US" sz="900" b="0" i="0" u="none" strike="noStrike" baseline="0" dirty="0">
                <a:solidFill>
                  <a:srgbClr val="000000"/>
                </a:solidFill>
                <a:latin typeface="Courier New" panose="02070309020205020404" pitchFamily="49" charset="0"/>
              </a:rPr>
              <a:t>grid </a:t>
            </a:r>
            <a:r>
              <a:rPr lang="en-US" sz="900" b="0" i="0" u="none" strike="noStrike" baseline="0" dirty="0">
                <a:solidFill>
                  <a:srgbClr val="AA04F9"/>
                </a:solidFill>
                <a:latin typeface="Courier New" panose="02070309020205020404" pitchFamily="49" charset="0"/>
              </a:rPr>
              <a:t>minor</a:t>
            </a:r>
          </a:p>
          <a:p>
            <a:r>
              <a:rPr lang="en-US" sz="900" b="0" i="0" u="none" strike="noStrike" baseline="0" dirty="0">
                <a:solidFill>
                  <a:srgbClr val="000000"/>
                </a:solidFill>
                <a:latin typeface="Courier New" panose="02070309020205020404" pitchFamily="49" charset="0"/>
              </a:rPr>
              <a:t>hold </a:t>
            </a:r>
            <a:r>
              <a:rPr lang="en-US" sz="900" b="0" i="0" u="none" strike="noStrike" baseline="0" dirty="0">
                <a:solidFill>
                  <a:srgbClr val="AA04F9"/>
                </a:solidFill>
                <a:latin typeface="Courier New" panose="02070309020205020404" pitchFamily="49" charset="0"/>
              </a:rPr>
              <a:t>on</a:t>
            </a:r>
          </a:p>
          <a:p>
            <a:r>
              <a:rPr lang="en-US" sz="900" b="0" i="0" u="none" strike="noStrike" baseline="0" dirty="0">
                <a:solidFill>
                  <a:srgbClr val="000000"/>
                </a:solidFill>
                <a:latin typeface="Courier New" panose="02070309020205020404" pitchFamily="49" charset="0"/>
              </a:rPr>
              <a:t>axis </a:t>
            </a:r>
            <a:r>
              <a:rPr lang="en-US" sz="900" b="0" i="0" u="none" strike="noStrike" baseline="0" dirty="0">
                <a:solidFill>
                  <a:srgbClr val="AA04F9"/>
                </a:solidFill>
                <a:latin typeface="Courier New" panose="02070309020205020404" pitchFamily="49" charset="0"/>
              </a:rPr>
              <a:t>equal</a:t>
            </a:r>
          </a:p>
          <a:p>
            <a:r>
              <a:rPr lang="en-US" sz="900" b="0" i="0" u="none" strike="noStrike" baseline="0" dirty="0">
                <a:solidFill>
                  <a:srgbClr val="AA04F9"/>
                </a:solidFill>
                <a:latin typeface="Courier New" panose="02070309020205020404" pitchFamily="49" charset="0"/>
              </a:rPr>
              <a:t> </a:t>
            </a:r>
          </a:p>
          <a:p>
            <a:r>
              <a:rPr lang="en-US" sz="900" b="0" i="0" u="none" strike="noStrike" baseline="0" dirty="0">
                <a:solidFill>
                  <a:srgbClr val="0E00FF"/>
                </a:solidFill>
                <a:latin typeface="Courier New" panose="02070309020205020404" pitchFamily="49" charset="0"/>
              </a:rPr>
              <a:t>for</a:t>
            </a:r>
            <a:r>
              <a:rPr lang="en-US" sz="900" b="0" i="0" u="none" strike="noStrike" baseline="0" dirty="0">
                <a:solidFill>
                  <a:srgbClr val="000000"/>
                </a:solidFill>
                <a:latin typeface="Courier New" panose="02070309020205020404" pitchFamily="49" charset="0"/>
              </a:rPr>
              <a:t> cut = 0:0.5:cut_distance(end)</a:t>
            </a:r>
          </a:p>
          <a:p>
            <a:r>
              <a:rPr lang="en-US" sz="900" b="0" i="0" u="none" strike="noStrike" baseline="0" dirty="0">
                <a:solidFill>
                  <a:srgbClr val="000000"/>
                </a:solidFill>
                <a:latin typeface="Courier New" panose="02070309020205020404" pitchFamily="49" charset="0"/>
              </a:rPr>
              <a:t>    </a:t>
            </a:r>
          </a:p>
          <a:p>
            <a:r>
              <a:rPr lang="en-US" sz="900" b="0" i="0" u="none" strike="noStrike" baseline="0" dirty="0">
                <a:solidFill>
                  <a:srgbClr val="000000"/>
                </a:solidFill>
                <a:latin typeface="Courier New" panose="02070309020205020404" pitchFamily="49" charset="0"/>
              </a:rPr>
              <a:t>    </a:t>
            </a:r>
            <a:r>
              <a:rPr lang="en-US" sz="900" b="0" i="0" u="none" strike="noStrike" baseline="0" dirty="0">
                <a:solidFill>
                  <a:srgbClr val="028009"/>
                </a:solidFill>
                <a:latin typeface="Courier New" panose="02070309020205020404" pitchFamily="49" charset="0"/>
              </a:rPr>
              <a:t>% Find the shape that is less than or equal to the cut</a:t>
            </a:r>
          </a:p>
          <a:p>
            <a:r>
              <a:rPr lang="en-US" sz="900" b="0" i="0" u="none" strike="noStrike" baseline="0" dirty="0">
                <a:solidFill>
                  <a:srgbClr val="000000"/>
                </a:solidFill>
                <a:latin typeface="Courier New" panose="02070309020205020404" pitchFamily="49" charset="0"/>
              </a:rPr>
              <a:t>    </a:t>
            </a:r>
            <a:r>
              <a:rPr lang="en-US" sz="900" b="0" i="0" u="none" strike="noStrike" baseline="0" dirty="0" err="1">
                <a:solidFill>
                  <a:srgbClr val="000000"/>
                </a:solidFill>
                <a:latin typeface="Courier New" panose="02070309020205020404" pitchFamily="49" charset="0"/>
              </a:rPr>
              <a:t>shape_index</a:t>
            </a:r>
            <a:r>
              <a:rPr lang="en-US" sz="900" b="0" i="0" u="none" strike="noStrike" baseline="0" dirty="0">
                <a:solidFill>
                  <a:srgbClr val="000000"/>
                </a:solidFill>
                <a:latin typeface="Courier New" panose="02070309020205020404" pitchFamily="49" charset="0"/>
              </a:rPr>
              <a:t> = find(</a:t>
            </a:r>
            <a:r>
              <a:rPr lang="en-US" sz="900" b="0" i="0" u="none" strike="noStrike" baseline="0" dirty="0" err="1">
                <a:solidFill>
                  <a:srgbClr val="000000"/>
                </a:solidFill>
                <a:latin typeface="Courier New" panose="02070309020205020404" pitchFamily="49" charset="0"/>
              </a:rPr>
              <a:t>cut_distance</a:t>
            </a:r>
            <a:r>
              <a:rPr lang="en-US" sz="900" b="0" i="0" u="none" strike="noStrike" baseline="0" dirty="0">
                <a:solidFill>
                  <a:srgbClr val="000000"/>
                </a:solidFill>
                <a:latin typeface="Courier New" panose="02070309020205020404" pitchFamily="49" charset="0"/>
              </a:rPr>
              <a:t>&lt;=cut,1,</a:t>
            </a:r>
            <a:r>
              <a:rPr lang="en-US" sz="900" b="0" i="0" u="none" strike="noStrike" baseline="0" dirty="0">
                <a:solidFill>
                  <a:srgbClr val="AA04F9"/>
                </a:solidFill>
                <a:latin typeface="Courier New" panose="02070309020205020404" pitchFamily="49" charset="0"/>
              </a:rPr>
              <a:t>'last'</a:t>
            </a:r>
            <a:r>
              <a:rPr lang="en-US" sz="900" b="0" i="0" u="none" strike="noStrike" baseline="0" dirty="0">
                <a:solidFill>
                  <a:srgbClr val="000000"/>
                </a:solidFill>
                <a:latin typeface="Courier New" panose="02070309020205020404" pitchFamily="49" charset="0"/>
              </a:rPr>
              <a:t>);</a:t>
            </a:r>
          </a:p>
          <a:p>
            <a:r>
              <a:rPr lang="en-US" sz="900" b="0" i="0" u="none" strike="noStrike" baseline="0" dirty="0">
                <a:solidFill>
                  <a:srgbClr val="000000"/>
                </a:solidFill>
                <a:latin typeface="Courier New" panose="02070309020205020404" pitchFamily="49" charset="0"/>
              </a:rPr>
              <a:t>    </a:t>
            </a:r>
          </a:p>
          <a:p>
            <a:r>
              <a:rPr lang="en-US" sz="900" b="0" i="0" u="none" strike="noStrike" baseline="0" dirty="0">
                <a:solidFill>
                  <a:srgbClr val="000000"/>
                </a:solidFill>
                <a:latin typeface="Courier New" panose="02070309020205020404" pitchFamily="49" charset="0"/>
              </a:rPr>
              <a:t>    </a:t>
            </a:r>
            <a:r>
              <a:rPr lang="en-US" sz="900" b="0" i="0" u="none" strike="noStrike" baseline="0" dirty="0">
                <a:solidFill>
                  <a:srgbClr val="028009"/>
                </a:solidFill>
                <a:latin typeface="Courier New" panose="02070309020205020404" pitchFamily="49" charset="0"/>
              </a:rPr>
              <a:t>% Grab vertices to start from, cut to start from</a:t>
            </a:r>
          </a:p>
          <a:p>
            <a:r>
              <a:rPr lang="en-US" sz="900" b="0" i="0" u="none" strike="noStrike" baseline="0" dirty="0">
                <a:solidFill>
                  <a:srgbClr val="000000"/>
                </a:solidFill>
                <a:latin typeface="Courier New" panose="02070309020205020404" pitchFamily="49" charset="0"/>
              </a:rPr>
              <a:t>    </a:t>
            </a:r>
            <a:r>
              <a:rPr lang="en-US" sz="900" b="0" i="0" u="none" strike="noStrike" baseline="0" dirty="0" err="1">
                <a:solidFill>
                  <a:srgbClr val="000000"/>
                </a:solidFill>
                <a:latin typeface="Courier New" panose="02070309020205020404" pitchFamily="49" charset="0"/>
              </a:rPr>
              <a:t>starting_vertices</a:t>
            </a:r>
            <a:r>
              <a:rPr lang="en-US" sz="900" b="0" i="0" u="none" strike="noStrike" baseline="0" dirty="0">
                <a:solidFill>
                  <a:srgbClr val="000000"/>
                </a:solidFill>
                <a:latin typeface="Courier New" panose="02070309020205020404" pitchFamily="49" charset="0"/>
              </a:rPr>
              <a:t> = </a:t>
            </a:r>
            <a:r>
              <a:rPr lang="en-US" sz="900" b="0" i="0" u="none" strike="noStrike" baseline="0" dirty="0" err="1">
                <a:solidFill>
                  <a:srgbClr val="000000"/>
                </a:solidFill>
                <a:latin typeface="Courier New" panose="02070309020205020404" pitchFamily="49" charset="0"/>
              </a:rPr>
              <a:t>new_vertices</a:t>
            </a:r>
            <a:r>
              <a:rPr lang="en-US" sz="900" b="0" i="0" u="none" strike="noStrike" baseline="0" dirty="0">
                <a:solidFill>
                  <a:srgbClr val="000000"/>
                </a:solidFill>
                <a:latin typeface="Courier New" panose="02070309020205020404" pitchFamily="49" charset="0"/>
              </a:rPr>
              <a:t>{</a:t>
            </a:r>
            <a:r>
              <a:rPr lang="en-US" sz="900" b="0" i="0" u="none" strike="noStrike" baseline="0" dirty="0" err="1">
                <a:solidFill>
                  <a:srgbClr val="000000"/>
                </a:solidFill>
                <a:latin typeface="Courier New" panose="02070309020205020404" pitchFamily="49" charset="0"/>
              </a:rPr>
              <a:t>shape_index</a:t>
            </a:r>
            <a:r>
              <a:rPr lang="en-US" sz="900" b="0" i="0" u="none" strike="noStrike" baseline="0" dirty="0">
                <a:solidFill>
                  <a:srgbClr val="000000"/>
                </a:solidFill>
                <a:latin typeface="Courier New" panose="02070309020205020404" pitchFamily="49" charset="0"/>
              </a:rPr>
              <a:t>};</a:t>
            </a:r>
          </a:p>
          <a:p>
            <a:r>
              <a:rPr lang="en-US" sz="900" b="0" i="0" u="none" strike="noStrike" baseline="0" dirty="0">
                <a:solidFill>
                  <a:srgbClr val="000000"/>
                </a:solidFill>
                <a:latin typeface="Courier New" panose="02070309020205020404" pitchFamily="49" charset="0"/>
              </a:rPr>
              <a:t>    </a:t>
            </a:r>
            <a:r>
              <a:rPr lang="en-US" sz="900" b="0" i="0" u="none" strike="noStrike" baseline="0" dirty="0" err="1">
                <a:solidFill>
                  <a:srgbClr val="000000"/>
                </a:solidFill>
                <a:latin typeface="Courier New" panose="02070309020205020404" pitchFamily="49" charset="0"/>
              </a:rPr>
              <a:t>starting_cut</a:t>
            </a:r>
            <a:r>
              <a:rPr lang="en-US" sz="900" b="0" i="0" u="none" strike="noStrike" baseline="0" dirty="0">
                <a:solidFill>
                  <a:srgbClr val="000000"/>
                </a:solidFill>
                <a:latin typeface="Courier New" panose="02070309020205020404" pitchFamily="49" charset="0"/>
              </a:rPr>
              <a:t> = </a:t>
            </a:r>
            <a:r>
              <a:rPr lang="en-US" sz="900" b="0" i="0" u="none" strike="noStrike" baseline="0" dirty="0" err="1">
                <a:solidFill>
                  <a:srgbClr val="000000"/>
                </a:solidFill>
                <a:latin typeface="Courier New" panose="02070309020205020404" pitchFamily="49" charset="0"/>
              </a:rPr>
              <a:t>cut_distance</a:t>
            </a:r>
            <a:r>
              <a:rPr lang="en-US" sz="900" b="0" i="0" u="none" strike="noStrike" baseline="0" dirty="0">
                <a:solidFill>
                  <a:srgbClr val="000000"/>
                </a:solidFill>
                <a:latin typeface="Courier New" panose="02070309020205020404" pitchFamily="49" charset="0"/>
              </a:rPr>
              <a:t>(</a:t>
            </a:r>
            <a:r>
              <a:rPr lang="en-US" sz="900" b="0" i="0" u="none" strike="noStrike" baseline="0" dirty="0" err="1">
                <a:solidFill>
                  <a:srgbClr val="000000"/>
                </a:solidFill>
                <a:latin typeface="Courier New" panose="02070309020205020404" pitchFamily="49" charset="0"/>
              </a:rPr>
              <a:t>shape_index</a:t>
            </a:r>
            <a:r>
              <a:rPr lang="en-US" sz="900" b="0" i="0" u="none" strike="noStrike" baseline="0" dirty="0">
                <a:solidFill>
                  <a:srgbClr val="000000"/>
                </a:solidFill>
                <a:latin typeface="Courier New" panose="02070309020205020404" pitchFamily="49" charset="0"/>
              </a:rPr>
              <a:t>);</a:t>
            </a:r>
          </a:p>
          <a:p>
            <a:r>
              <a:rPr lang="en-US" sz="900" b="0" i="0" u="none" strike="noStrike" baseline="0" dirty="0">
                <a:solidFill>
                  <a:srgbClr val="000000"/>
                </a:solidFill>
                <a:latin typeface="Courier New" panose="02070309020205020404" pitchFamily="49" charset="0"/>
              </a:rPr>
              <a:t>    </a:t>
            </a:r>
          </a:p>
          <a:p>
            <a:r>
              <a:rPr lang="en-US" sz="900" b="0" i="0" u="none" strike="noStrike" baseline="0" dirty="0">
                <a:solidFill>
                  <a:srgbClr val="000000"/>
                </a:solidFill>
                <a:latin typeface="Courier New" panose="02070309020205020404" pitchFamily="49" charset="0"/>
              </a:rPr>
              <a:t>    </a:t>
            </a:r>
            <a:r>
              <a:rPr lang="en-US" sz="900" b="0" i="0" u="none" strike="noStrike" baseline="0" dirty="0">
                <a:solidFill>
                  <a:srgbClr val="028009"/>
                </a:solidFill>
                <a:latin typeface="Courier New" panose="02070309020205020404" pitchFamily="49" charset="0"/>
              </a:rPr>
              <a:t>% Calculate projection distance</a:t>
            </a:r>
          </a:p>
          <a:p>
            <a:r>
              <a:rPr lang="en-US" sz="900" b="0" i="0" u="none" strike="noStrike" baseline="0" dirty="0">
                <a:solidFill>
                  <a:srgbClr val="000000"/>
                </a:solidFill>
                <a:latin typeface="Courier New" panose="02070309020205020404" pitchFamily="49" charset="0"/>
              </a:rPr>
              <a:t>    </a:t>
            </a:r>
            <a:r>
              <a:rPr lang="en-US" sz="900" b="0" i="0" u="none" strike="noStrike" baseline="0" dirty="0" err="1">
                <a:solidFill>
                  <a:srgbClr val="000000"/>
                </a:solidFill>
                <a:latin typeface="Courier New" panose="02070309020205020404" pitchFamily="49" charset="0"/>
              </a:rPr>
              <a:t>projection_distance</a:t>
            </a:r>
            <a:r>
              <a:rPr lang="en-US" sz="900" b="0" i="0" u="none" strike="noStrike" baseline="0" dirty="0">
                <a:solidFill>
                  <a:srgbClr val="000000"/>
                </a:solidFill>
                <a:latin typeface="Courier New" panose="02070309020205020404" pitchFamily="49" charset="0"/>
              </a:rPr>
              <a:t> = cut - </a:t>
            </a:r>
            <a:r>
              <a:rPr lang="en-US" sz="900" b="0" i="0" u="none" strike="noStrike" baseline="0" dirty="0" err="1">
                <a:solidFill>
                  <a:srgbClr val="000000"/>
                </a:solidFill>
                <a:latin typeface="Courier New" panose="02070309020205020404" pitchFamily="49" charset="0"/>
              </a:rPr>
              <a:t>starting_cut</a:t>
            </a:r>
            <a:r>
              <a:rPr lang="en-US" sz="900" b="0" i="0" u="none" strike="noStrike" baseline="0" dirty="0">
                <a:solidFill>
                  <a:srgbClr val="000000"/>
                </a:solidFill>
                <a:latin typeface="Courier New" panose="02070309020205020404" pitchFamily="49" charset="0"/>
              </a:rPr>
              <a:t>;</a:t>
            </a:r>
          </a:p>
          <a:p>
            <a:r>
              <a:rPr lang="en-US" sz="900" b="0" i="0" u="none" strike="noStrike" baseline="0" dirty="0">
                <a:solidFill>
                  <a:srgbClr val="000000"/>
                </a:solidFill>
                <a:latin typeface="Courier New" panose="02070309020205020404" pitchFamily="49" charset="0"/>
              </a:rPr>
              <a:t>    </a:t>
            </a:r>
          </a:p>
          <a:p>
            <a:r>
              <a:rPr lang="en-US" sz="900" b="0" i="0" u="none" strike="noStrike" baseline="0" dirty="0">
                <a:solidFill>
                  <a:srgbClr val="000000"/>
                </a:solidFill>
                <a:latin typeface="Courier New" panose="02070309020205020404" pitchFamily="49" charset="0"/>
              </a:rPr>
              <a:t>    </a:t>
            </a:r>
            <a:r>
              <a:rPr lang="en-US" sz="900" b="0" i="0" u="none" strike="noStrike" baseline="0" dirty="0">
                <a:solidFill>
                  <a:srgbClr val="028009"/>
                </a:solidFill>
                <a:latin typeface="Courier New" panose="02070309020205020404" pitchFamily="49" charset="0"/>
              </a:rPr>
              <a:t>% Determine final vertices</a:t>
            </a:r>
          </a:p>
          <a:p>
            <a:r>
              <a:rPr lang="en-US" sz="900" b="0" i="0" u="none" strike="noStrike" baseline="0" dirty="0">
                <a:solidFill>
                  <a:srgbClr val="000000"/>
                </a:solidFill>
                <a:latin typeface="Courier New" panose="02070309020205020404" pitchFamily="49" charset="0"/>
              </a:rPr>
              <a:t>    </a:t>
            </a:r>
            <a:r>
              <a:rPr lang="en-US" sz="900" b="0" i="0" u="none" strike="noStrike" baseline="0" dirty="0" err="1">
                <a:solidFill>
                  <a:srgbClr val="000000"/>
                </a:solidFill>
                <a:latin typeface="Courier New" panose="02070309020205020404" pitchFamily="49" charset="0"/>
              </a:rPr>
              <a:t>final_vertices</a:t>
            </a:r>
            <a:r>
              <a:rPr lang="en-US" sz="900" b="0" i="0" u="none" strike="noStrike" baseline="0" dirty="0">
                <a:solidFill>
                  <a:srgbClr val="000000"/>
                </a:solidFill>
                <a:latin typeface="Courier New" panose="02070309020205020404" pitchFamily="49" charset="0"/>
              </a:rPr>
              <a:t> = </a:t>
            </a:r>
            <a:r>
              <a:rPr lang="en-US" sz="900" b="0" i="0" u="none" strike="noStrike" baseline="0" dirty="0" err="1">
                <a:solidFill>
                  <a:srgbClr val="000000"/>
                </a:solidFill>
                <a:latin typeface="Courier New" panose="02070309020205020404" pitchFamily="49" charset="0"/>
              </a:rPr>
              <a:t>starting_vertices</a:t>
            </a:r>
            <a:r>
              <a:rPr lang="en-US" sz="900" b="0" i="0" u="none" strike="noStrike" baseline="0" dirty="0">
                <a:solidFill>
                  <a:srgbClr val="000000"/>
                </a:solidFill>
                <a:latin typeface="Courier New" panose="02070309020205020404" pitchFamily="49" charset="0"/>
              </a:rPr>
              <a:t> + </a:t>
            </a:r>
            <a:r>
              <a:rPr lang="en-US" sz="900" b="0" i="0" u="none" strike="noStrike" baseline="0" dirty="0" err="1">
                <a:solidFill>
                  <a:srgbClr val="000000"/>
                </a:solidFill>
                <a:latin typeface="Courier New" panose="02070309020205020404" pitchFamily="49" charset="0"/>
              </a:rPr>
              <a:t>new_projection_vectors</a:t>
            </a:r>
            <a:r>
              <a:rPr lang="en-US" sz="900" b="0" i="0" u="none" strike="noStrike" baseline="0" dirty="0">
                <a:solidFill>
                  <a:srgbClr val="000000"/>
                </a:solidFill>
                <a:latin typeface="Courier New" panose="02070309020205020404" pitchFamily="49" charset="0"/>
              </a:rPr>
              <a:t>{</a:t>
            </a:r>
            <a:r>
              <a:rPr lang="en-US" sz="900" b="0" i="0" u="none" strike="noStrike" baseline="0" dirty="0" err="1">
                <a:solidFill>
                  <a:srgbClr val="000000"/>
                </a:solidFill>
                <a:latin typeface="Courier New" panose="02070309020205020404" pitchFamily="49" charset="0"/>
              </a:rPr>
              <a:t>shape_index</a:t>
            </a:r>
            <a:r>
              <a:rPr lang="en-US" sz="900" b="0" i="0" u="none" strike="noStrike" baseline="0" dirty="0">
                <a:solidFill>
                  <a:srgbClr val="000000"/>
                </a:solidFill>
                <a:latin typeface="Courier New" panose="02070309020205020404" pitchFamily="49" charset="0"/>
              </a:rPr>
              <a:t>}*</a:t>
            </a:r>
            <a:r>
              <a:rPr lang="en-US" sz="900" b="0" i="0" u="none" strike="noStrike" baseline="0" dirty="0" err="1">
                <a:solidFill>
                  <a:srgbClr val="000000"/>
                </a:solidFill>
                <a:latin typeface="Courier New" panose="02070309020205020404" pitchFamily="49" charset="0"/>
              </a:rPr>
              <a:t>projection_distance</a:t>
            </a:r>
            <a:r>
              <a:rPr lang="en-US" sz="900" b="0" i="0" u="none" strike="noStrike" baseline="0" dirty="0">
                <a:solidFill>
                  <a:srgbClr val="000000"/>
                </a:solidFill>
                <a:latin typeface="Courier New" panose="02070309020205020404" pitchFamily="49" charset="0"/>
              </a:rPr>
              <a:t>;</a:t>
            </a:r>
          </a:p>
          <a:p>
            <a:r>
              <a:rPr lang="en-US" sz="900" b="0" i="0" u="none" strike="noStrike" baseline="0" dirty="0">
                <a:solidFill>
                  <a:srgbClr val="000000"/>
                </a:solidFill>
                <a:latin typeface="Courier New" panose="02070309020205020404" pitchFamily="49" charset="0"/>
              </a:rPr>
              <a:t>    </a:t>
            </a:r>
          </a:p>
          <a:p>
            <a:r>
              <a:rPr lang="en-US" sz="900" b="0" i="0" u="none" strike="noStrike" baseline="0" dirty="0">
                <a:solidFill>
                  <a:srgbClr val="000000"/>
                </a:solidFill>
                <a:latin typeface="Courier New" panose="02070309020205020404" pitchFamily="49" charset="0"/>
              </a:rPr>
              <a:t>    </a:t>
            </a:r>
            <a:r>
              <a:rPr lang="en-US" sz="900" b="0" i="0" u="none" strike="noStrike" baseline="0" dirty="0">
                <a:solidFill>
                  <a:srgbClr val="028009"/>
                </a:solidFill>
                <a:latin typeface="Courier New" panose="02070309020205020404" pitchFamily="49" charset="0"/>
              </a:rPr>
              <a:t>% Plot results</a:t>
            </a:r>
          </a:p>
          <a:p>
            <a:r>
              <a:rPr lang="en-US" sz="900" b="0" i="0" u="none" strike="noStrike" baseline="0" dirty="0">
                <a:solidFill>
                  <a:srgbClr val="000000"/>
                </a:solidFill>
                <a:latin typeface="Courier New" panose="02070309020205020404" pitchFamily="49" charset="0"/>
              </a:rPr>
              <a:t>    plot(</a:t>
            </a:r>
            <a:r>
              <a:rPr lang="en-US" sz="900" b="0" i="0" u="none" strike="noStrike" baseline="0" dirty="0" err="1">
                <a:solidFill>
                  <a:srgbClr val="000000"/>
                </a:solidFill>
                <a:latin typeface="Courier New" panose="02070309020205020404" pitchFamily="49" charset="0"/>
              </a:rPr>
              <a:t>final_vertices</a:t>
            </a:r>
            <a:r>
              <a:rPr lang="en-US" sz="900" b="0" i="0" u="none" strike="noStrike" baseline="0" dirty="0">
                <a:solidFill>
                  <a:srgbClr val="000000"/>
                </a:solidFill>
                <a:latin typeface="Courier New" panose="02070309020205020404" pitchFamily="49" charset="0"/>
              </a:rPr>
              <a:t>(:,1),</a:t>
            </a:r>
            <a:r>
              <a:rPr lang="en-US" sz="900" b="0" i="0" u="none" strike="noStrike" baseline="0" dirty="0" err="1">
                <a:solidFill>
                  <a:srgbClr val="000000"/>
                </a:solidFill>
                <a:latin typeface="Courier New" panose="02070309020205020404" pitchFamily="49" charset="0"/>
              </a:rPr>
              <a:t>final_vertices</a:t>
            </a:r>
            <a:r>
              <a:rPr lang="en-US" sz="900" b="0" i="0" u="none" strike="noStrike" baseline="0" dirty="0">
                <a:solidFill>
                  <a:srgbClr val="000000"/>
                </a:solidFill>
                <a:latin typeface="Courier New" panose="02070309020205020404" pitchFamily="49" charset="0"/>
              </a:rPr>
              <a:t>(:,2),</a:t>
            </a:r>
            <a:r>
              <a:rPr lang="en-US" sz="900" b="0" i="0" u="none" strike="noStrike" baseline="0" dirty="0">
                <a:solidFill>
                  <a:srgbClr val="AA04F9"/>
                </a:solidFill>
                <a:latin typeface="Courier New" panose="02070309020205020404" pitchFamily="49" charset="0"/>
              </a:rPr>
              <a:t>'r.-'</a:t>
            </a:r>
            <a:r>
              <a:rPr lang="en-US" sz="900" b="0" i="0" u="none" strike="noStrike" baseline="0" dirty="0">
                <a:solidFill>
                  <a:srgbClr val="000000"/>
                </a:solidFill>
                <a:latin typeface="Courier New" panose="02070309020205020404" pitchFamily="49" charset="0"/>
              </a:rPr>
              <a:t>,</a:t>
            </a:r>
            <a:r>
              <a:rPr lang="en-US" sz="900" b="0" i="0" u="none" strike="noStrike" baseline="0" dirty="0">
                <a:solidFill>
                  <a:srgbClr val="AA04F9"/>
                </a:solidFill>
                <a:latin typeface="Courier New" panose="02070309020205020404" pitchFamily="49" charset="0"/>
              </a:rPr>
              <a:t>'Linewidth'</a:t>
            </a:r>
            <a:r>
              <a:rPr lang="en-US" sz="900" b="0" i="0" u="none" strike="noStrike" baseline="0" dirty="0">
                <a:solidFill>
                  <a:srgbClr val="000000"/>
                </a:solidFill>
                <a:latin typeface="Courier New" panose="02070309020205020404" pitchFamily="49" charset="0"/>
              </a:rPr>
              <a:t>,2,</a:t>
            </a:r>
            <a:r>
              <a:rPr lang="en-US" sz="900" b="0" i="0" u="none" strike="noStrike" baseline="0" dirty="0">
                <a:solidFill>
                  <a:srgbClr val="AA04F9"/>
                </a:solidFill>
                <a:latin typeface="Courier New" panose="02070309020205020404" pitchFamily="49" charset="0"/>
              </a:rPr>
              <a:t>'Markersize'</a:t>
            </a:r>
            <a:r>
              <a:rPr lang="en-US" sz="900" b="0" i="0" u="none" strike="noStrike" baseline="0" dirty="0">
                <a:solidFill>
                  <a:srgbClr val="000000"/>
                </a:solidFill>
                <a:latin typeface="Courier New" panose="02070309020205020404" pitchFamily="49" charset="0"/>
              </a:rPr>
              <a:t>,20);</a:t>
            </a:r>
          </a:p>
          <a:p>
            <a:r>
              <a:rPr lang="en-US" sz="900" b="0" i="0" u="none" strike="noStrike" baseline="0" dirty="0">
                <a:solidFill>
                  <a:srgbClr val="0E00FF"/>
                </a:solidFill>
                <a:latin typeface="Courier New" panose="02070309020205020404" pitchFamily="49" charset="0"/>
              </a:rPr>
              <a:t>end</a:t>
            </a:r>
          </a:p>
        </p:txBody>
      </p:sp>
    </p:spTree>
    <p:extLst>
      <p:ext uri="{BB962C8B-B14F-4D97-AF65-F5344CB8AC3E}">
        <p14:creationId xmlns:p14="http://schemas.microsoft.com/office/powerpoint/2010/main" val="19735606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336BD-58A8-43BA-B789-64471AC47C75}"/>
              </a:ext>
            </a:extLst>
          </p:cNvPr>
          <p:cNvSpPr>
            <a:spLocks noGrp="1"/>
          </p:cNvSpPr>
          <p:nvPr>
            <p:ph type="title"/>
          </p:nvPr>
        </p:nvSpPr>
        <p:spPr/>
        <p:txBody>
          <a:bodyPr/>
          <a:lstStyle/>
          <a:p>
            <a:r>
              <a:rPr lang="en-US" dirty="0"/>
              <a:t>Here’s other examples:</a:t>
            </a:r>
          </a:p>
        </p:txBody>
      </p:sp>
      <p:sp>
        <p:nvSpPr>
          <p:cNvPr id="8" name="TextBox 7">
            <a:extLst>
              <a:ext uri="{FF2B5EF4-FFF2-40B4-BE49-F238E27FC236}">
                <a16:creationId xmlns:a16="http://schemas.microsoft.com/office/drawing/2014/main" id="{5A523EF7-BD32-4E5C-BCFD-4911BB9806C3}"/>
              </a:ext>
            </a:extLst>
          </p:cNvPr>
          <p:cNvSpPr txBox="1"/>
          <p:nvPr/>
        </p:nvSpPr>
        <p:spPr>
          <a:xfrm>
            <a:off x="593124" y="1690688"/>
            <a:ext cx="899798" cy="369332"/>
          </a:xfrm>
          <a:prstGeom prst="rect">
            <a:avLst/>
          </a:prstGeom>
          <a:noFill/>
        </p:spPr>
        <p:txBody>
          <a:bodyPr wrap="none" rtlCol="0">
            <a:spAutoFit/>
          </a:bodyPr>
          <a:lstStyle/>
          <a:p>
            <a:r>
              <a:rPr lang="en-US" dirty="0"/>
              <a:t>Square:</a:t>
            </a:r>
          </a:p>
        </p:txBody>
      </p:sp>
      <p:sp>
        <p:nvSpPr>
          <p:cNvPr id="9" name="TextBox 8">
            <a:extLst>
              <a:ext uri="{FF2B5EF4-FFF2-40B4-BE49-F238E27FC236}">
                <a16:creationId xmlns:a16="http://schemas.microsoft.com/office/drawing/2014/main" id="{EBC3A39C-3E4A-425F-8ED1-0846EB8488CF}"/>
              </a:ext>
            </a:extLst>
          </p:cNvPr>
          <p:cNvSpPr txBox="1"/>
          <p:nvPr/>
        </p:nvSpPr>
        <p:spPr>
          <a:xfrm>
            <a:off x="3044866" y="1690688"/>
            <a:ext cx="1713482" cy="369332"/>
          </a:xfrm>
          <a:prstGeom prst="rect">
            <a:avLst/>
          </a:prstGeom>
          <a:noFill/>
        </p:spPr>
        <p:txBody>
          <a:bodyPr wrap="none" rtlCol="0">
            <a:spAutoFit/>
          </a:bodyPr>
          <a:lstStyle/>
          <a:p>
            <a:r>
              <a:rPr lang="en-US" dirty="0"/>
              <a:t>Wide Rectangle:</a:t>
            </a:r>
          </a:p>
        </p:txBody>
      </p:sp>
      <p:sp>
        <p:nvSpPr>
          <p:cNvPr id="10" name="TextBox 9">
            <a:extLst>
              <a:ext uri="{FF2B5EF4-FFF2-40B4-BE49-F238E27FC236}">
                <a16:creationId xmlns:a16="http://schemas.microsoft.com/office/drawing/2014/main" id="{103F8C62-CE9C-4213-9C4D-15623CE4E254}"/>
              </a:ext>
            </a:extLst>
          </p:cNvPr>
          <p:cNvSpPr txBox="1"/>
          <p:nvPr/>
        </p:nvSpPr>
        <p:spPr>
          <a:xfrm>
            <a:off x="5648918" y="1690688"/>
            <a:ext cx="1528752" cy="369332"/>
          </a:xfrm>
          <a:prstGeom prst="rect">
            <a:avLst/>
          </a:prstGeom>
          <a:noFill/>
        </p:spPr>
        <p:txBody>
          <a:bodyPr wrap="none" rtlCol="0">
            <a:spAutoFit/>
          </a:bodyPr>
          <a:lstStyle/>
          <a:p>
            <a:r>
              <a:rPr lang="en-US" dirty="0"/>
              <a:t>Tall Rectangle:</a:t>
            </a:r>
          </a:p>
        </p:txBody>
      </p:sp>
      <p:sp>
        <p:nvSpPr>
          <p:cNvPr id="11" name="TextBox 10">
            <a:extLst>
              <a:ext uri="{FF2B5EF4-FFF2-40B4-BE49-F238E27FC236}">
                <a16:creationId xmlns:a16="http://schemas.microsoft.com/office/drawing/2014/main" id="{71CA7591-2A94-45A9-954A-F57EE6D2FA6A}"/>
              </a:ext>
            </a:extLst>
          </p:cNvPr>
          <p:cNvSpPr txBox="1"/>
          <p:nvPr/>
        </p:nvSpPr>
        <p:spPr>
          <a:xfrm>
            <a:off x="8260606" y="998191"/>
            <a:ext cx="1693349" cy="369332"/>
          </a:xfrm>
          <a:prstGeom prst="rect">
            <a:avLst/>
          </a:prstGeom>
          <a:noFill/>
        </p:spPr>
        <p:txBody>
          <a:bodyPr wrap="none" rtlCol="0">
            <a:spAutoFit/>
          </a:bodyPr>
          <a:lstStyle/>
          <a:p>
            <a:r>
              <a:rPr lang="en-US" dirty="0"/>
              <a:t>Goofy Polytope:</a:t>
            </a:r>
          </a:p>
        </p:txBody>
      </p:sp>
      <p:sp>
        <p:nvSpPr>
          <p:cNvPr id="12" name="TextBox 11">
            <a:extLst>
              <a:ext uri="{FF2B5EF4-FFF2-40B4-BE49-F238E27FC236}">
                <a16:creationId xmlns:a16="http://schemas.microsoft.com/office/drawing/2014/main" id="{30E1A489-48EE-47CA-8944-1AB793163EAC}"/>
              </a:ext>
            </a:extLst>
          </p:cNvPr>
          <p:cNvSpPr txBox="1"/>
          <p:nvPr/>
        </p:nvSpPr>
        <p:spPr>
          <a:xfrm>
            <a:off x="463915" y="6169709"/>
            <a:ext cx="7391767" cy="646331"/>
          </a:xfrm>
          <a:prstGeom prst="rect">
            <a:avLst/>
          </a:prstGeom>
          <a:noFill/>
        </p:spPr>
        <p:txBody>
          <a:bodyPr wrap="none" rtlCol="0">
            <a:spAutoFit/>
          </a:bodyPr>
          <a:lstStyle/>
          <a:p>
            <a:r>
              <a:rPr lang="en-US" dirty="0"/>
              <a:t>See: </a:t>
            </a:r>
            <a:r>
              <a:rPr lang="en-US" sz="1800" b="0" i="0" u="none" strike="noStrike" baseline="0" dirty="0" err="1">
                <a:solidFill>
                  <a:srgbClr val="028009"/>
                </a:solidFill>
                <a:latin typeface="Courier New" panose="02070309020205020404" pitchFamily="49" charset="0"/>
              </a:rPr>
              <a:t>script_test_fcn_MapGen_polytopeFindVertexSkeleton</a:t>
            </a:r>
            <a:endParaRPr lang="en-US" sz="1800" b="0" i="0" u="none" strike="noStrike" baseline="0" dirty="0">
              <a:solidFill>
                <a:srgbClr val="028009"/>
              </a:solidFill>
              <a:latin typeface="Courier New" panose="02070309020205020404" pitchFamily="49" charset="0"/>
            </a:endParaRPr>
          </a:p>
          <a:p>
            <a:r>
              <a:rPr lang="en-US" dirty="0"/>
              <a:t>For more examples</a:t>
            </a:r>
          </a:p>
        </p:txBody>
      </p:sp>
      <p:pic>
        <p:nvPicPr>
          <p:cNvPr id="14" name="Picture 13">
            <a:extLst>
              <a:ext uri="{FF2B5EF4-FFF2-40B4-BE49-F238E27FC236}">
                <a16:creationId xmlns:a16="http://schemas.microsoft.com/office/drawing/2014/main" id="{914362A8-A9AA-4FE4-803B-CFFDD2359AE1}"/>
              </a:ext>
            </a:extLst>
          </p:cNvPr>
          <p:cNvPicPr>
            <a:picLocks noChangeAspect="1"/>
          </p:cNvPicPr>
          <p:nvPr/>
        </p:nvPicPr>
        <p:blipFill>
          <a:blip r:embed="rId2"/>
          <a:stretch>
            <a:fillRect/>
          </a:stretch>
        </p:blipFill>
        <p:spPr>
          <a:xfrm>
            <a:off x="72886" y="2473601"/>
            <a:ext cx="2547731" cy="1910798"/>
          </a:xfrm>
          <a:prstGeom prst="rect">
            <a:avLst/>
          </a:prstGeom>
        </p:spPr>
      </p:pic>
      <p:pic>
        <p:nvPicPr>
          <p:cNvPr id="16" name="Picture 15">
            <a:extLst>
              <a:ext uri="{FF2B5EF4-FFF2-40B4-BE49-F238E27FC236}">
                <a16:creationId xmlns:a16="http://schemas.microsoft.com/office/drawing/2014/main" id="{5BED6B28-7795-4E9E-AB9B-42C80A8B0A4D}"/>
              </a:ext>
            </a:extLst>
          </p:cNvPr>
          <p:cNvPicPr>
            <a:picLocks noChangeAspect="1"/>
          </p:cNvPicPr>
          <p:nvPr/>
        </p:nvPicPr>
        <p:blipFill>
          <a:blip r:embed="rId3"/>
          <a:stretch>
            <a:fillRect/>
          </a:stretch>
        </p:blipFill>
        <p:spPr>
          <a:xfrm>
            <a:off x="2620617" y="2514666"/>
            <a:ext cx="2322444" cy="1741833"/>
          </a:xfrm>
          <a:prstGeom prst="rect">
            <a:avLst/>
          </a:prstGeom>
        </p:spPr>
      </p:pic>
      <p:pic>
        <p:nvPicPr>
          <p:cNvPr id="18" name="Picture 17">
            <a:extLst>
              <a:ext uri="{FF2B5EF4-FFF2-40B4-BE49-F238E27FC236}">
                <a16:creationId xmlns:a16="http://schemas.microsoft.com/office/drawing/2014/main" id="{DDC0F12A-C7FD-432F-B20E-D74605C89F28}"/>
              </a:ext>
            </a:extLst>
          </p:cNvPr>
          <p:cNvPicPr>
            <a:picLocks noChangeAspect="1"/>
          </p:cNvPicPr>
          <p:nvPr/>
        </p:nvPicPr>
        <p:blipFill>
          <a:blip r:embed="rId4"/>
          <a:stretch>
            <a:fillRect/>
          </a:stretch>
        </p:blipFill>
        <p:spPr>
          <a:xfrm>
            <a:off x="4947327" y="2526543"/>
            <a:ext cx="2977599" cy="2233199"/>
          </a:xfrm>
          <a:prstGeom prst="rect">
            <a:avLst/>
          </a:prstGeom>
        </p:spPr>
      </p:pic>
      <p:pic>
        <p:nvPicPr>
          <p:cNvPr id="20" name="Picture 19">
            <a:extLst>
              <a:ext uri="{FF2B5EF4-FFF2-40B4-BE49-F238E27FC236}">
                <a16:creationId xmlns:a16="http://schemas.microsoft.com/office/drawing/2014/main" id="{40510BA2-D24D-4EAA-AF9D-D7C09B0D8AE4}"/>
              </a:ext>
            </a:extLst>
          </p:cNvPr>
          <p:cNvPicPr>
            <a:picLocks noChangeAspect="1"/>
          </p:cNvPicPr>
          <p:nvPr/>
        </p:nvPicPr>
        <p:blipFill>
          <a:blip r:embed="rId5"/>
          <a:stretch>
            <a:fillRect/>
          </a:stretch>
        </p:blipFill>
        <p:spPr>
          <a:xfrm>
            <a:off x="7890378" y="1738650"/>
            <a:ext cx="2433803" cy="1825352"/>
          </a:xfrm>
          <a:prstGeom prst="rect">
            <a:avLst/>
          </a:prstGeom>
        </p:spPr>
      </p:pic>
      <p:sp>
        <p:nvSpPr>
          <p:cNvPr id="23" name="TextBox 22">
            <a:extLst>
              <a:ext uri="{FF2B5EF4-FFF2-40B4-BE49-F238E27FC236}">
                <a16:creationId xmlns:a16="http://schemas.microsoft.com/office/drawing/2014/main" id="{5E81AFB7-5CA3-4247-8FA8-F241DF2F3E8E}"/>
              </a:ext>
            </a:extLst>
          </p:cNvPr>
          <p:cNvSpPr txBox="1"/>
          <p:nvPr/>
        </p:nvSpPr>
        <p:spPr>
          <a:xfrm>
            <a:off x="9544857" y="3708888"/>
            <a:ext cx="1913409" cy="369332"/>
          </a:xfrm>
          <a:prstGeom prst="rect">
            <a:avLst/>
          </a:prstGeom>
          <a:noFill/>
        </p:spPr>
        <p:txBody>
          <a:bodyPr wrap="none" rtlCol="0">
            <a:spAutoFit/>
          </a:bodyPr>
          <a:lstStyle/>
          <a:p>
            <a:r>
              <a:rPr lang="en-US" dirty="0"/>
              <a:t>Random Polytope:</a:t>
            </a:r>
          </a:p>
        </p:txBody>
      </p:sp>
      <p:pic>
        <p:nvPicPr>
          <p:cNvPr id="25" name="Picture 24">
            <a:extLst>
              <a:ext uri="{FF2B5EF4-FFF2-40B4-BE49-F238E27FC236}">
                <a16:creationId xmlns:a16="http://schemas.microsoft.com/office/drawing/2014/main" id="{A74389B8-6C07-4826-9467-0FEF50790ACF}"/>
              </a:ext>
            </a:extLst>
          </p:cNvPr>
          <p:cNvPicPr>
            <a:picLocks noChangeAspect="1"/>
          </p:cNvPicPr>
          <p:nvPr/>
        </p:nvPicPr>
        <p:blipFill>
          <a:blip r:embed="rId6"/>
          <a:stretch>
            <a:fillRect/>
          </a:stretch>
        </p:blipFill>
        <p:spPr>
          <a:xfrm>
            <a:off x="8765209" y="4103750"/>
            <a:ext cx="2693057" cy="2019793"/>
          </a:xfrm>
          <a:prstGeom prst="rect">
            <a:avLst/>
          </a:prstGeom>
        </p:spPr>
      </p:pic>
    </p:spTree>
    <p:extLst>
      <p:ext uri="{BB962C8B-B14F-4D97-AF65-F5344CB8AC3E}">
        <p14:creationId xmlns:p14="http://schemas.microsoft.com/office/powerpoint/2010/main" val="3464544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807F-E517-436F-8759-C74867290DE5}"/>
              </a:ext>
            </a:extLst>
          </p:cNvPr>
          <p:cNvSpPr>
            <a:spLocks noGrp="1"/>
          </p:cNvSpPr>
          <p:nvPr>
            <p:ph type="title"/>
          </p:nvPr>
        </p:nvSpPr>
        <p:spPr/>
        <p:txBody>
          <a:bodyPr>
            <a:normAutofit fontScale="90000"/>
          </a:bodyPr>
          <a:lstStyle/>
          <a:p>
            <a:r>
              <a:rPr lang="en-US" dirty="0"/>
              <a:t>The function </a:t>
            </a:r>
            <a:r>
              <a:rPr lang="en-US" sz="3100" b="0" i="0" u="none" strike="noStrike" baseline="0" dirty="0" err="1">
                <a:solidFill>
                  <a:srgbClr val="028009"/>
                </a:solidFill>
                <a:latin typeface="Courier New" panose="02070309020205020404" pitchFamily="49" charset="0"/>
              </a:rPr>
              <a:t>fcn_MapGen_polytopeShrinkFromEdges</a:t>
            </a:r>
            <a:r>
              <a:rPr lang="en-US" sz="6700" dirty="0"/>
              <a:t> </a:t>
            </a:r>
            <a:r>
              <a:rPr lang="en-US" dirty="0"/>
              <a:t>implements the skeleton calculations to perform the shrinkage</a:t>
            </a:r>
          </a:p>
        </p:txBody>
      </p:sp>
      <p:sp>
        <p:nvSpPr>
          <p:cNvPr id="3" name="Content Placeholder 2">
            <a:extLst>
              <a:ext uri="{FF2B5EF4-FFF2-40B4-BE49-F238E27FC236}">
                <a16:creationId xmlns:a16="http://schemas.microsoft.com/office/drawing/2014/main" id="{EC9D4F63-E83D-4C90-9EB6-8442761B8759}"/>
              </a:ext>
            </a:extLst>
          </p:cNvPr>
          <p:cNvSpPr>
            <a:spLocks noGrp="1"/>
          </p:cNvSpPr>
          <p:nvPr>
            <p:ph idx="1"/>
          </p:nvPr>
        </p:nvSpPr>
        <p:spPr>
          <a:xfrm>
            <a:off x="838200" y="2355573"/>
            <a:ext cx="10515600" cy="3821389"/>
          </a:xfrm>
        </p:spPr>
        <p:txBody>
          <a:bodyPr>
            <a:normAutofit fontScale="92500" lnSpcReduction="20000"/>
          </a:bodyPr>
          <a:lstStyle/>
          <a:p>
            <a:pPr marL="0" indent="0">
              <a:buNone/>
            </a:pPr>
            <a:r>
              <a:rPr lang="en-US" dirty="0"/>
              <a:t>This is implemented in three steps:</a:t>
            </a:r>
          </a:p>
          <a:p>
            <a:pPr marL="0" indent="0">
              <a:buNone/>
            </a:pPr>
            <a:r>
              <a:rPr lang="en-US" dirty="0"/>
              <a:t>1. Calculate the polytope skeleton, or use the skeleton if the user</a:t>
            </a:r>
          </a:p>
          <a:p>
            <a:pPr marL="0" indent="0">
              <a:buNone/>
            </a:pPr>
            <a:r>
              <a:rPr lang="en-US" dirty="0"/>
              <a:t>provides this as inputs.</a:t>
            </a:r>
          </a:p>
          <a:p>
            <a:pPr marL="0" indent="0">
              <a:buNone/>
            </a:pPr>
            <a:endParaRPr lang="en-US" dirty="0"/>
          </a:p>
          <a:p>
            <a:pPr marL="0" indent="0">
              <a:buNone/>
            </a:pPr>
            <a:r>
              <a:rPr lang="en-US" dirty="0"/>
              <a:t>2. Using the cut distance, find the template that is less than or equal</a:t>
            </a:r>
          </a:p>
          <a:p>
            <a:pPr marL="0" indent="0">
              <a:buNone/>
            </a:pPr>
            <a:r>
              <a:rPr lang="en-US" dirty="0"/>
              <a:t>to the cut distance. If less, then calculate the additional cut and</a:t>
            </a:r>
          </a:p>
          <a:p>
            <a:pPr marL="0" indent="0">
              <a:buNone/>
            </a:pPr>
            <a:r>
              <a:rPr lang="en-US" dirty="0"/>
              <a:t>project the </a:t>
            </a:r>
            <a:r>
              <a:rPr lang="en-US" dirty="0" err="1"/>
              <a:t>verticies</a:t>
            </a:r>
            <a:r>
              <a:rPr lang="en-US" dirty="0"/>
              <a:t> to their new points based on residual cut.</a:t>
            </a:r>
          </a:p>
          <a:p>
            <a:pPr marL="0" indent="0">
              <a:buNone/>
            </a:pPr>
            <a:endParaRPr lang="en-US" dirty="0"/>
          </a:p>
          <a:p>
            <a:pPr marL="0" indent="0">
              <a:buNone/>
            </a:pPr>
            <a:r>
              <a:rPr lang="en-US" dirty="0"/>
              <a:t>3. Convert the resulting </a:t>
            </a:r>
            <a:r>
              <a:rPr lang="en-US" dirty="0" err="1"/>
              <a:t>verticies</a:t>
            </a:r>
            <a:r>
              <a:rPr lang="en-US" dirty="0"/>
              <a:t> into the standard polytope form.</a:t>
            </a:r>
          </a:p>
          <a:p>
            <a:pPr marL="0" indent="0">
              <a:buNone/>
            </a:pPr>
            <a:endParaRPr lang="en-US" dirty="0"/>
          </a:p>
        </p:txBody>
      </p:sp>
    </p:spTree>
    <p:extLst>
      <p:ext uri="{BB962C8B-B14F-4D97-AF65-F5344CB8AC3E}">
        <p14:creationId xmlns:p14="http://schemas.microsoft.com/office/powerpoint/2010/main" val="1214952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14553-78E6-49D3-AD16-9E159DE261C8}"/>
              </a:ext>
            </a:extLst>
          </p:cNvPr>
          <p:cNvSpPr>
            <a:spLocks noGrp="1"/>
          </p:cNvSpPr>
          <p:nvPr>
            <p:ph type="title"/>
          </p:nvPr>
        </p:nvSpPr>
        <p:spPr>
          <a:xfrm>
            <a:off x="838200" y="431961"/>
            <a:ext cx="9096577" cy="1258727"/>
          </a:xfrm>
        </p:spPr>
        <p:txBody>
          <a:bodyPr>
            <a:noAutofit/>
          </a:bodyPr>
          <a:lstStyle/>
          <a:p>
            <a:r>
              <a:rPr lang="en-US" sz="2000" dirty="0"/>
              <a:t>The code that performs the cutting is relatively simple. It uses the largest template that corresponds to a cut smaller or equal to the requested cut.</a:t>
            </a:r>
          </a:p>
        </p:txBody>
      </p:sp>
      <p:sp>
        <p:nvSpPr>
          <p:cNvPr id="4" name="TextBox 3">
            <a:extLst>
              <a:ext uri="{FF2B5EF4-FFF2-40B4-BE49-F238E27FC236}">
                <a16:creationId xmlns:a16="http://schemas.microsoft.com/office/drawing/2014/main" id="{F6A4072B-05BA-4D99-99A0-7071D76674EF}"/>
              </a:ext>
            </a:extLst>
          </p:cNvPr>
          <p:cNvSpPr txBox="1"/>
          <p:nvPr/>
        </p:nvSpPr>
        <p:spPr>
          <a:xfrm>
            <a:off x="447259" y="1928191"/>
            <a:ext cx="7961244" cy="3978012"/>
          </a:xfrm>
          <a:prstGeom prst="rect">
            <a:avLst/>
          </a:prstGeom>
          <a:solidFill>
            <a:schemeClr val="accent4">
              <a:lumMod val="20000"/>
              <a:lumOff val="80000"/>
            </a:schemeClr>
          </a:solidFill>
        </p:spPr>
        <p:txBody>
          <a:bodyPr wrap="square" lIns="91440" tIns="45720" rIns="91440" bIns="45720" anchor="t">
            <a:spAutoFit/>
          </a:bodyPr>
          <a:lstStyle>
            <a:defPPr>
              <a:defRPr lang="en-US"/>
            </a:defPPr>
            <a:lvl1pPr>
              <a:defRPr sz="1200">
                <a:solidFill>
                  <a:schemeClr val="accent6">
                    <a:lumMod val="75000"/>
                  </a:schemeClr>
                </a:solidFill>
                <a:latin typeface="Courier New"/>
                <a:cs typeface="Calibri"/>
              </a:defRPr>
            </a:lvl1pPr>
          </a:lstStyle>
          <a:p>
            <a:r>
              <a:rPr lang="en-US" sz="1100" b="0" i="0" u="none" strike="noStrike" baseline="0" dirty="0">
                <a:solidFill>
                  <a:srgbClr val="000000"/>
                </a:solidFill>
                <a:latin typeface="Courier New" panose="02070309020205020404" pitchFamily="49" charset="0"/>
              </a:rPr>
              <a:t> </a:t>
            </a:r>
          </a:p>
          <a:p>
            <a:r>
              <a:rPr lang="en-US" sz="1100" b="0" i="0" u="none" strike="noStrike" baseline="0" dirty="0">
                <a:solidFill>
                  <a:srgbClr val="028009"/>
                </a:solidFill>
                <a:latin typeface="Courier New" panose="02070309020205020404" pitchFamily="49" charset="0"/>
              </a:rPr>
              <a:t>%% STEP 2. Using the cut distance, find the template </a:t>
            </a:r>
          </a:p>
          <a:p>
            <a:r>
              <a:rPr lang="en-US" sz="1100" b="0" i="0" u="none" strike="noStrike" baseline="0" dirty="0">
                <a:solidFill>
                  <a:srgbClr val="028009"/>
                </a:solidFill>
                <a:latin typeface="Courier New" panose="02070309020205020404" pitchFamily="49" charset="0"/>
              </a:rPr>
              <a:t>% We want to use the one that is less than or equal to the cut distance. If</a:t>
            </a:r>
          </a:p>
          <a:p>
            <a:r>
              <a:rPr lang="en-US" sz="1100" b="0" i="0" u="none" strike="noStrike" baseline="0" dirty="0">
                <a:solidFill>
                  <a:srgbClr val="028009"/>
                </a:solidFill>
                <a:latin typeface="Courier New" panose="02070309020205020404" pitchFamily="49" charset="0"/>
              </a:rPr>
              <a:t>% less, then calculate the additional cut and project the </a:t>
            </a:r>
            <a:r>
              <a:rPr lang="en-US" sz="1100" b="0" i="0" u="none" strike="noStrike" baseline="0" dirty="0" err="1">
                <a:solidFill>
                  <a:srgbClr val="028009"/>
                </a:solidFill>
                <a:latin typeface="Courier New" panose="02070309020205020404" pitchFamily="49" charset="0"/>
              </a:rPr>
              <a:t>verticies</a:t>
            </a:r>
            <a:r>
              <a:rPr lang="en-US" sz="1100" b="0" i="0" u="none" strike="noStrike" baseline="0" dirty="0">
                <a:solidFill>
                  <a:srgbClr val="028009"/>
                </a:solidFill>
                <a:latin typeface="Courier New" panose="02070309020205020404" pitchFamily="49" charset="0"/>
              </a:rPr>
              <a:t> to</a:t>
            </a:r>
          </a:p>
          <a:p>
            <a:r>
              <a:rPr lang="en-US" sz="1100" b="0" i="0" u="none" strike="noStrike" baseline="0" dirty="0">
                <a:solidFill>
                  <a:srgbClr val="028009"/>
                </a:solidFill>
                <a:latin typeface="Courier New" panose="02070309020205020404" pitchFamily="49" charset="0"/>
              </a:rPr>
              <a:t>% their new points based on residual cut.</a:t>
            </a:r>
          </a:p>
          <a:p>
            <a:r>
              <a:rPr lang="en-US" sz="1100" b="0" i="0" u="none" strike="noStrike" baseline="0" dirty="0">
                <a:solidFill>
                  <a:srgbClr val="028009"/>
                </a:solidFill>
                <a:latin typeface="Courier New" panose="02070309020205020404" pitchFamily="49" charset="0"/>
              </a:rPr>
              <a:t> </a:t>
            </a:r>
          </a:p>
          <a:p>
            <a:r>
              <a:rPr lang="en-US" sz="1100" b="0" i="0" u="none" strike="noStrike" baseline="0" dirty="0">
                <a:solidFill>
                  <a:srgbClr val="028009"/>
                </a:solidFill>
                <a:latin typeface="Courier New" panose="02070309020205020404" pitchFamily="49" charset="0"/>
              </a:rPr>
              <a:t> </a:t>
            </a:r>
          </a:p>
          <a:p>
            <a:r>
              <a:rPr lang="en-US" sz="1100" b="0" i="0" u="none" strike="noStrike" baseline="0" dirty="0">
                <a:solidFill>
                  <a:srgbClr val="028009"/>
                </a:solidFill>
                <a:latin typeface="Courier New" panose="02070309020205020404" pitchFamily="49" charset="0"/>
              </a:rPr>
              <a:t>% Find the shape that is less than or equal to the cut</a:t>
            </a:r>
          </a:p>
          <a:p>
            <a:r>
              <a:rPr lang="en-US" sz="1100" b="0" i="0" u="none" strike="noStrike" baseline="0" dirty="0" err="1">
                <a:solidFill>
                  <a:srgbClr val="000000"/>
                </a:solidFill>
                <a:latin typeface="Courier New" panose="02070309020205020404" pitchFamily="49" charset="0"/>
              </a:rPr>
              <a:t>shape_index</a:t>
            </a:r>
            <a:r>
              <a:rPr lang="en-US" sz="1100" b="0" i="0" u="none" strike="noStrike" baseline="0" dirty="0">
                <a:solidFill>
                  <a:srgbClr val="000000"/>
                </a:solidFill>
                <a:latin typeface="Courier New" panose="02070309020205020404" pitchFamily="49" charset="0"/>
              </a:rPr>
              <a:t> = find(</a:t>
            </a:r>
            <a:r>
              <a:rPr lang="en-US" sz="1100" b="0" i="0" u="none" strike="noStrike" baseline="0" dirty="0" err="1">
                <a:solidFill>
                  <a:srgbClr val="000000"/>
                </a:solidFill>
                <a:latin typeface="Courier New" panose="02070309020205020404" pitchFamily="49" charset="0"/>
              </a:rPr>
              <a:t>cut_distance</a:t>
            </a:r>
            <a:r>
              <a:rPr lang="en-US" sz="1100" b="0" i="0" u="none" strike="noStrike" baseline="0" dirty="0">
                <a:solidFill>
                  <a:srgbClr val="000000"/>
                </a:solidFill>
                <a:latin typeface="Courier New" panose="02070309020205020404" pitchFamily="49" charset="0"/>
              </a:rPr>
              <a:t>&lt;=edge_cut,1,</a:t>
            </a:r>
            <a:r>
              <a:rPr lang="en-US" sz="1100" b="0" i="0" u="none" strike="noStrike" baseline="0" dirty="0">
                <a:solidFill>
                  <a:srgbClr val="AA04F9"/>
                </a:solidFill>
                <a:latin typeface="Courier New" panose="02070309020205020404" pitchFamily="49" charset="0"/>
              </a:rPr>
              <a:t>'last'</a:t>
            </a:r>
            <a:r>
              <a:rPr lang="en-US" sz="1100" b="0" i="0" u="none" strike="noStrike" baseline="0" dirty="0">
                <a:solidFill>
                  <a:srgbClr val="000000"/>
                </a:solidFill>
                <a:latin typeface="Courier New" panose="02070309020205020404" pitchFamily="49" charset="0"/>
              </a:rPr>
              <a:t>);</a:t>
            </a:r>
          </a:p>
          <a:p>
            <a:r>
              <a:rPr lang="en-US" sz="1100" b="0" i="0" u="none" strike="noStrike" baseline="0" dirty="0">
                <a:solidFill>
                  <a:srgbClr val="000000"/>
                </a:solidFill>
                <a:latin typeface="Courier New" panose="02070309020205020404" pitchFamily="49" charset="0"/>
              </a:rPr>
              <a:t> </a:t>
            </a:r>
          </a:p>
          <a:p>
            <a:r>
              <a:rPr lang="en-US" sz="1100" b="0" i="0" u="none" strike="noStrike" baseline="0" dirty="0">
                <a:solidFill>
                  <a:srgbClr val="028009"/>
                </a:solidFill>
                <a:latin typeface="Courier New" panose="02070309020205020404" pitchFamily="49" charset="0"/>
              </a:rPr>
              <a:t>% Grab vertices to start from, cut to start from</a:t>
            </a:r>
          </a:p>
          <a:p>
            <a:r>
              <a:rPr lang="en-US" sz="1100" b="0" i="0" u="none" strike="noStrike" baseline="0" dirty="0" err="1">
                <a:solidFill>
                  <a:srgbClr val="000000"/>
                </a:solidFill>
                <a:latin typeface="Courier New" panose="02070309020205020404" pitchFamily="49" charset="0"/>
              </a:rPr>
              <a:t>template_vertices</a:t>
            </a:r>
            <a:r>
              <a:rPr lang="en-US" sz="1100" b="0" i="0" u="none" strike="noStrike" baseline="0" dirty="0">
                <a:solidFill>
                  <a:srgbClr val="000000"/>
                </a:solidFill>
                <a:latin typeface="Courier New" panose="02070309020205020404" pitchFamily="49" charset="0"/>
              </a:rPr>
              <a:t> = </a:t>
            </a:r>
            <a:r>
              <a:rPr lang="en-US" sz="1100" b="0" i="0" u="none" strike="noStrike" baseline="0" dirty="0" err="1">
                <a:solidFill>
                  <a:srgbClr val="000000"/>
                </a:solidFill>
                <a:latin typeface="Courier New" panose="02070309020205020404" pitchFamily="49" charset="0"/>
              </a:rPr>
              <a:t>new_vertices</a:t>
            </a:r>
            <a:r>
              <a:rPr lang="en-US" sz="1100" b="0" i="0" u="none" strike="noStrike" baseline="0" dirty="0">
                <a:solidFill>
                  <a:srgbClr val="000000"/>
                </a:solidFill>
                <a:latin typeface="Courier New" panose="02070309020205020404" pitchFamily="49" charset="0"/>
              </a:rPr>
              <a:t>{</a:t>
            </a:r>
            <a:r>
              <a:rPr lang="en-US" sz="1100" b="0" i="0" u="none" strike="noStrike" baseline="0" dirty="0" err="1">
                <a:solidFill>
                  <a:srgbClr val="000000"/>
                </a:solidFill>
                <a:latin typeface="Courier New" panose="02070309020205020404" pitchFamily="49" charset="0"/>
              </a:rPr>
              <a:t>shape_index</a:t>
            </a:r>
            <a:r>
              <a:rPr lang="en-US" sz="1100" b="0" i="0" u="none" strike="noStrike" baseline="0" dirty="0">
                <a:solidFill>
                  <a:srgbClr val="000000"/>
                </a:solidFill>
                <a:latin typeface="Courier New" panose="02070309020205020404" pitchFamily="49" charset="0"/>
              </a:rPr>
              <a:t>};</a:t>
            </a:r>
          </a:p>
          <a:p>
            <a:r>
              <a:rPr lang="en-US" sz="1100" b="0" i="0" u="none" strike="noStrike" baseline="0" dirty="0" err="1">
                <a:solidFill>
                  <a:srgbClr val="000000"/>
                </a:solidFill>
                <a:latin typeface="Courier New" panose="02070309020205020404" pitchFamily="49" charset="0"/>
              </a:rPr>
              <a:t>template_start_cut</a:t>
            </a:r>
            <a:r>
              <a:rPr lang="en-US" sz="1100" b="0" i="0" u="none" strike="noStrike" baseline="0" dirty="0">
                <a:solidFill>
                  <a:srgbClr val="000000"/>
                </a:solidFill>
                <a:latin typeface="Courier New" panose="02070309020205020404" pitchFamily="49" charset="0"/>
              </a:rPr>
              <a:t> = </a:t>
            </a:r>
            <a:r>
              <a:rPr lang="en-US" sz="1100" b="0" i="0" u="none" strike="noStrike" baseline="0" dirty="0" err="1">
                <a:solidFill>
                  <a:srgbClr val="000000"/>
                </a:solidFill>
                <a:latin typeface="Courier New" panose="02070309020205020404" pitchFamily="49" charset="0"/>
              </a:rPr>
              <a:t>cut_distance</a:t>
            </a:r>
            <a:r>
              <a:rPr lang="en-US" sz="1100" b="0" i="0" u="none" strike="noStrike" baseline="0" dirty="0">
                <a:solidFill>
                  <a:srgbClr val="000000"/>
                </a:solidFill>
                <a:latin typeface="Courier New" panose="02070309020205020404" pitchFamily="49" charset="0"/>
              </a:rPr>
              <a:t>(</a:t>
            </a:r>
            <a:r>
              <a:rPr lang="en-US" sz="1100" b="0" i="0" u="none" strike="noStrike" baseline="0" dirty="0" err="1">
                <a:solidFill>
                  <a:srgbClr val="000000"/>
                </a:solidFill>
                <a:latin typeface="Courier New" panose="02070309020205020404" pitchFamily="49" charset="0"/>
              </a:rPr>
              <a:t>shape_index</a:t>
            </a:r>
            <a:r>
              <a:rPr lang="en-US" sz="1100" b="0" i="0" u="none" strike="noStrike" baseline="0" dirty="0">
                <a:solidFill>
                  <a:srgbClr val="000000"/>
                </a:solidFill>
                <a:latin typeface="Courier New" panose="02070309020205020404" pitchFamily="49" charset="0"/>
              </a:rPr>
              <a:t>);</a:t>
            </a:r>
          </a:p>
          <a:p>
            <a:r>
              <a:rPr lang="en-US" sz="1100" b="0" i="0" u="none" strike="noStrike" baseline="0" dirty="0">
                <a:solidFill>
                  <a:srgbClr val="000000"/>
                </a:solidFill>
                <a:latin typeface="Courier New" panose="02070309020205020404" pitchFamily="49" charset="0"/>
              </a:rPr>
              <a:t> </a:t>
            </a:r>
          </a:p>
          <a:p>
            <a:r>
              <a:rPr lang="en-US" sz="1100" b="0" i="0" u="none" strike="noStrike" baseline="0" dirty="0">
                <a:solidFill>
                  <a:srgbClr val="028009"/>
                </a:solidFill>
                <a:latin typeface="Courier New" panose="02070309020205020404" pitchFamily="49" charset="0"/>
              </a:rPr>
              <a:t>% Calculate projection distance</a:t>
            </a:r>
          </a:p>
          <a:p>
            <a:r>
              <a:rPr lang="en-US" sz="1100" b="0" i="0" u="none" strike="noStrike" baseline="0" dirty="0" err="1">
                <a:solidFill>
                  <a:srgbClr val="000000"/>
                </a:solidFill>
                <a:latin typeface="Courier New" panose="02070309020205020404" pitchFamily="49" charset="0"/>
              </a:rPr>
              <a:t>additional_cut_distance</a:t>
            </a:r>
            <a:r>
              <a:rPr lang="en-US" sz="1100" b="0" i="0" u="none" strike="noStrike" baseline="0" dirty="0">
                <a:solidFill>
                  <a:srgbClr val="000000"/>
                </a:solidFill>
                <a:latin typeface="Courier New" panose="02070309020205020404" pitchFamily="49" charset="0"/>
              </a:rPr>
              <a:t> = </a:t>
            </a:r>
            <a:r>
              <a:rPr lang="en-US" sz="1100" b="0" i="0" u="none" strike="noStrike" baseline="0" dirty="0" err="1">
                <a:solidFill>
                  <a:srgbClr val="000000"/>
                </a:solidFill>
                <a:latin typeface="Courier New" panose="02070309020205020404" pitchFamily="49" charset="0"/>
              </a:rPr>
              <a:t>edge_cut</a:t>
            </a:r>
            <a:r>
              <a:rPr lang="en-US" sz="1100" b="0" i="0" u="none" strike="noStrike" baseline="0" dirty="0">
                <a:solidFill>
                  <a:srgbClr val="000000"/>
                </a:solidFill>
                <a:latin typeface="Courier New" panose="02070309020205020404" pitchFamily="49" charset="0"/>
              </a:rPr>
              <a:t> - </a:t>
            </a:r>
            <a:r>
              <a:rPr lang="en-US" sz="1100" b="0" i="0" u="none" strike="noStrike" baseline="0" dirty="0" err="1">
                <a:solidFill>
                  <a:srgbClr val="000000"/>
                </a:solidFill>
                <a:latin typeface="Courier New" panose="02070309020205020404" pitchFamily="49" charset="0"/>
              </a:rPr>
              <a:t>template_start_cut</a:t>
            </a:r>
            <a:r>
              <a:rPr lang="en-US" sz="1100" b="0" i="0" u="none" strike="noStrike" baseline="0" dirty="0">
                <a:solidFill>
                  <a:srgbClr val="000000"/>
                </a:solidFill>
                <a:latin typeface="Courier New" panose="02070309020205020404" pitchFamily="49" charset="0"/>
              </a:rPr>
              <a:t>;</a:t>
            </a:r>
          </a:p>
          <a:p>
            <a:r>
              <a:rPr lang="en-US" sz="1100" b="0" i="0" u="none" strike="noStrike" baseline="0" dirty="0">
                <a:solidFill>
                  <a:srgbClr val="000000"/>
                </a:solidFill>
                <a:latin typeface="Courier New" panose="02070309020205020404" pitchFamily="49" charset="0"/>
              </a:rPr>
              <a:t> </a:t>
            </a:r>
          </a:p>
          <a:p>
            <a:r>
              <a:rPr lang="en-US" sz="1100" b="0" i="0" u="none" strike="noStrike" baseline="0" dirty="0">
                <a:solidFill>
                  <a:srgbClr val="028009"/>
                </a:solidFill>
                <a:latin typeface="Courier New" panose="02070309020205020404" pitchFamily="49" charset="0"/>
              </a:rPr>
              <a:t>% Determine final vertices</a:t>
            </a:r>
          </a:p>
          <a:p>
            <a:r>
              <a:rPr lang="en-US" sz="1100" b="0" i="0" u="none" strike="noStrike" baseline="0" dirty="0" err="1">
                <a:solidFill>
                  <a:srgbClr val="000000"/>
                </a:solidFill>
                <a:latin typeface="Courier New" panose="02070309020205020404" pitchFamily="49" charset="0"/>
              </a:rPr>
              <a:t>final_vertices</a:t>
            </a:r>
            <a:r>
              <a:rPr lang="en-US" sz="1100" b="0" i="0" u="none" strike="noStrike" baseline="0" dirty="0">
                <a:solidFill>
                  <a:srgbClr val="000000"/>
                </a:solidFill>
                <a:latin typeface="Courier New" panose="02070309020205020404" pitchFamily="49" charset="0"/>
              </a:rPr>
              <a:t> = </a:t>
            </a:r>
            <a:r>
              <a:rPr lang="en-US" sz="1100" b="0" i="0" u="none" strike="noStrike" baseline="0" dirty="0" err="1">
                <a:solidFill>
                  <a:srgbClr val="000000"/>
                </a:solidFill>
                <a:latin typeface="Courier New" panose="02070309020205020404" pitchFamily="49" charset="0"/>
              </a:rPr>
              <a:t>template_vertices</a:t>
            </a:r>
            <a:r>
              <a:rPr lang="en-US" sz="1100" b="0" i="0" u="none" strike="noStrike" baseline="0" dirty="0">
                <a:solidFill>
                  <a:srgbClr val="000000"/>
                </a:solidFill>
                <a:latin typeface="Courier New" panose="02070309020205020404" pitchFamily="49" charset="0"/>
              </a:rPr>
              <a:t> + </a:t>
            </a:r>
            <a:r>
              <a:rPr lang="en-US" sz="1100" b="0" i="0" u="none" strike="noStrike" baseline="0" dirty="0" err="1">
                <a:solidFill>
                  <a:srgbClr val="000000"/>
                </a:solidFill>
                <a:latin typeface="Courier New" panose="02070309020205020404" pitchFamily="49" charset="0"/>
              </a:rPr>
              <a:t>new_projection_vectors</a:t>
            </a:r>
            <a:r>
              <a:rPr lang="en-US" sz="1100" b="0" i="0" u="none" strike="noStrike" baseline="0" dirty="0">
                <a:solidFill>
                  <a:srgbClr val="000000"/>
                </a:solidFill>
                <a:latin typeface="Courier New" panose="02070309020205020404" pitchFamily="49" charset="0"/>
              </a:rPr>
              <a:t>{</a:t>
            </a:r>
            <a:r>
              <a:rPr lang="en-US" sz="1100" b="0" i="0" u="none" strike="noStrike" baseline="0" dirty="0" err="1">
                <a:solidFill>
                  <a:srgbClr val="000000"/>
                </a:solidFill>
                <a:latin typeface="Courier New" panose="02070309020205020404" pitchFamily="49" charset="0"/>
              </a:rPr>
              <a:t>shape_index</a:t>
            </a:r>
            <a:r>
              <a:rPr lang="en-US" sz="1100" b="0" i="0" u="none" strike="noStrike" baseline="0" dirty="0">
                <a:solidFill>
                  <a:srgbClr val="000000"/>
                </a:solidFill>
                <a:latin typeface="Courier New" panose="02070309020205020404" pitchFamily="49" charset="0"/>
              </a:rPr>
              <a:t>}*</a:t>
            </a:r>
            <a:r>
              <a:rPr lang="en-US" sz="1100" b="0" i="0" u="none" strike="noStrike" baseline="0" dirty="0" err="1">
                <a:solidFill>
                  <a:srgbClr val="000000"/>
                </a:solidFill>
                <a:latin typeface="Courier New" panose="02070309020205020404" pitchFamily="49" charset="0"/>
              </a:rPr>
              <a:t>additional_cut_distance</a:t>
            </a:r>
            <a:r>
              <a:rPr lang="en-US" sz="1100" b="0" i="0" u="none" strike="noStrike" baseline="0" dirty="0">
                <a:solidFill>
                  <a:srgbClr val="000000"/>
                </a:solidFill>
                <a:latin typeface="Courier New" panose="02070309020205020404" pitchFamily="49" charset="0"/>
              </a:rPr>
              <a:t>;</a:t>
            </a:r>
          </a:p>
          <a:p>
            <a:r>
              <a:rPr lang="en-US" sz="1100" b="0" i="0" u="none" strike="noStrike" baseline="0" dirty="0">
                <a:solidFill>
                  <a:srgbClr val="000000"/>
                </a:solidFill>
                <a:latin typeface="Courier New" panose="02070309020205020404" pitchFamily="49" charset="0"/>
              </a:rPr>
              <a:t> </a:t>
            </a:r>
          </a:p>
          <a:p>
            <a:r>
              <a:rPr lang="en-US" sz="1100" b="0" i="0" u="none" strike="noStrike" baseline="0" dirty="0">
                <a:solidFill>
                  <a:srgbClr val="000000"/>
                </a:solidFill>
                <a:latin typeface="Courier New" panose="02070309020205020404" pitchFamily="49" charset="0"/>
              </a:rPr>
              <a:t>   </a:t>
            </a:r>
          </a:p>
          <a:p>
            <a:endParaRPr lang="en-US" sz="1000" b="0" i="0" u="none" strike="noStrike" baseline="0" dirty="0"/>
          </a:p>
        </p:txBody>
      </p:sp>
    </p:spTree>
    <p:extLst>
      <p:ext uri="{BB962C8B-B14F-4D97-AF65-F5344CB8AC3E}">
        <p14:creationId xmlns:p14="http://schemas.microsoft.com/office/powerpoint/2010/main" val="1156334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336BD-58A8-43BA-B789-64471AC47C75}"/>
              </a:ext>
            </a:extLst>
          </p:cNvPr>
          <p:cNvSpPr>
            <a:spLocks noGrp="1"/>
          </p:cNvSpPr>
          <p:nvPr>
            <p:ph type="title"/>
          </p:nvPr>
        </p:nvSpPr>
        <p:spPr/>
        <p:txBody>
          <a:bodyPr/>
          <a:lstStyle/>
          <a:p>
            <a:r>
              <a:rPr lang="en-US" dirty="0"/>
              <a:t>The results are as expected</a:t>
            </a:r>
          </a:p>
        </p:txBody>
      </p:sp>
      <p:sp>
        <p:nvSpPr>
          <p:cNvPr id="8" name="TextBox 7">
            <a:extLst>
              <a:ext uri="{FF2B5EF4-FFF2-40B4-BE49-F238E27FC236}">
                <a16:creationId xmlns:a16="http://schemas.microsoft.com/office/drawing/2014/main" id="{5A523EF7-BD32-4E5C-BCFD-4911BB9806C3}"/>
              </a:ext>
            </a:extLst>
          </p:cNvPr>
          <p:cNvSpPr txBox="1"/>
          <p:nvPr/>
        </p:nvSpPr>
        <p:spPr>
          <a:xfrm>
            <a:off x="593124" y="1690688"/>
            <a:ext cx="899798" cy="369332"/>
          </a:xfrm>
          <a:prstGeom prst="rect">
            <a:avLst/>
          </a:prstGeom>
          <a:noFill/>
        </p:spPr>
        <p:txBody>
          <a:bodyPr wrap="none" rtlCol="0">
            <a:spAutoFit/>
          </a:bodyPr>
          <a:lstStyle/>
          <a:p>
            <a:r>
              <a:rPr lang="en-US" dirty="0"/>
              <a:t>Square:</a:t>
            </a:r>
          </a:p>
        </p:txBody>
      </p:sp>
      <p:sp>
        <p:nvSpPr>
          <p:cNvPr id="9" name="TextBox 8">
            <a:extLst>
              <a:ext uri="{FF2B5EF4-FFF2-40B4-BE49-F238E27FC236}">
                <a16:creationId xmlns:a16="http://schemas.microsoft.com/office/drawing/2014/main" id="{EBC3A39C-3E4A-425F-8ED1-0846EB8488CF}"/>
              </a:ext>
            </a:extLst>
          </p:cNvPr>
          <p:cNvSpPr txBox="1"/>
          <p:nvPr/>
        </p:nvSpPr>
        <p:spPr>
          <a:xfrm>
            <a:off x="3044866" y="1690688"/>
            <a:ext cx="1524392" cy="369332"/>
          </a:xfrm>
          <a:prstGeom prst="rect">
            <a:avLst/>
          </a:prstGeom>
          <a:noFill/>
        </p:spPr>
        <p:txBody>
          <a:bodyPr wrap="none" rtlCol="0">
            <a:spAutoFit/>
          </a:bodyPr>
          <a:lstStyle/>
          <a:p>
            <a:r>
              <a:rPr lang="en-US" dirty="0"/>
              <a:t>Right Triangle:</a:t>
            </a:r>
          </a:p>
        </p:txBody>
      </p:sp>
      <p:sp>
        <p:nvSpPr>
          <p:cNvPr id="10" name="TextBox 9">
            <a:extLst>
              <a:ext uri="{FF2B5EF4-FFF2-40B4-BE49-F238E27FC236}">
                <a16:creationId xmlns:a16="http://schemas.microsoft.com/office/drawing/2014/main" id="{103F8C62-CE9C-4213-9C4D-15623CE4E254}"/>
              </a:ext>
            </a:extLst>
          </p:cNvPr>
          <p:cNvSpPr txBox="1"/>
          <p:nvPr/>
        </p:nvSpPr>
        <p:spPr>
          <a:xfrm>
            <a:off x="5648918" y="1690688"/>
            <a:ext cx="1583447" cy="646331"/>
          </a:xfrm>
          <a:prstGeom prst="rect">
            <a:avLst/>
          </a:prstGeom>
          <a:noFill/>
        </p:spPr>
        <p:txBody>
          <a:bodyPr wrap="none" rtlCol="0">
            <a:spAutoFit/>
          </a:bodyPr>
          <a:lstStyle/>
          <a:p>
            <a:r>
              <a:rPr lang="en-US" dirty="0"/>
              <a:t>Right Triangle</a:t>
            </a:r>
            <a:br>
              <a:rPr lang="en-US" dirty="0"/>
            </a:br>
            <a:r>
              <a:rPr lang="en-US" dirty="0"/>
              <a:t>Cut too Deeply</a:t>
            </a:r>
          </a:p>
        </p:txBody>
      </p:sp>
      <p:sp>
        <p:nvSpPr>
          <p:cNvPr id="11" name="TextBox 10">
            <a:extLst>
              <a:ext uri="{FF2B5EF4-FFF2-40B4-BE49-F238E27FC236}">
                <a16:creationId xmlns:a16="http://schemas.microsoft.com/office/drawing/2014/main" id="{71CA7591-2A94-45A9-954A-F57EE6D2FA6A}"/>
              </a:ext>
            </a:extLst>
          </p:cNvPr>
          <p:cNvSpPr txBox="1"/>
          <p:nvPr/>
        </p:nvSpPr>
        <p:spPr>
          <a:xfrm>
            <a:off x="8446408" y="1754498"/>
            <a:ext cx="1580241" cy="369332"/>
          </a:xfrm>
          <a:prstGeom prst="rect">
            <a:avLst/>
          </a:prstGeom>
          <a:noFill/>
        </p:spPr>
        <p:txBody>
          <a:bodyPr wrap="none" rtlCol="0">
            <a:spAutoFit/>
          </a:bodyPr>
          <a:lstStyle/>
          <a:p>
            <a:r>
              <a:rPr lang="en-US" dirty="0"/>
              <a:t>Repeated cuts:</a:t>
            </a:r>
          </a:p>
        </p:txBody>
      </p:sp>
      <p:sp>
        <p:nvSpPr>
          <p:cNvPr id="12" name="TextBox 11">
            <a:extLst>
              <a:ext uri="{FF2B5EF4-FFF2-40B4-BE49-F238E27FC236}">
                <a16:creationId xmlns:a16="http://schemas.microsoft.com/office/drawing/2014/main" id="{30E1A489-48EE-47CA-8944-1AB793163EAC}"/>
              </a:ext>
            </a:extLst>
          </p:cNvPr>
          <p:cNvSpPr txBox="1"/>
          <p:nvPr/>
        </p:nvSpPr>
        <p:spPr>
          <a:xfrm>
            <a:off x="463915" y="6169709"/>
            <a:ext cx="7391767" cy="646331"/>
          </a:xfrm>
          <a:prstGeom prst="rect">
            <a:avLst/>
          </a:prstGeom>
          <a:noFill/>
        </p:spPr>
        <p:txBody>
          <a:bodyPr wrap="none" rtlCol="0">
            <a:spAutoFit/>
          </a:bodyPr>
          <a:lstStyle/>
          <a:p>
            <a:r>
              <a:rPr lang="en-US" dirty="0"/>
              <a:t>See: </a:t>
            </a:r>
            <a:r>
              <a:rPr lang="en-US" sz="1800" b="0" i="0" u="none" strike="noStrike" baseline="0" dirty="0" err="1">
                <a:solidFill>
                  <a:srgbClr val="028009"/>
                </a:solidFill>
                <a:latin typeface="Courier New" panose="02070309020205020404" pitchFamily="49" charset="0"/>
              </a:rPr>
              <a:t>script_test_fcn_MapGen_polytopeFindVertexSkeleton</a:t>
            </a:r>
            <a:endParaRPr lang="en-US" sz="1800" b="0" i="0" u="none" strike="noStrike" baseline="0" dirty="0">
              <a:solidFill>
                <a:srgbClr val="028009"/>
              </a:solidFill>
              <a:latin typeface="Courier New" panose="02070309020205020404" pitchFamily="49" charset="0"/>
            </a:endParaRPr>
          </a:p>
          <a:p>
            <a:r>
              <a:rPr lang="en-US" dirty="0"/>
              <a:t>For more examples</a:t>
            </a:r>
          </a:p>
        </p:txBody>
      </p:sp>
      <p:pic>
        <p:nvPicPr>
          <p:cNvPr id="4" name="Picture 3">
            <a:extLst>
              <a:ext uri="{FF2B5EF4-FFF2-40B4-BE49-F238E27FC236}">
                <a16:creationId xmlns:a16="http://schemas.microsoft.com/office/drawing/2014/main" id="{1A27100F-1189-4E5C-8CC2-02957439E90C}"/>
              </a:ext>
            </a:extLst>
          </p:cNvPr>
          <p:cNvPicPr>
            <a:picLocks noChangeAspect="1"/>
          </p:cNvPicPr>
          <p:nvPr/>
        </p:nvPicPr>
        <p:blipFill>
          <a:blip r:embed="rId2"/>
          <a:stretch>
            <a:fillRect/>
          </a:stretch>
        </p:blipFill>
        <p:spPr>
          <a:xfrm>
            <a:off x="118080" y="2343157"/>
            <a:ext cx="2293816" cy="1720362"/>
          </a:xfrm>
          <a:prstGeom prst="rect">
            <a:avLst/>
          </a:prstGeom>
        </p:spPr>
      </p:pic>
      <p:pic>
        <p:nvPicPr>
          <p:cNvPr id="6" name="Picture 5">
            <a:extLst>
              <a:ext uri="{FF2B5EF4-FFF2-40B4-BE49-F238E27FC236}">
                <a16:creationId xmlns:a16="http://schemas.microsoft.com/office/drawing/2014/main" id="{2076AC73-D5F4-483E-A112-46FD9038679F}"/>
              </a:ext>
            </a:extLst>
          </p:cNvPr>
          <p:cNvPicPr>
            <a:picLocks noChangeAspect="1"/>
          </p:cNvPicPr>
          <p:nvPr/>
        </p:nvPicPr>
        <p:blipFill>
          <a:blip r:embed="rId3"/>
          <a:stretch>
            <a:fillRect/>
          </a:stretch>
        </p:blipFill>
        <p:spPr>
          <a:xfrm>
            <a:off x="2513523" y="2172943"/>
            <a:ext cx="2977600" cy="2233200"/>
          </a:xfrm>
          <a:prstGeom prst="rect">
            <a:avLst/>
          </a:prstGeom>
        </p:spPr>
      </p:pic>
      <p:pic>
        <p:nvPicPr>
          <p:cNvPr id="13" name="Picture 12">
            <a:extLst>
              <a:ext uri="{FF2B5EF4-FFF2-40B4-BE49-F238E27FC236}">
                <a16:creationId xmlns:a16="http://schemas.microsoft.com/office/drawing/2014/main" id="{8AC8411E-0174-4E73-9CBF-D8A183AFDDB1}"/>
              </a:ext>
            </a:extLst>
          </p:cNvPr>
          <p:cNvPicPr>
            <a:picLocks noChangeAspect="1"/>
          </p:cNvPicPr>
          <p:nvPr/>
        </p:nvPicPr>
        <p:blipFill>
          <a:blip r:embed="rId4"/>
          <a:stretch>
            <a:fillRect/>
          </a:stretch>
        </p:blipFill>
        <p:spPr>
          <a:xfrm>
            <a:off x="5282995" y="2467924"/>
            <a:ext cx="2607383" cy="1955537"/>
          </a:xfrm>
          <a:prstGeom prst="rect">
            <a:avLst/>
          </a:prstGeom>
        </p:spPr>
      </p:pic>
      <p:pic>
        <p:nvPicPr>
          <p:cNvPr id="17" name="Picture 16">
            <a:extLst>
              <a:ext uri="{FF2B5EF4-FFF2-40B4-BE49-F238E27FC236}">
                <a16:creationId xmlns:a16="http://schemas.microsoft.com/office/drawing/2014/main" id="{1B3B65D9-A431-4463-B13E-868772B82720}"/>
              </a:ext>
            </a:extLst>
          </p:cNvPr>
          <p:cNvPicPr>
            <a:picLocks noChangeAspect="1"/>
          </p:cNvPicPr>
          <p:nvPr/>
        </p:nvPicPr>
        <p:blipFill>
          <a:blip r:embed="rId5"/>
          <a:stretch>
            <a:fillRect/>
          </a:stretch>
        </p:blipFill>
        <p:spPr>
          <a:xfrm>
            <a:off x="7992850" y="2337019"/>
            <a:ext cx="2667000" cy="2000250"/>
          </a:xfrm>
          <a:prstGeom prst="rect">
            <a:avLst/>
          </a:prstGeom>
        </p:spPr>
      </p:pic>
    </p:spTree>
    <p:extLst>
      <p:ext uri="{BB962C8B-B14F-4D97-AF65-F5344CB8AC3E}">
        <p14:creationId xmlns:p14="http://schemas.microsoft.com/office/powerpoint/2010/main" val="30085456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F0EA-7D51-4435-9B25-D72F74F47537}"/>
              </a:ext>
            </a:extLst>
          </p:cNvPr>
          <p:cNvSpPr>
            <a:spLocks noGrp="1"/>
          </p:cNvSpPr>
          <p:nvPr>
            <p:ph type="title"/>
          </p:nvPr>
        </p:nvSpPr>
        <p:spPr/>
        <p:txBody>
          <a:bodyPr>
            <a:normAutofit fontScale="90000"/>
          </a:bodyPr>
          <a:lstStyle/>
          <a:p>
            <a:r>
              <a:rPr lang="en-US" dirty="0"/>
              <a:t>When using edge cutting, particularly if repeatedly using this, significant computation time is saved if one avoids repeated calculation of the skeleton.</a:t>
            </a:r>
          </a:p>
        </p:txBody>
      </p:sp>
      <p:sp>
        <p:nvSpPr>
          <p:cNvPr id="3" name="Content Placeholder 2">
            <a:extLst>
              <a:ext uri="{FF2B5EF4-FFF2-40B4-BE49-F238E27FC236}">
                <a16:creationId xmlns:a16="http://schemas.microsoft.com/office/drawing/2014/main" id="{0492314A-F2A1-4184-876B-CDCAECC352B0}"/>
              </a:ext>
            </a:extLst>
          </p:cNvPr>
          <p:cNvSpPr>
            <a:spLocks noGrp="1"/>
          </p:cNvSpPr>
          <p:nvPr>
            <p:ph idx="1"/>
          </p:nvPr>
        </p:nvSpPr>
        <p:spPr>
          <a:xfrm>
            <a:off x="838200" y="2176461"/>
            <a:ext cx="3654287" cy="4000501"/>
          </a:xfrm>
        </p:spPr>
        <p:txBody>
          <a:bodyPr/>
          <a:lstStyle/>
          <a:p>
            <a:pPr marL="0" indent="0">
              <a:buNone/>
            </a:pPr>
            <a:r>
              <a:rPr lang="en-US" dirty="0"/>
              <a:t>If one precomputes, this and reuses it, it can save roughly 10 times the computation. If one avoids polytope calculations and just needs the vertices, it saves roughly 100 times the calculations</a:t>
            </a:r>
          </a:p>
        </p:txBody>
      </p:sp>
      <p:pic>
        <p:nvPicPr>
          <p:cNvPr id="5" name="Picture 4">
            <a:extLst>
              <a:ext uri="{FF2B5EF4-FFF2-40B4-BE49-F238E27FC236}">
                <a16:creationId xmlns:a16="http://schemas.microsoft.com/office/drawing/2014/main" id="{B62711FD-801A-4D54-B77C-6D5CA306874A}"/>
              </a:ext>
            </a:extLst>
          </p:cNvPr>
          <p:cNvPicPr>
            <a:picLocks noChangeAspect="1"/>
          </p:cNvPicPr>
          <p:nvPr/>
        </p:nvPicPr>
        <p:blipFill>
          <a:blip r:embed="rId2"/>
          <a:stretch>
            <a:fillRect/>
          </a:stretch>
        </p:blipFill>
        <p:spPr>
          <a:xfrm>
            <a:off x="5555974" y="2176463"/>
            <a:ext cx="5334000" cy="4000500"/>
          </a:xfrm>
          <a:prstGeom prst="rect">
            <a:avLst/>
          </a:prstGeom>
        </p:spPr>
      </p:pic>
    </p:spTree>
    <p:extLst>
      <p:ext uri="{BB962C8B-B14F-4D97-AF65-F5344CB8AC3E}">
        <p14:creationId xmlns:p14="http://schemas.microsoft.com/office/powerpoint/2010/main" val="1535332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64892-2C88-4F91-9AF5-0494FCAB9BB1}"/>
              </a:ext>
            </a:extLst>
          </p:cNvPr>
          <p:cNvSpPr>
            <a:spLocks noGrp="1"/>
          </p:cNvSpPr>
          <p:nvPr>
            <p:ph type="title"/>
          </p:nvPr>
        </p:nvSpPr>
        <p:spPr/>
        <p:txBody>
          <a:bodyPr>
            <a:normAutofit fontScale="90000"/>
          </a:bodyPr>
          <a:lstStyle/>
          <a:p>
            <a:r>
              <a:rPr lang="en-US" dirty="0"/>
              <a:t>Several functions exist to plot maps. The one for polytopes is:</a:t>
            </a:r>
            <a:br>
              <a:rPr lang="en-US" dirty="0"/>
            </a:br>
            <a:r>
              <a:rPr lang="en-US" sz="3100" dirty="0" err="1">
                <a:solidFill>
                  <a:srgbClr val="00B050"/>
                </a:solidFill>
                <a:latin typeface="Courier New" panose="02070309020205020404" pitchFamily="49" charset="0"/>
                <a:ea typeface="+mn-ea"/>
                <a:cs typeface="+mn-cs"/>
              </a:rPr>
              <a:t>fcn_MapGen_plotPolytopes</a:t>
            </a:r>
            <a:endParaRPr lang="en-US" dirty="0">
              <a:solidFill>
                <a:srgbClr val="00B050"/>
              </a:solidFill>
            </a:endParaRPr>
          </a:p>
        </p:txBody>
      </p:sp>
      <p:sp>
        <p:nvSpPr>
          <p:cNvPr id="4" name="Rectangle 3">
            <a:extLst>
              <a:ext uri="{FF2B5EF4-FFF2-40B4-BE49-F238E27FC236}">
                <a16:creationId xmlns:a16="http://schemas.microsoft.com/office/drawing/2014/main" id="{8E671B44-5659-44E7-8EA0-046138B01C1F}"/>
              </a:ext>
            </a:extLst>
          </p:cNvPr>
          <p:cNvSpPr/>
          <p:nvPr/>
        </p:nvSpPr>
        <p:spPr>
          <a:xfrm>
            <a:off x="5591176" y="1937782"/>
            <a:ext cx="6329994" cy="861774"/>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Plot the polytopes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22;</a:t>
            </a:r>
          </a:p>
          <a:p>
            <a:r>
              <a:rPr lang="en-US" sz="1000" dirty="0" err="1">
                <a:solidFill>
                  <a:srgbClr val="000000"/>
                </a:solidFill>
                <a:latin typeface="Courier New" panose="02070309020205020404" pitchFamily="49" charset="0"/>
              </a:rPr>
              <a:t>line_width</a:t>
            </a:r>
            <a:r>
              <a:rPr lang="en-US" sz="1000" dirty="0">
                <a:solidFill>
                  <a:srgbClr val="000000"/>
                </a:solidFill>
                <a:latin typeface="Courier New" panose="02070309020205020404" pitchFamily="49" charset="0"/>
              </a:rPr>
              <a:t> = 2;</a:t>
            </a:r>
          </a:p>
          <a:p>
            <a:r>
              <a:rPr lang="fr-FR" sz="1000" dirty="0" err="1">
                <a:solidFill>
                  <a:srgbClr val="000000"/>
                </a:solidFill>
                <a:latin typeface="Courier New" panose="02070309020205020404" pitchFamily="49" charset="0"/>
              </a:rPr>
              <a:t>axis_limits</a:t>
            </a:r>
            <a:r>
              <a:rPr lang="fr-FR" sz="1000" dirty="0">
                <a:solidFill>
                  <a:srgbClr val="000000"/>
                </a:solidFill>
                <a:latin typeface="Courier New" panose="02070309020205020404" pitchFamily="49" charset="0"/>
              </a:rPr>
              <a:t> = [0 1 0 1];</a:t>
            </a:r>
          </a:p>
          <a:p>
            <a:r>
              <a:rPr lang="en-US" sz="1000" dirty="0" err="1">
                <a:solidFill>
                  <a:srgbClr val="000000"/>
                </a:solidFill>
                <a:latin typeface="Courier New" panose="02070309020205020404" pitchFamily="49" charset="0"/>
              </a:rPr>
              <a:t>fcn_MapGen_plotPolytopes</a:t>
            </a:r>
            <a:r>
              <a:rPr lang="en-US" sz="1000" dirty="0">
                <a:solidFill>
                  <a:srgbClr val="000000"/>
                </a:solidFill>
                <a:latin typeface="Courier New" panose="02070309020205020404" pitchFamily="49" charset="0"/>
              </a:rPr>
              <a:t>(tiled_polytopes,fig_num,</a:t>
            </a:r>
            <a:r>
              <a:rPr lang="en-US" sz="1000" dirty="0">
                <a:solidFill>
                  <a:srgbClr val="AA04F9"/>
                </a:solidFill>
                <a:latin typeface="Courier New" panose="02070309020205020404" pitchFamily="49" charset="0"/>
              </a:rPr>
              <a:t>'r'</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line_width,axis_limits</a:t>
            </a:r>
            <a:r>
              <a:rPr lang="en-US" sz="10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36E73901-6B92-4656-8909-22B8892A4DC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73399" y="3045245"/>
            <a:ext cx="5011852" cy="3758889"/>
          </a:xfrm>
          <a:prstGeom prst="rect">
            <a:avLst/>
          </a:prstGeom>
        </p:spPr>
      </p:pic>
    </p:spTree>
    <p:extLst>
      <p:ext uri="{BB962C8B-B14F-4D97-AF65-F5344CB8AC3E}">
        <p14:creationId xmlns:p14="http://schemas.microsoft.com/office/powerpoint/2010/main" val="2174497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491983-D7B6-44DA-AF6D-A1A28B7DF7E9}"/>
              </a:ext>
            </a:extLst>
          </p:cNvPr>
          <p:cNvSpPr/>
          <p:nvPr/>
        </p:nvSpPr>
        <p:spPr>
          <a:xfrm>
            <a:off x="5591176" y="1937782"/>
            <a:ext cx="6329994" cy="3170099"/>
          </a:xfrm>
          <a:prstGeom prst="rect">
            <a:avLst/>
          </a:prstGeom>
          <a:solidFill>
            <a:schemeClr val="accent4">
              <a:lumMod val="20000"/>
              <a:lumOff val="80000"/>
            </a:schemeClr>
          </a:solidFill>
        </p:spPr>
        <p:txBody>
          <a:bodyPr wrap="square">
            <a:spAutoFit/>
          </a:bodyPr>
          <a:lstStyle/>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Generate a map from a name</a:t>
            </a:r>
          </a:p>
          <a:p>
            <a:r>
              <a:rPr lang="en-US" sz="1000" dirty="0" err="1">
                <a:solidFill>
                  <a:srgbClr val="000000"/>
                </a:solidFill>
                <a:latin typeface="Courier New" panose="02070309020205020404" pitchFamily="49" charset="0"/>
              </a:rPr>
              <a:t>map_name</a:t>
            </a:r>
            <a:r>
              <a:rPr lang="en-US" sz="1000" dirty="0">
                <a:solidFill>
                  <a:srgbClr val="000000"/>
                </a:solidFill>
                <a:latin typeface="Courier New" panose="02070309020205020404" pitchFamily="49" charset="0"/>
              </a:rPr>
              <a:t> = </a:t>
            </a:r>
            <a:r>
              <a:rPr lang="en-US" sz="1000" dirty="0">
                <a:solidFill>
                  <a:srgbClr val="AA04F9"/>
                </a:solidFill>
                <a:latin typeface="Courier New" panose="02070309020205020404" pitchFamily="49" charset="0"/>
              </a:rPr>
              <a:t>"HST 30 450 SQT 0 1 0 1 SMV 0.02 0.005 1e-6 1234"</a:t>
            </a:r>
            <a:r>
              <a:rPr lang="en-US" sz="1000" dirty="0">
                <a:solidFill>
                  <a:srgbClr val="000000"/>
                </a:solidFill>
                <a:latin typeface="Courier New" panose="02070309020205020404" pitchFamily="49" charset="0"/>
              </a:rPr>
              <a:t>;</a:t>
            </a:r>
          </a:p>
          <a:p>
            <a:r>
              <a:rPr lang="nl-NL" sz="1000" dirty="0">
                <a:solidFill>
                  <a:srgbClr val="000000"/>
                </a:solidFill>
                <a:latin typeface="Courier New" panose="02070309020205020404" pitchFamily="49" charset="0"/>
              </a:rPr>
              <a:t>plot_flag = 1; disp_name = [1, 0.05 -0.05, 0.5 0.5 0.5, 10];</a:t>
            </a:r>
          </a:p>
          <a:p>
            <a:r>
              <a:rPr lang="en-US" sz="1000" dirty="0" err="1">
                <a:solidFill>
                  <a:srgbClr val="000000"/>
                </a:solidFill>
                <a:latin typeface="Courier New" panose="02070309020205020404" pitchFamily="49" charset="0"/>
              </a:rPr>
              <a:t>line_style</a:t>
            </a:r>
            <a:r>
              <a:rPr lang="en-US" sz="1000" dirty="0">
                <a:solidFill>
                  <a:srgbClr val="000000"/>
                </a:solidFill>
                <a:latin typeface="Courier New" panose="02070309020205020404" pitchFamily="49" charset="0"/>
              </a:rPr>
              <a:t> = </a:t>
            </a:r>
            <a:r>
              <a:rPr lang="en-US" sz="1000" dirty="0">
                <a:solidFill>
                  <a:srgbClr val="AA04F9"/>
                </a:solidFill>
                <a:latin typeface="Courier New" panose="02070309020205020404" pitchFamily="49" charset="0"/>
              </a:rPr>
              <a:t>'-'</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line_width</a:t>
            </a:r>
            <a:r>
              <a:rPr lang="en-US" sz="1000" dirty="0">
                <a:solidFill>
                  <a:srgbClr val="000000"/>
                </a:solidFill>
                <a:latin typeface="Courier New" panose="02070309020205020404" pitchFamily="49" charset="0"/>
              </a:rPr>
              <a:t> = 2; color = [0 0 1];</a:t>
            </a:r>
          </a:p>
          <a:p>
            <a:r>
              <a:rPr lang="en-US" sz="1000" dirty="0" err="1">
                <a:solidFill>
                  <a:srgbClr val="000000"/>
                </a:solidFill>
                <a:latin typeface="Courier New" panose="02070309020205020404" pitchFamily="49" charset="0"/>
              </a:rPr>
              <a:t>axis_limits</a:t>
            </a:r>
            <a:r>
              <a:rPr lang="en-US" sz="1000" dirty="0">
                <a:solidFill>
                  <a:srgbClr val="000000"/>
                </a:solidFill>
                <a:latin typeface="Courier New" panose="02070309020205020404" pitchFamily="49" charset="0"/>
              </a:rPr>
              <a:t> = [0 1 -0.1 1]; </a:t>
            </a:r>
            <a:r>
              <a:rPr lang="en-US" sz="1000" dirty="0" err="1">
                <a:solidFill>
                  <a:srgbClr val="000000"/>
                </a:solidFill>
                <a:latin typeface="Courier New" panose="02070309020205020404" pitchFamily="49" charset="0"/>
              </a:rPr>
              <a:t>axis_style</a:t>
            </a:r>
            <a:r>
              <a:rPr lang="en-US" sz="1000" dirty="0">
                <a:solidFill>
                  <a:srgbClr val="000000"/>
                </a:solidFill>
                <a:latin typeface="Courier New" panose="02070309020205020404" pitchFamily="49" charset="0"/>
              </a:rPr>
              <a:t> = </a:t>
            </a:r>
            <a:r>
              <a:rPr lang="en-US" sz="1000" dirty="0">
                <a:solidFill>
                  <a:srgbClr val="AA04F9"/>
                </a:solidFill>
                <a:latin typeface="Courier New" panose="02070309020205020404" pitchFamily="49" charset="0"/>
              </a:rPr>
              <a:t>'square'</a:t>
            </a:r>
            <a:r>
              <a:rPr lang="en-US" sz="1000" dirty="0">
                <a:solidFill>
                  <a:srgbClr val="000000"/>
                </a:solidFill>
                <a:latin typeface="Courier New" panose="02070309020205020404" pitchFamily="49" charset="0"/>
              </a:rPr>
              <a:t>;</a:t>
            </a:r>
          </a:p>
          <a:p>
            <a:r>
              <a:rPr lang="en-US" sz="1000" dirty="0" err="1">
                <a:solidFill>
                  <a:srgbClr val="000000"/>
                </a:solidFill>
                <a:latin typeface="Courier New" panose="02070309020205020404" pitchFamily="49" charset="0"/>
              </a:rPr>
              <a:t>fill_info</a:t>
            </a:r>
            <a:r>
              <a:rPr lang="en-US" sz="1000" dirty="0">
                <a:solidFill>
                  <a:srgbClr val="000000"/>
                </a:solidFill>
                <a:latin typeface="Courier New" panose="02070309020205020404" pitchFamily="49" charset="0"/>
              </a:rPr>
              <a:t> = [1 1 0 1 0.5];</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7; </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polytopes,fig</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fcn_MapGen_nameToMap</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map_name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plot_flag</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disp_name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line_style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line_width</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r>
              <a:rPr lang="en-US" sz="1000" dirty="0">
                <a:solidFill>
                  <a:srgbClr val="028009"/>
                </a:solidFill>
                <a:latin typeface="Courier New" panose="02070309020205020404" pitchFamily="49" charset="0"/>
              </a:rPr>
              <a:t>.</a:t>
            </a:r>
          </a:p>
          <a:p>
            <a:r>
              <a:rPr lang="en-US" sz="1000" dirty="0">
                <a:solidFill>
                  <a:srgbClr val="000000"/>
                </a:solidFill>
                <a:latin typeface="Courier New" panose="02070309020205020404" pitchFamily="49" charset="0"/>
              </a:rPr>
              <a:t>    color,</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axis_limits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axis_style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fill_info</a:t>
            </a:r>
            <a:r>
              <a:rPr lang="en-US" sz="1000" dirty="0">
                <a:solidFill>
                  <a:srgbClr val="000000"/>
                </a:solidFill>
                <a:latin typeface="Courier New" panose="02070309020205020404" pitchFamily="49" charset="0"/>
              </a:rPr>
              <a:t>);</a:t>
            </a:r>
          </a:p>
        </p:txBody>
      </p:sp>
      <p:sp>
        <p:nvSpPr>
          <p:cNvPr id="2" name="Title 1">
            <a:extLst>
              <a:ext uri="{FF2B5EF4-FFF2-40B4-BE49-F238E27FC236}">
                <a16:creationId xmlns:a16="http://schemas.microsoft.com/office/drawing/2014/main" id="{CB9D1811-416D-4FBE-AD09-F0B782B4DE5B}"/>
              </a:ext>
            </a:extLst>
          </p:cNvPr>
          <p:cNvSpPr>
            <a:spLocks noGrp="1"/>
          </p:cNvSpPr>
          <p:nvPr>
            <p:ph type="title"/>
          </p:nvPr>
        </p:nvSpPr>
        <p:spPr/>
        <p:txBody>
          <a:bodyPr/>
          <a:lstStyle/>
          <a:p>
            <a:r>
              <a:rPr lang="en-US" dirty="0"/>
              <a:t>We often want to generate maps by a </a:t>
            </a:r>
            <a:r>
              <a:rPr lang="en-US"/>
              <a:t>fully repeatable </a:t>
            </a:r>
            <a:r>
              <a:rPr lang="en-US" dirty="0"/>
              <a:t>“name”</a:t>
            </a:r>
          </a:p>
        </p:txBody>
      </p:sp>
      <p:sp>
        <p:nvSpPr>
          <p:cNvPr id="3" name="Content Placeholder 2">
            <a:extLst>
              <a:ext uri="{FF2B5EF4-FFF2-40B4-BE49-F238E27FC236}">
                <a16:creationId xmlns:a16="http://schemas.microsoft.com/office/drawing/2014/main" id="{540D61C0-4982-4725-B9AE-53A732B860F6}"/>
              </a:ext>
            </a:extLst>
          </p:cNvPr>
          <p:cNvSpPr>
            <a:spLocks noGrp="1"/>
          </p:cNvSpPr>
          <p:nvPr>
            <p:ph idx="1"/>
          </p:nvPr>
        </p:nvSpPr>
        <p:spPr>
          <a:xfrm>
            <a:off x="838200" y="1825625"/>
            <a:ext cx="3581400" cy="4351338"/>
          </a:xfrm>
        </p:spPr>
        <p:txBody>
          <a:bodyPr/>
          <a:lstStyle/>
          <a:p>
            <a:pPr marL="0" indent="0">
              <a:buNone/>
            </a:pPr>
            <a:r>
              <a:rPr lang="en-US" dirty="0"/>
              <a:t>The idea is that a string can be produced, and even plotted on the figure, that when entered into the function generates EXACTLY the same map again. This is exceptionally useful for debugging.</a:t>
            </a:r>
          </a:p>
        </p:txBody>
      </p:sp>
      <p:pic>
        <p:nvPicPr>
          <p:cNvPr id="4" name="Picture 3">
            <a:extLst>
              <a:ext uri="{FF2B5EF4-FFF2-40B4-BE49-F238E27FC236}">
                <a16:creationId xmlns:a16="http://schemas.microsoft.com/office/drawing/2014/main" id="{B8610C74-28C4-4F79-B121-1AE2F918D8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90446" y="3683001"/>
            <a:ext cx="3566583" cy="2674937"/>
          </a:xfrm>
          <a:prstGeom prst="rect">
            <a:avLst/>
          </a:prstGeom>
        </p:spPr>
      </p:pic>
      <p:sp>
        <p:nvSpPr>
          <p:cNvPr id="5" name="Arrow: Right 4">
            <a:extLst>
              <a:ext uri="{FF2B5EF4-FFF2-40B4-BE49-F238E27FC236}">
                <a16:creationId xmlns:a16="http://schemas.microsoft.com/office/drawing/2014/main" id="{67AE3D90-66CF-4A04-88C2-3257B52A73FA}"/>
              </a:ext>
            </a:extLst>
          </p:cNvPr>
          <p:cNvSpPr/>
          <p:nvPr/>
        </p:nvSpPr>
        <p:spPr>
          <a:xfrm>
            <a:off x="7619267" y="5842855"/>
            <a:ext cx="1067533" cy="334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7833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Various methods for estimating area </a:t>
            </a:r>
            <a:r>
              <a:rPr lang="en-US" sz="3600" dirty="0" err="1" smtClean="0"/>
              <a:t>unoccupancy</a:t>
            </a:r>
            <a:r>
              <a:rPr lang="en-US" sz="3600" dirty="0" smtClean="0"/>
              <a:t> ratio are in the function </a:t>
            </a:r>
            <a:r>
              <a:rPr lang="en-US" sz="3600" dirty="0" err="1" smtClean="0">
                <a:latin typeface="Courier New" panose="02070309020205020404" pitchFamily="49" charset="0"/>
                <a:cs typeface="Courier New" panose="02070309020205020404" pitchFamily="49" charset="0"/>
              </a:rPr>
              <a:t>fcn_MapGen_polytopesPredictUnoccupancyratio</a:t>
            </a:r>
            <a:endParaRPr lang="en-US" sz="36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2"/>
          <a:stretch>
            <a:fillRect/>
          </a:stretch>
        </p:blipFill>
        <p:spPr>
          <a:xfrm>
            <a:off x="838200" y="3520494"/>
            <a:ext cx="10628572" cy="761714"/>
          </a:xfrm>
          <a:prstGeom prst="rect">
            <a:avLst/>
          </a:prstGeom>
        </p:spPr>
      </p:pic>
    </p:spTree>
    <p:extLst>
      <p:ext uri="{BB962C8B-B14F-4D97-AF65-F5344CB8AC3E}">
        <p14:creationId xmlns:p14="http://schemas.microsoft.com/office/powerpoint/2010/main" val="2478937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B289-6F7D-4E26-9549-A418B0B98DBB}"/>
              </a:ext>
            </a:extLst>
          </p:cNvPr>
          <p:cNvSpPr>
            <a:spLocks noGrp="1"/>
          </p:cNvSpPr>
          <p:nvPr>
            <p:ph type="title"/>
          </p:nvPr>
        </p:nvSpPr>
        <p:spPr/>
        <p:txBody>
          <a:bodyPr>
            <a:normAutofit fontScale="90000"/>
          </a:bodyPr>
          <a:lstStyle/>
          <a:p>
            <a:r>
              <a:rPr lang="en-US" dirty="0"/>
              <a:t>For many examples below, MATLAB code will be given. It is usually highlighted as shown here: yellow for scripts, grey for console outputs.</a:t>
            </a:r>
          </a:p>
        </p:txBody>
      </p:sp>
      <p:sp>
        <p:nvSpPr>
          <p:cNvPr id="5" name="Rectangle 4">
            <a:extLst>
              <a:ext uri="{FF2B5EF4-FFF2-40B4-BE49-F238E27FC236}">
                <a16:creationId xmlns:a16="http://schemas.microsoft.com/office/drawing/2014/main" id="{F0CB9B29-E4C5-4A4F-9118-99BC76FA2AD9}"/>
              </a:ext>
            </a:extLst>
          </p:cNvPr>
          <p:cNvSpPr/>
          <p:nvPr/>
        </p:nvSpPr>
        <p:spPr>
          <a:xfrm>
            <a:off x="925417" y="2033855"/>
            <a:ext cx="5291769" cy="1323439"/>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Example 1: simple three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x     = [-4;   -2;   1]; </a:t>
            </a:r>
          </a:p>
          <a:p>
            <a:r>
              <a:rPr lang="en-US" sz="1000" dirty="0">
                <a:solidFill>
                  <a:srgbClr val="000000"/>
                </a:solidFill>
                <a:latin typeface="Courier New" panose="02070309020205020404" pitchFamily="49" charset="0"/>
              </a:rPr>
              <a:t>y     = [0;     -4;  -1]; </a:t>
            </a:r>
          </a:p>
          <a:p>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 [x y];</a:t>
            </a:r>
          </a:p>
          <a:p>
            <a:r>
              <a:rPr lang="en-US" sz="1000" dirty="0" err="1">
                <a:solidFill>
                  <a:srgbClr val="000000"/>
                </a:solidFill>
                <a:latin typeface="Courier New" panose="02070309020205020404" pitchFamily="49" charset="0"/>
              </a:rPr>
              <a:t>fcn_FastestTraversal_calculateObstacleDirectionAtApexPoints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a:t>
            </a:r>
          </a:p>
        </p:txBody>
      </p:sp>
      <p:sp>
        <p:nvSpPr>
          <p:cNvPr id="4" name="TextBox 3">
            <a:extLst>
              <a:ext uri="{FF2B5EF4-FFF2-40B4-BE49-F238E27FC236}">
                <a16:creationId xmlns:a16="http://schemas.microsoft.com/office/drawing/2014/main" id="{D7B38888-70E6-461D-A5D9-C2A59BB406B1}"/>
              </a:ext>
            </a:extLst>
          </p:cNvPr>
          <p:cNvSpPr txBox="1"/>
          <p:nvPr/>
        </p:nvSpPr>
        <p:spPr>
          <a:xfrm>
            <a:off x="6982997" y="4171950"/>
            <a:ext cx="3855720" cy="1015663"/>
          </a:xfrm>
          <a:prstGeom prst="rect">
            <a:avLst/>
          </a:prstGeom>
          <a:solidFill>
            <a:schemeClr val="bg1">
              <a:lumMod val="85000"/>
            </a:schemeClr>
          </a:solidFill>
        </p:spPr>
        <p:txBody>
          <a:bodyPr wrap="square" rtlCol="0">
            <a:spAutoFit/>
          </a:bodyPr>
          <a:lstStyle/>
          <a:p>
            <a:r>
              <a:rPr lang="en-US" sz="1200" dirty="0"/>
              <a:t>&gt;&gt; </a:t>
            </a:r>
            <a:r>
              <a:rPr lang="en-US" sz="1200" dirty="0" err="1"/>
              <a:t>script_test_fcn_geometry_selfCrossProduct</a:t>
            </a:r>
            <a:endParaRPr lang="en-US" sz="1200" dirty="0"/>
          </a:p>
          <a:p>
            <a:r>
              <a:rPr lang="en-US" sz="1200" dirty="0" err="1"/>
              <a:t>cross_products</a:t>
            </a:r>
            <a:r>
              <a:rPr lang="en-US" sz="1200" dirty="0"/>
              <a:t> =</a:t>
            </a:r>
          </a:p>
          <a:p>
            <a:r>
              <a:rPr lang="en-US" sz="1200" dirty="0"/>
              <a:t>     0</a:t>
            </a:r>
          </a:p>
          <a:p>
            <a:r>
              <a:rPr lang="en-US" sz="1200" dirty="0"/>
              <a:t>err =</a:t>
            </a:r>
          </a:p>
          <a:p>
            <a:r>
              <a:rPr lang="en-US" sz="1200" dirty="0"/>
              <a:t>     1</a:t>
            </a:r>
          </a:p>
        </p:txBody>
      </p:sp>
    </p:spTree>
    <p:extLst>
      <p:ext uri="{BB962C8B-B14F-4D97-AF65-F5344CB8AC3E}">
        <p14:creationId xmlns:p14="http://schemas.microsoft.com/office/powerpoint/2010/main" val="626520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68776-7474-3A04-83F0-C83DEBC5E6AD}"/>
              </a:ext>
            </a:extLst>
          </p:cNvPr>
          <p:cNvSpPr>
            <a:spLocks noGrp="1"/>
          </p:cNvSpPr>
          <p:nvPr>
            <p:ph type="title"/>
          </p:nvPr>
        </p:nvSpPr>
        <p:spPr>
          <a:xfrm>
            <a:off x="838200" y="0"/>
            <a:ext cx="10515600" cy="1325563"/>
          </a:xfrm>
        </p:spPr>
        <p:txBody>
          <a:bodyPr>
            <a:normAutofit/>
          </a:bodyPr>
          <a:lstStyle/>
          <a:p>
            <a:r>
              <a:rPr lang="en-US" sz="2400" dirty="0" smtClean="0"/>
              <a:t>Area occupancy can be measured directly from area.  This is stored in </a:t>
            </a:r>
            <a:r>
              <a:rPr lang="en-US" sz="2400" dirty="0" err="1" smtClean="0">
                <a:latin typeface="Courier New" panose="02070309020205020404" pitchFamily="49" charset="0"/>
                <a:cs typeface="Courier New" panose="02070309020205020404" pitchFamily="49" charset="0"/>
              </a:rPr>
              <a:t>A_unocc_meas</a:t>
            </a:r>
            <a:r>
              <a:rPr lang="en-US" sz="2400" dirty="0" smtClean="0"/>
              <a:t>.  See the following from Seth Tau’s PhD Thesis</a:t>
            </a:r>
            <a:r>
              <a:rPr lang="en-US" sz="2400" dirty="0"/>
              <a:t>, “THE EFFECTS OF PATH-PLANNING UNCERTAINTY ONINTELLIGENT VEHICLE </a:t>
            </a:r>
            <a:r>
              <a:rPr lang="en-US" sz="2400" dirty="0" smtClean="0"/>
              <a:t>PERFORMANCE”:</a:t>
            </a:r>
            <a:endParaRPr lang="en-US" sz="2400" dirty="0"/>
          </a:p>
        </p:txBody>
      </p:sp>
      <p:sp>
        <p:nvSpPr>
          <p:cNvPr id="4" name="Slide Number Placeholder 3">
            <a:extLst>
              <a:ext uri="{FF2B5EF4-FFF2-40B4-BE49-F238E27FC236}">
                <a16:creationId xmlns:a16="http://schemas.microsoft.com/office/drawing/2014/main" id="{7A7A97CF-C070-DC58-72C5-A3045E3A2548}"/>
              </a:ext>
            </a:extLst>
          </p:cNvPr>
          <p:cNvSpPr>
            <a:spLocks noGrp="1"/>
          </p:cNvSpPr>
          <p:nvPr>
            <p:ph type="sldNum" sz="quarter" idx="12"/>
          </p:nvPr>
        </p:nvSpPr>
        <p:spPr/>
        <p:txBody>
          <a:bodyPr/>
          <a:lstStyle/>
          <a:p>
            <a:fld id="{35E7B248-7056-49E8-9F30-37D8E83E9700}" type="slidenum">
              <a:rPr lang="en-US" smtClean="0"/>
              <a:t>40</a:t>
            </a:fld>
            <a:endParaRPr lang="en-US"/>
          </a:p>
        </p:txBody>
      </p:sp>
      <p:pic>
        <p:nvPicPr>
          <p:cNvPr id="5" name="Picture 4"/>
          <p:cNvPicPr>
            <a:picLocks noChangeAspect="1"/>
          </p:cNvPicPr>
          <p:nvPr/>
        </p:nvPicPr>
        <p:blipFill>
          <a:blip r:embed="rId2"/>
          <a:stretch>
            <a:fillRect/>
          </a:stretch>
        </p:blipFill>
        <p:spPr>
          <a:xfrm>
            <a:off x="3075274" y="1251376"/>
            <a:ext cx="6041451" cy="5606624"/>
          </a:xfrm>
          <a:prstGeom prst="rect">
            <a:avLst/>
          </a:prstGeom>
        </p:spPr>
      </p:pic>
    </p:spTree>
    <p:extLst>
      <p:ext uri="{BB962C8B-B14F-4D97-AF65-F5344CB8AC3E}">
        <p14:creationId xmlns:p14="http://schemas.microsoft.com/office/powerpoint/2010/main" val="6926674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49027-3BC4-9549-5717-721F337907D9}"/>
              </a:ext>
            </a:extLst>
          </p:cNvPr>
          <p:cNvSpPr>
            <a:spLocks noGrp="1"/>
          </p:cNvSpPr>
          <p:nvPr>
            <p:ph type="title"/>
          </p:nvPr>
        </p:nvSpPr>
        <p:spPr/>
        <p:txBody>
          <a:bodyPr>
            <a:noAutofit/>
          </a:bodyPr>
          <a:lstStyle/>
          <a:p>
            <a:r>
              <a:rPr lang="en-US" sz="3600" dirty="0"/>
              <a:t>The most basic estimate can be found from dimensionless analysis (see formula 4.24 in Seth Tau’s thesis</a:t>
            </a:r>
            <a:r>
              <a:rPr lang="en-US" sz="3600" dirty="0" smtClean="0"/>
              <a:t>).  This is stored in </a:t>
            </a:r>
            <a:r>
              <a:rPr lang="en-US" sz="3600" dirty="0" err="1" smtClean="0">
                <a:latin typeface="Courier New" panose="02070309020205020404" pitchFamily="49" charset="0"/>
                <a:cs typeface="Courier New" panose="02070309020205020404" pitchFamily="49" charset="0"/>
              </a:rPr>
              <a:t>A_unocc_est_density</a:t>
            </a:r>
            <a:r>
              <a:rPr lang="en-US" sz="3600" dirty="0" smtClean="0"/>
              <a:t>.</a:t>
            </a:r>
            <a:endParaRPr lang="en-US" sz="3600" dirty="0"/>
          </a:p>
        </p:txBody>
      </p:sp>
      <p:sp>
        <p:nvSpPr>
          <p:cNvPr id="4" name="Slide Number Placeholder 3">
            <a:extLst>
              <a:ext uri="{FF2B5EF4-FFF2-40B4-BE49-F238E27FC236}">
                <a16:creationId xmlns:a16="http://schemas.microsoft.com/office/drawing/2014/main" id="{E7AB3A56-973A-C313-506E-0AECCEF56B58}"/>
              </a:ext>
            </a:extLst>
          </p:cNvPr>
          <p:cNvSpPr>
            <a:spLocks noGrp="1"/>
          </p:cNvSpPr>
          <p:nvPr>
            <p:ph type="sldNum" sz="quarter" idx="12"/>
          </p:nvPr>
        </p:nvSpPr>
        <p:spPr/>
        <p:txBody>
          <a:bodyPr/>
          <a:lstStyle/>
          <a:p>
            <a:fld id="{35E7B248-7056-49E8-9F30-37D8E83E9700}" type="slidenum">
              <a:rPr lang="en-US" smtClean="0"/>
              <a:t>41</a:t>
            </a:fld>
            <a:endParaRPr lang="en-US"/>
          </a:p>
        </p:txBody>
      </p:sp>
      <p:pic>
        <p:nvPicPr>
          <p:cNvPr id="6" name="Picture 5">
            <a:extLst>
              <a:ext uri="{FF2B5EF4-FFF2-40B4-BE49-F238E27FC236}">
                <a16:creationId xmlns:a16="http://schemas.microsoft.com/office/drawing/2014/main" id="{3750D481-74EF-D805-A71B-A9CF6FD6F1A1}"/>
              </a:ext>
            </a:extLst>
          </p:cNvPr>
          <p:cNvPicPr>
            <a:picLocks noChangeAspect="1"/>
          </p:cNvPicPr>
          <p:nvPr/>
        </p:nvPicPr>
        <p:blipFill>
          <a:blip r:embed="rId2"/>
          <a:stretch>
            <a:fillRect/>
          </a:stretch>
        </p:blipFill>
        <p:spPr>
          <a:xfrm>
            <a:off x="2831472" y="3240740"/>
            <a:ext cx="6953505" cy="944145"/>
          </a:xfrm>
          <a:prstGeom prst="rect">
            <a:avLst/>
          </a:prstGeom>
        </p:spPr>
      </p:pic>
    </p:spTree>
    <p:extLst>
      <p:ext uri="{BB962C8B-B14F-4D97-AF65-F5344CB8AC3E}">
        <p14:creationId xmlns:p14="http://schemas.microsoft.com/office/powerpoint/2010/main" val="32339031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3A434-5386-407D-97AB-7627AFD8C4C5}"/>
              </a:ext>
            </a:extLst>
          </p:cNvPr>
          <p:cNvSpPr>
            <a:spLocks noGrp="1"/>
          </p:cNvSpPr>
          <p:nvPr>
            <p:ph type="title"/>
          </p:nvPr>
        </p:nvSpPr>
        <p:spPr>
          <a:xfrm>
            <a:off x="838200" y="365125"/>
            <a:ext cx="10515600" cy="1049607"/>
          </a:xfrm>
        </p:spPr>
        <p:txBody>
          <a:bodyPr>
            <a:noAutofit/>
          </a:bodyPr>
          <a:lstStyle/>
          <a:p>
            <a:r>
              <a:rPr lang="en-US" sz="2800" dirty="0"/>
              <a:t>The perimeter estimation method associates all unoccupied area with side length perimeters so does not account for the area at vertices. Also breaks when edges are </a:t>
            </a:r>
            <a:r>
              <a:rPr lang="en-US" sz="2800" dirty="0" smtClean="0"/>
              <a:t>removed.  This estimate is stored in </a:t>
            </a:r>
            <a:r>
              <a:rPr lang="en-US" sz="2800" dirty="0" err="1" smtClean="0">
                <a:latin typeface="Courier New" panose="02070309020205020404" pitchFamily="49" charset="0"/>
                <a:cs typeface="Courier New" panose="02070309020205020404" pitchFamily="49" charset="0"/>
              </a:rPr>
              <a:t>A_unocc_est_perim</a:t>
            </a:r>
            <a:r>
              <a:rPr lang="en-US" sz="2800" dirty="0" smtClean="0"/>
              <a:t>.</a:t>
            </a:r>
            <a:endParaRPr lang="en-US" sz="2800" dirty="0"/>
          </a:p>
        </p:txBody>
      </p:sp>
      <p:sp>
        <p:nvSpPr>
          <p:cNvPr id="4" name="Slide Number Placeholder 3">
            <a:extLst>
              <a:ext uri="{FF2B5EF4-FFF2-40B4-BE49-F238E27FC236}">
                <a16:creationId xmlns:a16="http://schemas.microsoft.com/office/drawing/2014/main" id="{9F20002F-FA5C-4A02-A1FE-E9193DB7B9EA}"/>
              </a:ext>
            </a:extLst>
          </p:cNvPr>
          <p:cNvSpPr>
            <a:spLocks noGrp="1"/>
          </p:cNvSpPr>
          <p:nvPr>
            <p:ph type="sldNum" sz="quarter" idx="12"/>
          </p:nvPr>
        </p:nvSpPr>
        <p:spPr/>
        <p:txBody>
          <a:bodyPr/>
          <a:lstStyle/>
          <a:p>
            <a:fld id="{35E7B248-7056-49E8-9F30-37D8E83E9700}" type="slidenum">
              <a:rPr lang="en-US" smtClean="0"/>
              <a:t>42</a:t>
            </a:fld>
            <a:endParaRPr lang="en-US"/>
          </a:p>
        </p:txBody>
      </p:sp>
      <p:sp>
        <p:nvSpPr>
          <p:cNvPr id="3" name="Regular Pentagon 2"/>
          <p:cNvSpPr/>
          <p:nvPr/>
        </p:nvSpPr>
        <p:spPr>
          <a:xfrm>
            <a:off x="5864772" y="3925612"/>
            <a:ext cx="2506718" cy="2049517"/>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gular Pentagon 7"/>
          <p:cNvSpPr/>
          <p:nvPr/>
        </p:nvSpPr>
        <p:spPr>
          <a:xfrm rot="15364122">
            <a:off x="4310462" y="1925118"/>
            <a:ext cx="2506718" cy="2286333"/>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p:cNvSpPr/>
          <p:nvPr/>
        </p:nvSpPr>
        <p:spPr>
          <a:xfrm rot="19542878">
            <a:off x="7315406" y="1638783"/>
            <a:ext cx="1135666" cy="296565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9664031">
            <a:off x="5631000" y="3897603"/>
            <a:ext cx="1451222" cy="47929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5409642">
            <a:off x="6190886" y="2444693"/>
            <a:ext cx="1560577" cy="5742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12642977">
            <a:off x="7161403" y="3806637"/>
            <a:ext cx="1560577" cy="5742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A66E40C-1C9B-4678-9576-C671F87DD174}"/>
              </a:ext>
            </a:extLst>
          </p:cNvPr>
          <p:cNvPicPr>
            <a:picLocks noChangeAspect="1"/>
          </p:cNvPicPr>
          <p:nvPr/>
        </p:nvPicPr>
        <p:blipFill>
          <a:blip r:embed="rId2"/>
          <a:stretch>
            <a:fillRect/>
          </a:stretch>
        </p:blipFill>
        <p:spPr>
          <a:xfrm>
            <a:off x="506057" y="5204516"/>
            <a:ext cx="5372850" cy="838317"/>
          </a:xfrm>
          <a:prstGeom prst="rect">
            <a:avLst/>
          </a:prstGeom>
        </p:spPr>
      </p:pic>
    </p:spTree>
    <p:extLst>
      <p:ext uri="{BB962C8B-B14F-4D97-AF65-F5344CB8AC3E}">
        <p14:creationId xmlns:p14="http://schemas.microsoft.com/office/powerpoint/2010/main" val="4395439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3A434-5386-407D-97AB-7627AFD8C4C5}"/>
              </a:ext>
            </a:extLst>
          </p:cNvPr>
          <p:cNvSpPr>
            <a:spLocks noGrp="1"/>
          </p:cNvSpPr>
          <p:nvPr>
            <p:ph type="title"/>
          </p:nvPr>
        </p:nvSpPr>
        <p:spPr>
          <a:xfrm>
            <a:off x="838200" y="365125"/>
            <a:ext cx="10515600" cy="1049607"/>
          </a:xfrm>
        </p:spPr>
        <p:txBody>
          <a:bodyPr>
            <a:noAutofit/>
          </a:bodyPr>
          <a:lstStyle/>
          <a:p>
            <a:r>
              <a:rPr lang="en-US" sz="2800" dirty="0"/>
              <a:t>This can be modified to include an equilateral triangle with a side length equal to gap size as a crude estimate for including this unaccounted for space</a:t>
            </a:r>
            <a:r>
              <a:rPr lang="en-US" sz="2800" dirty="0" smtClean="0"/>
              <a:t>.  This is stored in </a:t>
            </a:r>
            <a:r>
              <a:rPr lang="en-US" sz="2800" dirty="0" err="1" smtClean="0">
                <a:latin typeface="Courier New" panose="02070309020205020404" pitchFamily="49" charset="0"/>
                <a:cs typeface="Courier New" panose="02070309020205020404" pitchFamily="49" charset="0"/>
              </a:rPr>
              <a:t>A_unocc_est_perim_imporoved</a:t>
            </a:r>
            <a:r>
              <a:rPr lang="en-US" sz="2800" dirty="0" smtClean="0"/>
              <a:t>.</a:t>
            </a:r>
            <a:endParaRPr lang="en-US" sz="2800" dirty="0"/>
          </a:p>
        </p:txBody>
      </p:sp>
      <p:sp>
        <p:nvSpPr>
          <p:cNvPr id="4" name="Slide Number Placeholder 3">
            <a:extLst>
              <a:ext uri="{FF2B5EF4-FFF2-40B4-BE49-F238E27FC236}">
                <a16:creationId xmlns:a16="http://schemas.microsoft.com/office/drawing/2014/main" id="{9F20002F-FA5C-4A02-A1FE-E9193DB7B9EA}"/>
              </a:ext>
            </a:extLst>
          </p:cNvPr>
          <p:cNvSpPr>
            <a:spLocks noGrp="1"/>
          </p:cNvSpPr>
          <p:nvPr>
            <p:ph type="sldNum" sz="quarter" idx="12"/>
          </p:nvPr>
        </p:nvSpPr>
        <p:spPr/>
        <p:txBody>
          <a:bodyPr/>
          <a:lstStyle/>
          <a:p>
            <a:fld id="{35E7B248-7056-49E8-9F30-37D8E83E9700}" type="slidenum">
              <a:rPr lang="en-US" smtClean="0"/>
              <a:t>43</a:t>
            </a:fld>
            <a:endParaRPr lang="en-US"/>
          </a:p>
        </p:txBody>
      </p:sp>
      <p:sp>
        <p:nvSpPr>
          <p:cNvPr id="3" name="Regular Pentagon 2"/>
          <p:cNvSpPr/>
          <p:nvPr/>
        </p:nvSpPr>
        <p:spPr>
          <a:xfrm>
            <a:off x="5382000" y="4443358"/>
            <a:ext cx="2506718" cy="2049517"/>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gular Pentagon 7"/>
          <p:cNvSpPr/>
          <p:nvPr/>
        </p:nvSpPr>
        <p:spPr>
          <a:xfrm rot="15364122">
            <a:off x="3827690" y="2442864"/>
            <a:ext cx="2506718" cy="2286333"/>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p:cNvSpPr/>
          <p:nvPr/>
        </p:nvSpPr>
        <p:spPr>
          <a:xfrm rot="19542878">
            <a:off x="6832634" y="2156529"/>
            <a:ext cx="1135666" cy="296565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9664031">
            <a:off x="5148228" y="4415349"/>
            <a:ext cx="1451222" cy="47929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5409642">
            <a:off x="5708114" y="2962439"/>
            <a:ext cx="1560577" cy="5742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12642977">
            <a:off x="6678631" y="4324383"/>
            <a:ext cx="1560577" cy="5742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3213715">
            <a:off x="6512156" y="3795105"/>
            <a:ext cx="475371" cy="602970"/>
          </a:xfrm>
          <a:prstGeom prst="triangle">
            <a:avLst>
              <a:gd name="adj" fmla="val 4933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124D74E-502C-4195-98FC-E390E62A180A}"/>
              </a:ext>
            </a:extLst>
          </p:cNvPr>
          <p:cNvPicPr>
            <a:picLocks noChangeAspect="1"/>
          </p:cNvPicPr>
          <p:nvPr/>
        </p:nvPicPr>
        <p:blipFill>
          <a:blip r:embed="rId2"/>
          <a:stretch>
            <a:fillRect/>
          </a:stretch>
        </p:blipFill>
        <p:spPr>
          <a:xfrm>
            <a:off x="1782613" y="1485537"/>
            <a:ext cx="7166071" cy="737684"/>
          </a:xfrm>
          <a:prstGeom prst="rect">
            <a:avLst/>
          </a:prstGeom>
        </p:spPr>
      </p:pic>
      <p:pic>
        <p:nvPicPr>
          <p:cNvPr id="14" name="Picture 13">
            <a:extLst>
              <a:ext uri="{FF2B5EF4-FFF2-40B4-BE49-F238E27FC236}">
                <a16:creationId xmlns:a16="http://schemas.microsoft.com/office/drawing/2014/main" id="{62FC2CFB-21C5-40FA-9921-1403B4F8D70A}"/>
              </a:ext>
            </a:extLst>
          </p:cNvPr>
          <p:cNvPicPr>
            <a:picLocks noChangeAspect="1"/>
          </p:cNvPicPr>
          <p:nvPr/>
        </p:nvPicPr>
        <p:blipFill>
          <a:blip r:embed="rId3"/>
          <a:stretch>
            <a:fillRect/>
          </a:stretch>
        </p:blipFill>
        <p:spPr>
          <a:xfrm>
            <a:off x="1456135" y="1409308"/>
            <a:ext cx="8526065" cy="933580"/>
          </a:xfrm>
          <a:prstGeom prst="rect">
            <a:avLst/>
          </a:prstGeom>
        </p:spPr>
      </p:pic>
    </p:spTree>
    <p:extLst>
      <p:ext uri="{BB962C8B-B14F-4D97-AF65-F5344CB8AC3E}">
        <p14:creationId xmlns:p14="http://schemas.microsoft.com/office/powerpoint/2010/main" val="2695023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p:txBody>
          <a:bodyPr>
            <a:noAutofit/>
          </a:bodyPr>
          <a:lstStyle/>
          <a:p>
            <a:r>
              <a:rPr lang="en-US" sz="3200" dirty="0"/>
              <a:t>Triangles are not a bad approximate for small gaps because all Voronoi diagram intersections are 3-way intersections.  Complex intersections in the Voronoi diagram can be decomposed into 3-way intersections.</a:t>
            </a:r>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44</a:t>
            </a:fld>
            <a:endParaRPr lang="en-US"/>
          </a:p>
        </p:txBody>
      </p:sp>
      <p:pic>
        <p:nvPicPr>
          <p:cNvPr id="6" name="Picture 5" descr="A picture containing chart&#10;&#10;Description automatically generated">
            <a:extLst>
              <a:ext uri="{FF2B5EF4-FFF2-40B4-BE49-F238E27FC236}">
                <a16:creationId xmlns:a16="http://schemas.microsoft.com/office/drawing/2014/main" id="{D7FBFD4B-6A0E-49BB-BCCE-B0F0B23589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183" y="1914284"/>
            <a:ext cx="4442066" cy="4442066"/>
          </a:xfrm>
          <a:prstGeom prst="rect">
            <a:avLst/>
          </a:prstGeom>
        </p:spPr>
      </p:pic>
      <p:pic>
        <p:nvPicPr>
          <p:cNvPr id="11" name="Picture 10" descr="A picture containing honeycomb&#10;&#10;Description automatically generated">
            <a:extLst>
              <a:ext uri="{FF2B5EF4-FFF2-40B4-BE49-F238E27FC236}">
                <a16:creationId xmlns:a16="http://schemas.microsoft.com/office/drawing/2014/main" id="{E09F9F31-A87C-4063-917D-FB928B3B3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881" y="2096846"/>
            <a:ext cx="5359894" cy="4076941"/>
          </a:xfrm>
          <a:prstGeom prst="rect">
            <a:avLst/>
          </a:prstGeom>
        </p:spPr>
      </p:pic>
    </p:spTree>
    <p:extLst>
      <p:ext uri="{BB962C8B-B14F-4D97-AF65-F5344CB8AC3E}">
        <p14:creationId xmlns:p14="http://schemas.microsoft.com/office/powerpoint/2010/main" val="33430151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p:txBody>
          <a:bodyPr>
            <a:noAutofit/>
          </a:bodyPr>
          <a:lstStyle/>
          <a:p>
            <a:r>
              <a:rPr lang="en-US" sz="3200" dirty="0"/>
              <a:t>Triangles are not a bad approximate for small gaps because all Voronoi diagram intersections are 3-way intersections.  Complex intersections in the Voronoi diagram can be decomposed into 3-way intersections.</a:t>
            </a:r>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45</a:t>
            </a:fld>
            <a:endParaRPr lang="en-US"/>
          </a:p>
        </p:txBody>
      </p:sp>
      <p:pic>
        <p:nvPicPr>
          <p:cNvPr id="6" name="Picture 5" descr="A picture containing chart&#10;&#10;Description automatically generated">
            <a:extLst>
              <a:ext uri="{FF2B5EF4-FFF2-40B4-BE49-F238E27FC236}">
                <a16:creationId xmlns:a16="http://schemas.microsoft.com/office/drawing/2014/main" id="{D7FBFD4B-6A0E-49BB-BCCE-B0F0B23589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183" y="1914284"/>
            <a:ext cx="4442066" cy="4442066"/>
          </a:xfrm>
          <a:prstGeom prst="rect">
            <a:avLst/>
          </a:prstGeom>
        </p:spPr>
      </p:pic>
      <p:pic>
        <p:nvPicPr>
          <p:cNvPr id="11" name="Picture 10" descr="A picture containing honeycomb&#10;&#10;Description automatically generated">
            <a:extLst>
              <a:ext uri="{FF2B5EF4-FFF2-40B4-BE49-F238E27FC236}">
                <a16:creationId xmlns:a16="http://schemas.microsoft.com/office/drawing/2014/main" id="{E09F9F31-A87C-4063-917D-FB928B3B3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881" y="2096846"/>
            <a:ext cx="5359894" cy="4076941"/>
          </a:xfrm>
          <a:prstGeom prst="rect">
            <a:avLst/>
          </a:prstGeom>
        </p:spPr>
      </p:pic>
      <p:sp>
        <p:nvSpPr>
          <p:cNvPr id="7" name="Isosceles Triangle 6"/>
          <p:cNvSpPr/>
          <p:nvPr/>
        </p:nvSpPr>
        <p:spPr>
          <a:xfrm rot="8844191">
            <a:off x="8108693" y="3774535"/>
            <a:ext cx="666529" cy="654041"/>
          </a:xfrm>
          <a:prstGeom prst="triangle">
            <a:avLst>
              <a:gd name="adj" fmla="val 5505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p:nvSpPr>
        <p:spPr>
          <a:xfrm rot="11092653">
            <a:off x="8805722" y="3673110"/>
            <a:ext cx="651229" cy="597905"/>
          </a:xfrm>
          <a:prstGeom prst="triangle">
            <a:avLst>
              <a:gd name="adj" fmla="val 5180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rot="13855490">
            <a:off x="9592907" y="3998666"/>
            <a:ext cx="651229" cy="597905"/>
          </a:xfrm>
          <a:prstGeom prst="triangle">
            <a:avLst>
              <a:gd name="adj" fmla="val 5180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rot="7325293">
            <a:off x="7626077" y="4257651"/>
            <a:ext cx="651229" cy="597905"/>
          </a:xfrm>
          <a:prstGeom prst="triangle">
            <a:avLst>
              <a:gd name="adj" fmla="val 4396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67732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p:txBody>
          <a:bodyPr>
            <a:noAutofit/>
          </a:bodyPr>
          <a:lstStyle/>
          <a:p>
            <a:r>
              <a:rPr lang="en-US" sz="3200" dirty="0"/>
              <a:t>However, this is not necessarily true after shrinking when sides are removed.</a:t>
            </a:r>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46</a:t>
            </a:fld>
            <a:endParaRPr lang="en-US"/>
          </a:p>
        </p:txBody>
      </p:sp>
      <p:pic>
        <p:nvPicPr>
          <p:cNvPr id="9" name="Picture 8" descr="Chart&#10;&#10;Description automatically generated">
            <a:extLst>
              <a:ext uri="{FF2B5EF4-FFF2-40B4-BE49-F238E27FC236}">
                <a16:creationId xmlns:a16="http://schemas.microsoft.com/office/drawing/2014/main" id="{50BCE5D4-04FD-4AD4-BD26-9A886B60E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02485"/>
            <a:ext cx="4442067" cy="4442067"/>
          </a:xfrm>
          <a:prstGeom prst="rect">
            <a:avLst/>
          </a:prstGeom>
        </p:spPr>
      </p:pic>
      <p:pic>
        <p:nvPicPr>
          <p:cNvPr id="7" name="Picture 6" descr="Chart&#10;&#10;Description automatically generated">
            <a:extLst>
              <a:ext uri="{FF2B5EF4-FFF2-40B4-BE49-F238E27FC236}">
                <a16:creationId xmlns:a16="http://schemas.microsoft.com/office/drawing/2014/main" id="{35E38E79-0B32-4E7A-89BE-92A2D141A1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0733" y="1980389"/>
            <a:ext cx="4442067" cy="4442067"/>
          </a:xfrm>
          <a:prstGeom prst="rect">
            <a:avLst/>
          </a:prstGeom>
        </p:spPr>
      </p:pic>
      <p:cxnSp>
        <p:nvCxnSpPr>
          <p:cNvPr id="10" name="Straight Connector 9">
            <a:extLst>
              <a:ext uri="{FF2B5EF4-FFF2-40B4-BE49-F238E27FC236}">
                <a16:creationId xmlns:a16="http://schemas.microsoft.com/office/drawing/2014/main" id="{A2BAEBE0-7A57-4835-A418-C0582FD8352F}"/>
              </a:ext>
            </a:extLst>
          </p:cNvPr>
          <p:cNvCxnSpPr>
            <a:cxnSpLocks/>
          </p:cNvCxnSpPr>
          <p:nvPr/>
        </p:nvCxnSpPr>
        <p:spPr>
          <a:xfrm>
            <a:off x="8804275" y="3898899"/>
            <a:ext cx="41275" cy="12461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F7023A2-8F69-4613-A6CF-06012923B3AF}"/>
              </a:ext>
            </a:extLst>
          </p:cNvPr>
          <p:cNvSpPr/>
          <p:nvPr/>
        </p:nvSpPr>
        <p:spPr>
          <a:xfrm>
            <a:off x="7924165" y="3236832"/>
            <a:ext cx="1760220" cy="1573371"/>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92583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a:xfrm>
            <a:off x="838200" y="232213"/>
            <a:ext cx="10515600" cy="1549158"/>
          </a:xfrm>
        </p:spPr>
        <p:txBody>
          <a:bodyPr>
            <a:noAutofit/>
          </a:bodyPr>
          <a:lstStyle/>
          <a:p>
            <a:r>
              <a:rPr lang="en-US" sz="3600" dirty="0"/>
              <a:t>This means some non-perimeter areas are quadrilaterals, not triangles.  Therefore we need to know not just vertex angles, but which vertices are associated with each other.</a:t>
            </a:r>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47</a:t>
            </a:fld>
            <a:endParaRPr lang="en-US"/>
          </a:p>
        </p:txBody>
      </p:sp>
      <p:pic>
        <p:nvPicPr>
          <p:cNvPr id="18" name="Picture 17" descr="A picture containing chart&#10;&#10;Description automatically generated">
            <a:extLst>
              <a:ext uri="{FF2B5EF4-FFF2-40B4-BE49-F238E27FC236}">
                <a16:creationId xmlns:a16="http://schemas.microsoft.com/office/drawing/2014/main" id="{D8AF2C44-BB03-4732-A17E-7B770768D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14284"/>
            <a:ext cx="4442066" cy="4442066"/>
          </a:xfrm>
          <a:prstGeom prst="rect">
            <a:avLst/>
          </a:prstGeom>
        </p:spPr>
      </p:pic>
      <p:pic>
        <p:nvPicPr>
          <p:cNvPr id="19" name="Picture 18" descr="Chart&#10;&#10;Description automatically generated">
            <a:extLst>
              <a:ext uri="{FF2B5EF4-FFF2-40B4-BE49-F238E27FC236}">
                <a16:creationId xmlns:a16="http://schemas.microsoft.com/office/drawing/2014/main" id="{E0CC2040-150D-4939-A51F-DE2760496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000" y="1914283"/>
            <a:ext cx="4442067" cy="4442067"/>
          </a:xfrm>
          <a:prstGeom prst="rect">
            <a:avLst/>
          </a:prstGeom>
        </p:spPr>
      </p:pic>
      <p:sp>
        <p:nvSpPr>
          <p:cNvPr id="20" name="Isosceles Triangle 19">
            <a:extLst>
              <a:ext uri="{FF2B5EF4-FFF2-40B4-BE49-F238E27FC236}">
                <a16:creationId xmlns:a16="http://schemas.microsoft.com/office/drawing/2014/main" id="{C821A8CB-C79D-47F4-A073-116EEA429BAD}"/>
              </a:ext>
            </a:extLst>
          </p:cNvPr>
          <p:cNvSpPr/>
          <p:nvPr/>
        </p:nvSpPr>
        <p:spPr>
          <a:xfrm rot="11316671">
            <a:off x="3006216" y="3680856"/>
            <a:ext cx="695622" cy="582051"/>
          </a:xfrm>
          <a:prstGeom prst="triangle">
            <a:avLst>
              <a:gd name="adj" fmla="val 4650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a:extLst>
              <a:ext uri="{FF2B5EF4-FFF2-40B4-BE49-F238E27FC236}">
                <a16:creationId xmlns:a16="http://schemas.microsoft.com/office/drawing/2014/main" id="{06844639-F3A9-4AE4-B824-4A131EA60EC9}"/>
              </a:ext>
            </a:extLst>
          </p:cNvPr>
          <p:cNvSpPr/>
          <p:nvPr/>
        </p:nvSpPr>
        <p:spPr>
          <a:xfrm rot="12466135">
            <a:off x="8021339" y="3471953"/>
            <a:ext cx="869557" cy="919813"/>
          </a:xfrm>
          <a:prstGeom prst="trapezoid">
            <a:avLst>
              <a:gd name="adj" fmla="val 74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9735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a:xfrm>
            <a:off x="838200" y="232213"/>
            <a:ext cx="10515600" cy="1549158"/>
          </a:xfrm>
        </p:spPr>
        <p:txBody>
          <a:bodyPr>
            <a:noAutofit/>
          </a:bodyPr>
          <a:lstStyle/>
          <a:p>
            <a:r>
              <a:rPr lang="en-US" sz="3200" dirty="0"/>
              <a:t>Instead of using one shape to represent each gap between perimeter rectangles, we could use multiple parallelograms to represent each gap between rectangles.</a:t>
            </a:r>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48</a:t>
            </a:fld>
            <a:endParaRPr lang="en-US"/>
          </a:p>
        </p:txBody>
      </p:sp>
      <p:pic>
        <p:nvPicPr>
          <p:cNvPr id="18" name="Picture 17" descr="A picture containing chart&#10;&#10;Description automatically generated">
            <a:extLst>
              <a:ext uri="{FF2B5EF4-FFF2-40B4-BE49-F238E27FC236}">
                <a16:creationId xmlns:a16="http://schemas.microsoft.com/office/drawing/2014/main" id="{D8AF2C44-BB03-4732-A17E-7B770768D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14284"/>
            <a:ext cx="4442066" cy="4442066"/>
          </a:xfrm>
          <a:prstGeom prst="rect">
            <a:avLst/>
          </a:prstGeom>
        </p:spPr>
      </p:pic>
      <p:cxnSp>
        <p:nvCxnSpPr>
          <p:cNvPr id="6" name="Straight Connector 5">
            <a:extLst>
              <a:ext uri="{FF2B5EF4-FFF2-40B4-BE49-F238E27FC236}">
                <a16:creationId xmlns:a16="http://schemas.microsoft.com/office/drawing/2014/main" id="{0C539B7E-5451-4CC0-A5B7-4FCB27AA5F6B}"/>
              </a:ext>
            </a:extLst>
          </p:cNvPr>
          <p:cNvCxnSpPr>
            <a:cxnSpLocks/>
          </p:cNvCxnSpPr>
          <p:nvPr/>
        </p:nvCxnSpPr>
        <p:spPr>
          <a:xfrm>
            <a:off x="2219325" y="4000500"/>
            <a:ext cx="171450" cy="269875"/>
          </a:xfrm>
          <a:prstGeom prst="line">
            <a:avLst/>
          </a:prstGeom>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1F4CDCC8-D0E7-4196-9EAE-627D1EBDD22C}"/>
              </a:ext>
            </a:extLst>
          </p:cNvPr>
          <p:cNvCxnSpPr>
            <a:cxnSpLocks/>
          </p:cNvCxnSpPr>
          <p:nvPr/>
        </p:nvCxnSpPr>
        <p:spPr>
          <a:xfrm flipV="1">
            <a:off x="2219325" y="3813394"/>
            <a:ext cx="243871" cy="187106"/>
          </a:xfrm>
          <a:prstGeom prst="line">
            <a:avLst/>
          </a:prstGeom>
        </p:spPr>
        <p:style>
          <a:lnRef idx="3">
            <a:schemeClr val="accent6"/>
          </a:lnRef>
          <a:fillRef idx="0">
            <a:schemeClr val="accent6"/>
          </a:fillRef>
          <a:effectRef idx="2">
            <a:schemeClr val="accent6"/>
          </a:effectRef>
          <a:fontRef idx="minor">
            <a:schemeClr val="tx1"/>
          </a:fontRef>
        </p:style>
      </p:cxnSp>
      <p:cxnSp>
        <p:nvCxnSpPr>
          <p:cNvPr id="14" name="Straight Connector 13">
            <a:extLst>
              <a:ext uri="{FF2B5EF4-FFF2-40B4-BE49-F238E27FC236}">
                <a16:creationId xmlns:a16="http://schemas.microsoft.com/office/drawing/2014/main" id="{277D2F89-2A2E-42C0-B600-2902A0F48BF0}"/>
              </a:ext>
            </a:extLst>
          </p:cNvPr>
          <p:cNvCxnSpPr>
            <a:cxnSpLocks/>
          </p:cNvCxnSpPr>
          <p:nvPr/>
        </p:nvCxnSpPr>
        <p:spPr>
          <a:xfrm flipH="1">
            <a:off x="2390957" y="4095750"/>
            <a:ext cx="233060" cy="174625"/>
          </a:xfrm>
          <a:prstGeom prst="line">
            <a:avLst/>
          </a:prstGeom>
        </p:spPr>
        <p:style>
          <a:lnRef idx="3">
            <a:schemeClr val="accent6"/>
          </a:lnRef>
          <a:fillRef idx="0">
            <a:schemeClr val="accent6"/>
          </a:fillRef>
          <a:effectRef idx="2">
            <a:schemeClr val="accent6"/>
          </a:effectRef>
          <a:fontRef idx="minor">
            <a:schemeClr val="tx1"/>
          </a:fontRef>
        </p:style>
      </p:cxnSp>
      <p:cxnSp>
        <p:nvCxnSpPr>
          <p:cNvPr id="15" name="Straight Connector 14">
            <a:extLst>
              <a:ext uri="{FF2B5EF4-FFF2-40B4-BE49-F238E27FC236}">
                <a16:creationId xmlns:a16="http://schemas.microsoft.com/office/drawing/2014/main" id="{E4093149-4A3E-41FF-8327-CF652C1A7B17}"/>
              </a:ext>
            </a:extLst>
          </p:cNvPr>
          <p:cNvCxnSpPr>
            <a:cxnSpLocks/>
          </p:cNvCxnSpPr>
          <p:nvPr/>
        </p:nvCxnSpPr>
        <p:spPr>
          <a:xfrm flipH="1" flipV="1">
            <a:off x="2463196" y="3813394"/>
            <a:ext cx="160821" cy="282356"/>
          </a:xfrm>
          <a:prstGeom prst="line">
            <a:avLst/>
          </a:prstGeom>
        </p:spPr>
        <p:style>
          <a:lnRef idx="3">
            <a:schemeClr val="accent6"/>
          </a:lnRef>
          <a:fillRef idx="0">
            <a:schemeClr val="accent6"/>
          </a:fillRef>
          <a:effectRef idx="2">
            <a:schemeClr val="accent6"/>
          </a:effectRef>
          <a:fontRef idx="minor">
            <a:schemeClr val="tx1"/>
          </a:fontRef>
        </p:style>
      </p:cxnSp>
      <p:pic>
        <p:nvPicPr>
          <p:cNvPr id="29" name="Picture 28">
            <a:extLst>
              <a:ext uri="{FF2B5EF4-FFF2-40B4-BE49-F238E27FC236}">
                <a16:creationId xmlns:a16="http://schemas.microsoft.com/office/drawing/2014/main" id="{A5B3655D-4503-415C-862E-DDED732A9F57}"/>
              </a:ext>
            </a:extLst>
          </p:cNvPr>
          <p:cNvPicPr>
            <a:picLocks noChangeAspect="1"/>
          </p:cNvPicPr>
          <p:nvPr/>
        </p:nvPicPr>
        <p:blipFill>
          <a:blip r:embed="rId3"/>
          <a:stretch>
            <a:fillRect/>
          </a:stretch>
        </p:blipFill>
        <p:spPr>
          <a:xfrm>
            <a:off x="6309351" y="1987308"/>
            <a:ext cx="4602498" cy="4000984"/>
          </a:xfrm>
          <a:prstGeom prst="rect">
            <a:avLst/>
          </a:prstGeom>
        </p:spPr>
      </p:pic>
      <p:sp>
        <p:nvSpPr>
          <p:cNvPr id="30" name="Rectangle 29">
            <a:extLst>
              <a:ext uri="{FF2B5EF4-FFF2-40B4-BE49-F238E27FC236}">
                <a16:creationId xmlns:a16="http://schemas.microsoft.com/office/drawing/2014/main" id="{F561ED65-3B60-427D-A6B9-6CDC9FC4816A}"/>
              </a:ext>
            </a:extLst>
          </p:cNvPr>
          <p:cNvSpPr/>
          <p:nvPr/>
        </p:nvSpPr>
        <p:spPr>
          <a:xfrm>
            <a:off x="6309351" y="2000008"/>
            <a:ext cx="4602498" cy="4000984"/>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82FED7B-DDB0-4630-8020-73F5632D1EC9}"/>
              </a:ext>
            </a:extLst>
          </p:cNvPr>
          <p:cNvCxnSpPr>
            <a:cxnSpLocks/>
          </p:cNvCxnSpPr>
          <p:nvPr/>
        </p:nvCxnSpPr>
        <p:spPr>
          <a:xfrm flipV="1">
            <a:off x="1797740" y="2000008"/>
            <a:ext cx="4511611" cy="1505192"/>
          </a:xfrm>
          <a:prstGeom prst="line">
            <a:avLst/>
          </a:prstGeom>
        </p:spPr>
        <p:style>
          <a:lnRef idx="3">
            <a:schemeClr val="accent2"/>
          </a:lnRef>
          <a:fillRef idx="0">
            <a:schemeClr val="accent2"/>
          </a:fillRef>
          <a:effectRef idx="2">
            <a:schemeClr val="accent2"/>
          </a:effectRef>
          <a:fontRef idx="minor">
            <a:schemeClr val="tx1"/>
          </a:fontRef>
        </p:style>
      </p:cxnSp>
      <p:sp>
        <p:nvSpPr>
          <p:cNvPr id="36" name="Rectangle 35">
            <a:extLst>
              <a:ext uri="{FF2B5EF4-FFF2-40B4-BE49-F238E27FC236}">
                <a16:creationId xmlns:a16="http://schemas.microsoft.com/office/drawing/2014/main" id="{9FABCDE7-4992-4119-9BB1-DFBA6509705C}"/>
              </a:ext>
            </a:extLst>
          </p:cNvPr>
          <p:cNvSpPr/>
          <p:nvPr/>
        </p:nvSpPr>
        <p:spPr>
          <a:xfrm>
            <a:off x="1797740" y="3517264"/>
            <a:ext cx="1330912" cy="115697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8A3CFFD9-A851-4142-9CF0-027EDA5044CC}"/>
              </a:ext>
            </a:extLst>
          </p:cNvPr>
          <p:cNvCxnSpPr>
            <a:cxnSpLocks/>
          </p:cNvCxnSpPr>
          <p:nvPr/>
        </p:nvCxnSpPr>
        <p:spPr>
          <a:xfrm>
            <a:off x="1797740" y="4674235"/>
            <a:ext cx="4511611" cy="1314057"/>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A5BB37DB-C56A-433D-BCFC-644DB795001B}"/>
              </a:ext>
            </a:extLst>
          </p:cNvPr>
          <p:cNvCxnSpPr>
            <a:cxnSpLocks/>
          </p:cNvCxnSpPr>
          <p:nvPr/>
        </p:nvCxnSpPr>
        <p:spPr>
          <a:xfrm flipH="1">
            <a:off x="6758940" y="2331720"/>
            <a:ext cx="2415540" cy="1938655"/>
          </a:xfrm>
          <a:prstGeom prst="line">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Arrow Connector 41">
            <a:extLst>
              <a:ext uri="{FF2B5EF4-FFF2-40B4-BE49-F238E27FC236}">
                <a16:creationId xmlns:a16="http://schemas.microsoft.com/office/drawing/2014/main" id="{64E81EC6-5A3D-423E-9E74-BF7CE0A81137}"/>
              </a:ext>
            </a:extLst>
          </p:cNvPr>
          <p:cNvCxnSpPr>
            <a:cxnSpLocks/>
          </p:cNvCxnSpPr>
          <p:nvPr/>
        </p:nvCxnSpPr>
        <p:spPr>
          <a:xfrm flipV="1">
            <a:off x="7370907" y="2442837"/>
            <a:ext cx="751473" cy="546592"/>
          </a:xfrm>
          <a:prstGeom prst="straightConnector1">
            <a:avLst/>
          </a:prstGeom>
          <a:ln w="38100" cap="flat" cmpd="sng" algn="ctr">
            <a:solidFill>
              <a:srgbClr val="00B05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3" name="Rectangle 42">
            <a:extLst>
              <a:ext uri="{FF2B5EF4-FFF2-40B4-BE49-F238E27FC236}">
                <a16:creationId xmlns:a16="http://schemas.microsoft.com/office/drawing/2014/main" id="{4E8A2B34-7237-4E60-A6B3-067CB9802FE9}"/>
              </a:ext>
            </a:extLst>
          </p:cNvPr>
          <p:cNvSpPr/>
          <p:nvPr/>
        </p:nvSpPr>
        <p:spPr>
          <a:xfrm>
            <a:off x="7283295" y="2261364"/>
            <a:ext cx="585283" cy="400110"/>
          </a:xfrm>
          <a:prstGeom prst="rect">
            <a:avLst/>
          </a:prstGeom>
        </p:spPr>
        <p:txBody>
          <a:bodyPr wrap="square">
            <a:spAutoFit/>
          </a:bodyPr>
          <a:lstStyle/>
          <a:p>
            <a:r>
              <a:rPr lang="en-US" sz="2000" b="1" i="1" dirty="0">
                <a:solidFill>
                  <a:srgbClr val="00B050"/>
                </a:solidFill>
                <a:latin typeface="Times New Roman" panose="02020603050405020304" pitchFamily="18" charset="0"/>
                <a:cs typeface="Times New Roman" panose="02020603050405020304" pitchFamily="18" charset="0"/>
              </a:rPr>
              <a:t>G/2</a:t>
            </a:r>
          </a:p>
        </p:txBody>
      </p:sp>
      <p:cxnSp>
        <p:nvCxnSpPr>
          <p:cNvPr id="44" name="Straight Connector 43">
            <a:extLst>
              <a:ext uri="{FF2B5EF4-FFF2-40B4-BE49-F238E27FC236}">
                <a16:creationId xmlns:a16="http://schemas.microsoft.com/office/drawing/2014/main" id="{818B81EA-62F1-46C1-82FD-D613EBF89EF4}"/>
              </a:ext>
            </a:extLst>
          </p:cNvPr>
          <p:cNvCxnSpPr>
            <a:cxnSpLocks/>
          </p:cNvCxnSpPr>
          <p:nvPr/>
        </p:nvCxnSpPr>
        <p:spPr>
          <a:xfrm flipH="1" flipV="1">
            <a:off x="7185747" y="2632001"/>
            <a:ext cx="505151" cy="843818"/>
          </a:xfrm>
          <a:prstGeom prst="line">
            <a:avLst/>
          </a:prstGeom>
          <a:ln w="3810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Arc 46">
            <a:extLst>
              <a:ext uri="{FF2B5EF4-FFF2-40B4-BE49-F238E27FC236}">
                <a16:creationId xmlns:a16="http://schemas.microsoft.com/office/drawing/2014/main" id="{AB1003A7-FA7C-47FC-BCCE-AC766889ECD5}"/>
              </a:ext>
            </a:extLst>
          </p:cNvPr>
          <p:cNvSpPr/>
          <p:nvPr/>
        </p:nvSpPr>
        <p:spPr>
          <a:xfrm rot="5400000">
            <a:off x="7309403" y="2980048"/>
            <a:ext cx="984507" cy="874543"/>
          </a:xfrm>
          <a:prstGeom prst="arc">
            <a:avLst>
              <a:gd name="adj1" fmla="val 2972686"/>
              <a:gd name="adj2" fmla="val 791956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48" name="TextBox 47">
            <a:extLst>
              <a:ext uri="{FF2B5EF4-FFF2-40B4-BE49-F238E27FC236}">
                <a16:creationId xmlns:a16="http://schemas.microsoft.com/office/drawing/2014/main" id="{451AD382-5B53-4058-9F50-0A93CF86836E}"/>
              </a:ext>
            </a:extLst>
          </p:cNvPr>
          <p:cNvSpPr txBox="1"/>
          <p:nvPr/>
        </p:nvSpPr>
        <p:spPr>
          <a:xfrm>
            <a:off x="6455424" y="2741615"/>
            <a:ext cx="1050588" cy="707886"/>
          </a:xfrm>
          <a:prstGeom prst="rect">
            <a:avLst/>
          </a:prstGeom>
          <a:noFill/>
        </p:spPr>
        <p:txBody>
          <a:bodyPr wrap="square">
            <a:spAutoFit/>
          </a:bodyPr>
          <a:lstStyle/>
          <a:p>
            <a:r>
              <a:rPr lang="en-US" sz="4000" i="1" dirty="0">
                <a:solidFill>
                  <a:schemeClr val="accent2"/>
                </a:solidFill>
              </a:rPr>
              <a:t>ᶿ</a:t>
            </a:r>
            <a:r>
              <a:rPr lang="en-US" i="1" dirty="0">
                <a:solidFill>
                  <a:schemeClr val="accent2"/>
                </a:solidFill>
              </a:rPr>
              <a:t>vertex</a:t>
            </a:r>
          </a:p>
        </p:txBody>
      </p:sp>
      <p:sp>
        <p:nvSpPr>
          <p:cNvPr id="49" name="Arc 48">
            <a:extLst>
              <a:ext uri="{FF2B5EF4-FFF2-40B4-BE49-F238E27FC236}">
                <a16:creationId xmlns:a16="http://schemas.microsoft.com/office/drawing/2014/main" id="{786CF931-5859-4CA6-AD9B-14D63C480E3F}"/>
              </a:ext>
            </a:extLst>
          </p:cNvPr>
          <p:cNvSpPr/>
          <p:nvPr/>
        </p:nvSpPr>
        <p:spPr>
          <a:xfrm rot="16367700">
            <a:off x="7140197" y="3105575"/>
            <a:ext cx="984507" cy="874543"/>
          </a:xfrm>
          <a:prstGeom prst="arc">
            <a:avLst>
              <a:gd name="adj1" fmla="val 2972686"/>
              <a:gd name="adj2" fmla="val 791956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50" name="TextBox 49">
            <a:extLst>
              <a:ext uri="{FF2B5EF4-FFF2-40B4-BE49-F238E27FC236}">
                <a16:creationId xmlns:a16="http://schemas.microsoft.com/office/drawing/2014/main" id="{03D2B5CD-9F97-4056-95C1-6BF62452D092}"/>
              </a:ext>
            </a:extLst>
          </p:cNvPr>
          <p:cNvSpPr txBox="1"/>
          <p:nvPr/>
        </p:nvSpPr>
        <p:spPr>
          <a:xfrm>
            <a:off x="7204293" y="3182557"/>
            <a:ext cx="262775" cy="400110"/>
          </a:xfrm>
          <a:prstGeom prst="rect">
            <a:avLst/>
          </a:prstGeom>
          <a:noFill/>
        </p:spPr>
        <p:txBody>
          <a:bodyPr wrap="square" rtlCol="0">
            <a:spAutoFit/>
          </a:bodyPr>
          <a:lstStyle/>
          <a:p>
            <a:pPr algn="r"/>
            <a:r>
              <a:rPr lang="en-US" sz="2000" dirty="0">
                <a:solidFill>
                  <a:schemeClr val="accent2"/>
                </a:solidFill>
              </a:rPr>
              <a:t>=</a:t>
            </a:r>
          </a:p>
        </p:txBody>
      </p:sp>
      <p:sp>
        <p:nvSpPr>
          <p:cNvPr id="51" name="TextBox 50">
            <a:extLst>
              <a:ext uri="{FF2B5EF4-FFF2-40B4-BE49-F238E27FC236}">
                <a16:creationId xmlns:a16="http://schemas.microsoft.com/office/drawing/2014/main" id="{F844AFF4-6DC4-4240-B9FB-2ED48E7D1704}"/>
              </a:ext>
            </a:extLst>
          </p:cNvPr>
          <p:cNvSpPr txBox="1"/>
          <p:nvPr/>
        </p:nvSpPr>
        <p:spPr>
          <a:xfrm>
            <a:off x="7909622" y="3352510"/>
            <a:ext cx="262775" cy="400110"/>
          </a:xfrm>
          <a:prstGeom prst="rect">
            <a:avLst/>
          </a:prstGeom>
          <a:noFill/>
        </p:spPr>
        <p:txBody>
          <a:bodyPr wrap="square" rtlCol="0">
            <a:spAutoFit/>
          </a:bodyPr>
          <a:lstStyle/>
          <a:p>
            <a:pPr algn="r"/>
            <a:r>
              <a:rPr lang="en-US" sz="2000" dirty="0">
                <a:solidFill>
                  <a:schemeClr val="accent2"/>
                </a:solidFill>
              </a:rPr>
              <a:t>=</a:t>
            </a:r>
          </a:p>
        </p:txBody>
      </p:sp>
      <p:cxnSp>
        <p:nvCxnSpPr>
          <p:cNvPr id="54" name="Straight Connector 53">
            <a:extLst>
              <a:ext uri="{FF2B5EF4-FFF2-40B4-BE49-F238E27FC236}">
                <a16:creationId xmlns:a16="http://schemas.microsoft.com/office/drawing/2014/main" id="{364435A6-7F76-41A5-8002-415E45C17E74}"/>
              </a:ext>
            </a:extLst>
          </p:cNvPr>
          <p:cNvCxnSpPr>
            <a:cxnSpLocks/>
          </p:cNvCxnSpPr>
          <p:nvPr/>
        </p:nvCxnSpPr>
        <p:spPr>
          <a:xfrm flipH="1" flipV="1">
            <a:off x="7010400" y="2331720"/>
            <a:ext cx="1684020" cy="2804160"/>
          </a:xfrm>
          <a:prstGeom prst="line">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584137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a:xfrm>
            <a:off x="838200" y="232213"/>
            <a:ext cx="10515600" cy="1549158"/>
          </a:xfrm>
        </p:spPr>
        <p:txBody>
          <a:bodyPr>
            <a:noAutofit/>
          </a:bodyPr>
          <a:lstStyle/>
          <a:p>
            <a:r>
              <a:rPr lang="en-US" sz="3200" dirty="0"/>
              <a:t>This gives the following formula, where the original perimeter based estimate is modified by adding a sum of parallelogram areas</a:t>
            </a:r>
            <a:r>
              <a:rPr lang="en-US" sz="3200" dirty="0" smtClean="0"/>
              <a:t>.  This estimate is stored in </a:t>
            </a:r>
            <a:r>
              <a:rPr lang="en-US" sz="3200" dirty="0" err="1" smtClean="0">
                <a:latin typeface="Courier New" panose="02070309020205020404" pitchFamily="49" charset="0"/>
                <a:cs typeface="Courier New" panose="02070309020205020404" pitchFamily="49" charset="0"/>
              </a:rPr>
              <a:t>A_unocc_est_parallelogram</a:t>
            </a:r>
            <a:r>
              <a:rPr lang="en-US" sz="3200" dirty="0" smtClean="0"/>
              <a:t>.</a:t>
            </a:r>
            <a:endParaRPr lang="en-US" sz="3200" dirty="0"/>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49</a:t>
            </a:fld>
            <a:endParaRPr lang="en-US"/>
          </a:p>
        </p:txBody>
      </p:sp>
      <p:pic>
        <p:nvPicPr>
          <p:cNvPr id="29" name="Picture 28">
            <a:extLst>
              <a:ext uri="{FF2B5EF4-FFF2-40B4-BE49-F238E27FC236}">
                <a16:creationId xmlns:a16="http://schemas.microsoft.com/office/drawing/2014/main" id="{A5B3655D-4503-415C-862E-DDED732A9F57}"/>
              </a:ext>
            </a:extLst>
          </p:cNvPr>
          <p:cNvPicPr>
            <a:picLocks noChangeAspect="1"/>
          </p:cNvPicPr>
          <p:nvPr/>
        </p:nvPicPr>
        <p:blipFill>
          <a:blip r:embed="rId2"/>
          <a:stretch>
            <a:fillRect/>
          </a:stretch>
        </p:blipFill>
        <p:spPr>
          <a:xfrm>
            <a:off x="5494966" y="2773714"/>
            <a:ext cx="4602498" cy="4000984"/>
          </a:xfrm>
          <a:prstGeom prst="rect">
            <a:avLst/>
          </a:prstGeom>
        </p:spPr>
      </p:pic>
      <p:sp>
        <p:nvSpPr>
          <p:cNvPr id="30" name="Rectangle 29">
            <a:extLst>
              <a:ext uri="{FF2B5EF4-FFF2-40B4-BE49-F238E27FC236}">
                <a16:creationId xmlns:a16="http://schemas.microsoft.com/office/drawing/2014/main" id="{F561ED65-3B60-427D-A6B9-6CDC9FC4816A}"/>
              </a:ext>
            </a:extLst>
          </p:cNvPr>
          <p:cNvSpPr/>
          <p:nvPr/>
        </p:nvSpPr>
        <p:spPr>
          <a:xfrm>
            <a:off x="5494966" y="2786414"/>
            <a:ext cx="4602498" cy="4000984"/>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A5BB37DB-C56A-433D-BCFC-644DB795001B}"/>
              </a:ext>
            </a:extLst>
          </p:cNvPr>
          <p:cNvCxnSpPr>
            <a:cxnSpLocks/>
          </p:cNvCxnSpPr>
          <p:nvPr/>
        </p:nvCxnSpPr>
        <p:spPr>
          <a:xfrm flipH="1" flipV="1">
            <a:off x="6966580" y="2786414"/>
            <a:ext cx="682831" cy="1088910"/>
          </a:xfrm>
          <a:prstGeom prst="line">
            <a:avLst/>
          </a:prstGeom>
          <a:ln w="3810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Arrow Connector 41">
            <a:extLst>
              <a:ext uri="{FF2B5EF4-FFF2-40B4-BE49-F238E27FC236}">
                <a16:creationId xmlns:a16="http://schemas.microsoft.com/office/drawing/2014/main" id="{64E81EC6-5A3D-423E-9E74-BF7CE0A81137}"/>
              </a:ext>
            </a:extLst>
          </p:cNvPr>
          <p:cNvCxnSpPr>
            <a:cxnSpLocks/>
          </p:cNvCxnSpPr>
          <p:nvPr/>
        </p:nvCxnSpPr>
        <p:spPr>
          <a:xfrm flipV="1">
            <a:off x="6556522" y="3229243"/>
            <a:ext cx="751473" cy="546592"/>
          </a:xfrm>
          <a:prstGeom prst="straightConnector1">
            <a:avLst/>
          </a:prstGeom>
          <a:ln w="38100" cap="flat" cmpd="sng" algn="ctr">
            <a:solidFill>
              <a:srgbClr val="00B05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3" name="Rectangle 42">
            <a:extLst>
              <a:ext uri="{FF2B5EF4-FFF2-40B4-BE49-F238E27FC236}">
                <a16:creationId xmlns:a16="http://schemas.microsoft.com/office/drawing/2014/main" id="{4E8A2B34-7237-4E60-A6B3-067CB9802FE9}"/>
              </a:ext>
            </a:extLst>
          </p:cNvPr>
          <p:cNvSpPr/>
          <p:nvPr/>
        </p:nvSpPr>
        <p:spPr>
          <a:xfrm>
            <a:off x="6468910" y="3047770"/>
            <a:ext cx="585283" cy="400110"/>
          </a:xfrm>
          <a:prstGeom prst="rect">
            <a:avLst/>
          </a:prstGeom>
        </p:spPr>
        <p:txBody>
          <a:bodyPr wrap="square">
            <a:spAutoFit/>
          </a:bodyPr>
          <a:lstStyle/>
          <a:p>
            <a:r>
              <a:rPr lang="en-US" sz="2000" b="1" i="1" dirty="0">
                <a:solidFill>
                  <a:srgbClr val="00B050"/>
                </a:solidFill>
                <a:latin typeface="Times New Roman" panose="02020603050405020304" pitchFamily="18" charset="0"/>
                <a:cs typeface="Times New Roman" panose="02020603050405020304" pitchFamily="18" charset="0"/>
              </a:rPr>
              <a:t>G/2</a:t>
            </a:r>
          </a:p>
        </p:txBody>
      </p:sp>
      <p:cxnSp>
        <p:nvCxnSpPr>
          <p:cNvPr id="44" name="Straight Connector 43">
            <a:extLst>
              <a:ext uri="{FF2B5EF4-FFF2-40B4-BE49-F238E27FC236}">
                <a16:creationId xmlns:a16="http://schemas.microsoft.com/office/drawing/2014/main" id="{818B81EA-62F1-46C1-82FD-D613EBF89EF4}"/>
              </a:ext>
            </a:extLst>
          </p:cNvPr>
          <p:cNvCxnSpPr>
            <a:cxnSpLocks/>
          </p:cNvCxnSpPr>
          <p:nvPr/>
        </p:nvCxnSpPr>
        <p:spPr>
          <a:xfrm flipH="1" flipV="1">
            <a:off x="6371362" y="3418407"/>
            <a:ext cx="505151" cy="843818"/>
          </a:xfrm>
          <a:prstGeom prst="line">
            <a:avLst/>
          </a:prstGeom>
          <a:ln w="3810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Arc 46">
            <a:extLst>
              <a:ext uri="{FF2B5EF4-FFF2-40B4-BE49-F238E27FC236}">
                <a16:creationId xmlns:a16="http://schemas.microsoft.com/office/drawing/2014/main" id="{AB1003A7-FA7C-47FC-BCCE-AC766889ECD5}"/>
              </a:ext>
            </a:extLst>
          </p:cNvPr>
          <p:cNvSpPr/>
          <p:nvPr/>
        </p:nvSpPr>
        <p:spPr>
          <a:xfrm rot="5400000">
            <a:off x="6495018" y="3766454"/>
            <a:ext cx="984507" cy="874543"/>
          </a:xfrm>
          <a:prstGeom prst="arc">
            <a:avLst>
              <a:gd name="adj1" fmla="val 2972686"/>
              <a:gd name="adj2" fmla="val 791956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48" name="TextBox 47">
            <a:extLst>
              <a:ext uri="{FF2B5EF4-FFF2-40B4-BE49-F238E27FC236}">
                <a16:creationId xmlns:a16="http://schemas.microsoft.com/office/drawing/2014/main" id="{451AD382-5B53-4058-9F50-0A93CF86836E}"/>
              </a:ext>
            </a:extLst>
          </p:cNvPr>
          <p:cNvSpPr txBox="1"/>
          <p:nvPr/>
        </p:nvSpPr>
        <p:spPr>
          <a:xfrm>
            <a:off x="5641039" y="3528021"/>
            <a:ext cx="1050588" cy="707886"/>
          </a:xfrm>
          <a:prstGeom prst="rect">
            <a:avLst/>
          </a:prstGeom>
          <a:noFill/>
        </p:spPr>
        <p:txBody>
          <a:bodyPr wrap="square">
            <a:spAutoFit/>
          </a:bodyPr>
          <a:lstStyle/>
          <a:p>
            <a:r>
              <a:rPr lang="en-US" sz="4000" i="1" dirty="0">
                <a:solidFill>
                  <a:schemeClr val="accent2"/>
                </a:solidFill>
              </a:rPr>
              <a:t>ᶿ</a:t>
            </a:r>
            <a:r>
              <a:rPr lang="en-US" i="1" dirty="0">
                <a:solidFill>
                  <a:schemeClr val="accent2"/>
                </a:solidFill>
              </a:rPr>
              <a:t>vertex</a:t>
            </a:r>
          </a:p>
        </p:txBody>
      </p:sp>
      <p:sp>
        <p:nvSpPr>
          <p:cNvPr id="49" name="Arc 48">
            <a:extLst>
              <a:ext uri="{FF2B5EF4-FFF2-40B4-BE49-F238E27FC236}">
                <a16:creationId xmlns:a16="http://schemas.microsoft.com/office/drawing/2014/main" id="{786CF931-5859-4CA6-AD9B-14D63C480E3F}"/>
              </a:ext>
            </a:extLst>
          </p:cNvPr>
          <p:cNvSpPr/>
          <p:nvPr/>
        </p:nvSpPr>
        <p:spPr>
          <a:xfrm rot="16367700">
            <a:off x="6325812" y="3891981"/>
            <a:ext cx="984507" cy="874543"/>
          </a:xfrm>
          <a:prstGeom prst="arc">
            <a:avLst>
              <a:gd name="adj1" fmla="val 2972686"/>
              <a:gd name="adj2" fmla="val 791956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50" name="TextBox 49">
            <a:extLst>
              <a:ext uri="{FF2B5EF4-FFF2-40B4-BE49-F238E27FC236}">
                <a16:creationId xmlns:a16="http://schemas.microsoft.com/office/drawing/2014/main" id="{03D2B5CD-9F97-4056-95C1-6BF62452D092}"/>
              </a:ext>
            </a:extLst>
          </p:cNvPr>
          <p:cNvSpPr txBox="1"/>
          <p:nvPr/>
        </p:nvSpPr>
        <p:spPr>
          <a:xfrm>
            <a:off x="6389908" y="3968963"/>
            <a:ext cx="262775" cy="400110"/>
          </a:xfrm>
          <a:prstGeom prst="rect">
            <a:avLst/>
          </a:prstGeom>
          <a:noFill/>
        </p:spPr>
        <p:txBody>
          <a:bodyPr wrap="square" rtlCol="0">
            <a:spAutoFit/>
          </a:bodyPr>
          <a:lstStyle/>
          <a:p>
            <a:pPr algn="r"/>
            <a:r>
              <a:rPr lang="en-US" sz="2000" dirty="0">
                <a:solidFill>
                  <a:schemeClr val="accent2"/>
                </a:solidFill>
              </a:rPr>
              <a:t>=</a:t>
            </a:r>
          </a:p>
        </p:txBody>
      </p:sp>
      <p:sp>
        <p:nvSpPr>
          <p:cNvPr id="51" name="TextBox 50">
            <a:extLst>
              <a:ext uri="{FF2B5EF4-FFF2-40B4-BE49-F238E27FC236}">
                <a16:creationId xmlns:a16="http://schemas.microsoft.com/office/drawing/2014/main" id="{F844AFF4-6DC4-4240-B9FB-2ED48E7D1704}"/>
              </a:ext>
            </a:extLst>
          </p:cNvPr>
          <p:cNvSpPr txBox="1"/>
          <p:nvPr/>
        </p:nvSpPr>
        <p:spPr>
          <a:xfrm>
            <a:off x="7095237" y="4138916"/>
            <a:ext cx="262775" cy="400110"/>
          </a:xfrm>
          <a:prstGeom prst="rect">
            <a:avLst/>
          </a:prstGeom>
          <a:noFill/>
        </p:spPr>
        <p:txBody>
          <a:bodyPr wrap="square" rtlCol="0">
            <a:spAutoFit/>
          </a:bodyPr>
          <a:lstStyle/>
          <a:p>
            <a:pPr algn="r"/>
            <a:r>
              <a:rPr lang="en-US" sz="2000" dirty="0">
                <a:solidFill>
                  <a:schemeClr val="accent2"/>
                </a:solidFill>
              </a:rPr>
              <a:t>=</a:t>
            </a:r>
          </a:p>
        </p:txBody>
      </p:sp>
      <p:pic>
        <p:nvPicPr>
          <p:cNvPr id="53" name="Picture 52">
            <a:extLst>
              <a:ext uri="{FF2B5EF4-FFF2-40B4-BE49-F238E27FC236}">
                <a16:creationId xmlns:a16="http://schemas.microsoft.com/office/drawing/2014/main" id="{5612B559-D762-4B4D-9138-ABF289B7FC15}"/>
              </a:ext>
            </a:extLst>
          </p:cNvPr>
          <p:cNvPicPr>
            <a:picLocks noChangeAspect="1"/>
          </p:cNvPicPr>
          <p:nvPr/>
        </p:nvPicPr>
        <p:blipFill>
          <a:blip r:embed="rId3"/>
          <a:stretch>
            <a:fillRect/>
          </a:stretch>
        </p:blipFill>
        <p:spPr>
          <a:xfrm>
            <a:off x="450517" y="3855470"/>
            <a:ext cx="4602498" cy="624865"/>
          </a:xfrm>
          <a:prstGeom prst="rect">
            <a:avLst/>
          </a:prstGeom>
        </p:spPr>
      </p:pic>
      <p:pic>
        <p:nvPicPr>
          <p:cNvPr id="8" name="Picture 7">
            <a:extLst>
              <a:ext uri="{FF2B5EF4-FFF2-40B4-BE49-F238E27FC236}">
                <a16:creationId xmlns:a16="http://schemas.microsoft.com/office/drawing/2014/main" id="{30B6AD1C-4850-4C8D-9965-FCE281D35027}"/>
              </a:ext>
            </a:extLst>
          </p:cNvPr>
          <p:cNvPicPr>
            <a:picLocks noChangeAspect="1"/>
          </p:cNvPicPr>
          <p:nvPr/>
        </p:nvPicPr>
        <p:blipFill>
          <a:blip r:embed="rId4"/>
          <a:stretch>
            <a:fillRect/>
          </a:stretch>
        </p:blipFill>
        <p:spPr>
          <a:xfrm>
            <a:off x="334349" y="1818140"/>
            <a:ext cx="11926964" cy="762106"/>
          </a:xfrm>
          <a:prstGeom prst="rect">
            <a:avLst/>
          </a:prstGeom>
        </p:spPr>
      </p:pic>
    </p:spTree>
    <p:extLst>
      <p:ext uri="{BB962C8B-B14F-4D97-AF65-F5344CB8AC3E}">
        <p14:creationId xmlns:p14="http://schemas.microsoft.com/office/powerpoint/2010/main" val="1650728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B289-6F7D-4E26-9549-A418B0B98DBB}"/>
              </a:ext>
            </a:extLst>
          </p:cNvPr>
          <p:cNvSpPr>
            <a:spLocks noGrp="1"/>
          </p:cNvSpPr>
          <p:nvPr>
            <p:ph type="title"/>
          </p:nvPr>
        </p:nvSpPr>
        <p:spPr/>
        <p:txBody>
          <a:bodyPr>
            <a:normAutofit/>
          </a:bodyPr>
          <a:lstStyle/>
          <a:p>
            <a:r>
              <a:rPr lang="en-US" dirty="0"/>
              <a:t>Each function uses a class-specific argument check function</a:t>
            </a:r>
          </a:p>
        </p:txBody>
      </p:sp>
      <p:sp>
        <p:nvSpPr>
          <p:cNvPr id="5" name="Rectangle 4">
            <a:extLst>
              <a:ext uri="{FF2B5EF4-FFF2-40B4-BE49-F238E27FC236}">
                <a16:creationId xmlns:a16="http://schemas.microsoft.com/office/drawing/2014/main" id="{F0CB9B29-E4C5-4A4F-9118-99BC76FA2AD9}"/>
              </a:ext>
            </a:extLst>
          </p:cNvPr>
          <p:cNvSpPr/>
          <p:nvPr/>
        </p:nvSpPr>
        <p:spPr>
          <a:xfrm>
            <a:off x="374433" y="2022133"/>
            <a:ext cx="5909136" cy="3554819"/>
          </a:xfrm>
          <a:prstGeom prst="rect">
            <a:avLst/>
          </a:prstGeom>
          <a:solidFill>
            <a:schemeClr val="accent4">
              <a:lumMod val="20000"/>
              <a:lumOff val="80000"/>
            </a:schemeClr>
          </a:solidFill>
        </p:spPr>
        <p:txBody>
          <a:bodyPr wrap="square">
            <a:spAutoFit/>
          </a:bodyPr>
          <a:lstStyle/>
          <a:p>
            <a:r>
              <a:rPr lang="en-US" sz="900" dirty="0">
                <a:solidFill>
                  <a:srgbClr val="0E00FF"/>
                </a:solidFill>
                <a:latin typeface="Courier New" panose="02070309020205020404" pitchFamily="49" charset="0"/>
              </a:rPr>
              <a:t>function</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fcn_MapGen_checkInputsToFunctions</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variable,variable_type_string,varargin</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 </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fcn_MapGen_checkInputsToFunctions</a:t>
            </a:r>
            <a:endParaRPr lang="en-US" sz="900" dirty="0">
              <a:solidFill>
                <a:srgbClr val="028009"/>
              </a:solidFill>
              <a:latin typeface="Courier New" panose="02070309020205020404" pitchFamily="49" charset="0"/>
            </a:endParaRPr>
          </a:p>
          <a:p>
            <a:r>
              <a:rPr lang="en-US" sz="900" dirty="0">
                <a:solidFill>
                  <a:srgbClr val="028009"/>
                </a:solidFill>
                <a:latin typeface="Courier New" panose="02070309020205020404" pitchFamily="49" charset="0"/>
              </a:rPr>
              <a:t>% Checks the variable types commonly used in the </a:t>
            </a:r>
            <a:r>
              <a:rPr lang="en-US" sz="900" dirty="0" err="1">
                <a:solidFill>
                  <a:srgbClr val="028009"/>
                </a:solidFill>
                <a:latin typeface="Courier New" panose="02070309020205020404" pitchFamily="49" charset="0"/>
              </a:rPr>
              <a:t>MapGen</a:t>
            </a:r>
            <a:r>
              <a:rPr lang="en-US" sz="900" dirty="0">
                <a:solidFill>
                  <a:srgbClr val="028009"/>
                </a:solidFill>
                <a:latin typeface="Courier New" panose="02070309020205020404" pitchFamily="49" charset="0"/>
              </a:rPr>
              <a:t> codes to</a:t>
            </a:r>
          </a:p>
          <a:p>
            <a:r>
              <a:rPr lang="en-US" sz="900" dirty="0">
                <a:solidFill>
                  <a:srgbClr val="028009"/>
                </a:solidFill>
                <a:latin typeface="Courier New" panose="02070309020205020404" pitchFamily="49" charset="0"/>
              </a:rPr>
              <a:t>% ensure they are correctly formed.</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This function is typically called at the top of most functions. The input</a:t>
            </a:r>
          </a:p>
          <a:p>
            <a:r>
              <a:rPr lang="en-US" sz="900" dirty="0">
                <a:solidFill>
                  <a:srgbClr val="028009"/>
                </a:solidFill>
                <a:latin typeface="Courier New" panose="02070309020205020404" pitchFamily="49" charset="0"/>
              </a:rPr>
              <a:t>% is a variable and a string defining the "type" of the variable. This</a:t>
            </a:r>
          </a:p>
          <a:p>
            <a:r>
              <a:rPr lang="en-US" sz="900" dirty="0">
                <a:solidFill>
                  <a:srgbClr val="028009"/>
                </a:solidFill>
                <a:latin typeface="Courier New" panose="02070309020205020404" pitchFamily="49" charset="0"/>
              </a:rPr>
              <a:t>% function checks to see that they are compatible. For example, say there</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column_vector</a:t>
            </a:r>
            <a:r>
              <a:rPr lang="en-US" sz="900" dirty="0">
                <a:solidFill>
                  <a:srgbClr val="028009"/>
                </a:solidFill>
                <a:latin typeface="Courier New" panose="02070309020205020404" pitchFamily="49" charset="0"/>
              </a:rPr>
              <a:t>' type of variables used in the function that is always a N</a:t>
            </a:r>
          </a:p>
          <a:p>
            <a:r>
              <a:rPr lang="en-US" sz="900" dirty="0">
                <a:solidFill>
                  <a:srgbClr val="028009"/>
                </a:solidFill>
                <a:latin typeface="Courier New" panose="02070309020205020404" pitchFamily="49" charset="0"/>
              </a:rPr>
              <a:t>% x 1 array; if someone had a variable called "</a:t>
            </a:r>
            <a:r>
              <a:rPr lang="en-US" sz="900" dirty="0" err="1">
                <a:solidFill>
                  <a:srgbClr val="028009"/>
                </a:solidFill>
                <a:latin typeface="Courier New" panose="02070309020205020404" pitchFamily="49" charset="0"/>
              </a:rPr>
              <a:t>test_example</a:t>
            </a:r>
            <a:r>
              <a:rPr lang="en-US" sz="900" dirty="0">
                <a:solidFill>
                  <a:srgbClr val="028009"/>
                </a:solidFill>
                <a:latin typeface="Courier New" panose="02070309020205020404" pitchFamily="49" charset="0"/>
              </a:rPr>
              <a:t>", they could</a:t>
            </a:r>
          </a:p>
          <a:p>
            <a:r>
              <a:rPr lang="en-US" sz="900" dirty="0">
                <a:solidFill>
                  <a:srgbClr val="028009"/>
                </a:solidFill>
                <a:latin typeface="Courier New" panose="02070309020205020404" pitchFamily="49" charset="0"/>
              </a:rPr>
              <a:t>% check that this fit the '</a:t>
            </a:r>
            <a:r>
              <a:rPr lang="en-US" sz="900" dirty="0" err="1">
                <a:solidFill>
                  <a:srgbClr val="028009"/>
                </a:solidFill>
                <a:latin typeface="Courier New" panose="02070309020205020404" pitchFamily="49" charset="0"/>
              </a:rPr>
              <a:t>column_vector</a:t>
            </a:r>
            <a:r>
              <a:rPr lang="en-US" sz="900" dirty="0">
                <a:solidFill>
                  <a:srgbClr val="028009"/>
                </a:solidFill>
                <a:latin typeface="Courier New" panose="02070309020205020404" pitchFamily="49" charset="0"/>
              </a:rPr>
              <a:t>' type by calling</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fcn_MapGen_checkInputsToFunctions</a:t>
            </a:r>
            <a:r>
              <a:rPr lang="en-US" sz="900" dirty="0">
                <a:solidFill>
                  <a:srgbClr val="028009"/>
                </a:solidFill>
                <a:latin typeface="Courier New" panose="02070309020205020404" pitchFamily="49" charset="0"/>
              </a:rPr>
              <a:t>(test_example,'</a:t>
            </a:r>
            <a:r>
              <a:rPr lang="en-US" sz="900" dirty="0" err="1">
                <a:solidFill>
                  <a:srgbClr val="028009"/>
                </a:solidFill>
                <a:latin typeface="Courier New" panose="02070309020205020404" pitchFamily="49" charset="0"/>
              </a:rPr>
              <a:t>column_vector</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This function would then check that the array was N x 1, and if it was</a:t>
            </a:r>
          </a:p>
          <a:p>
            <a:r>
              <a:rPr lang="en-US" sz="900" dirty="0">
                <a:solidFill>
                  <a:srgbClr val="028009"/>
                </a:solidFill>
                <a:latin typeface="Courier New" panose="02070309020205020404" pitchFamily="49" charset="0"/>
              </a:rPr>
              <a:t>% not, it would send out an error warning.</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FORMAT: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fcn_MapGen_checkInputsToFunctions</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variable,variable_type_string</a:t>
            </a:r>
            <a:r>
              <a:rPr lang="en-US" sz="900" dirty="0">
                <a:solidFill>
                  <a:srgbClr val="028009"/>
                </a:solidFill>
                <a:latin typeface="Courier New" panose="02070309020205020404" pitchFamily="49" charset="0"/>
              </a:rPr>
              <a:t>,(</a:t>
            </a:r>
            <a:r>
              <a:rPr lang="en-US" sz="900" dirty="0" err="1">
                <a:solidFill>
                  <a:srgbClr val="028009"/>
                </a:solidFill>
                <a:latin typeface="Courier New" panose="02070309020205020404" pitchFamily="49" charset="0"/>
              </a:rPr>
              <a:t>optional_arguments</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variable: the variable to check</a:t>
            </a:r>
          </a:p>
        </p:txBody>
      </p:sp>
      <p:sp>
        <p:nvSpPr>
          <p:cNvPr id="3" name="Rectangle 2">
            <a:extLst>
              <a:ext uri="{FF2B5EF4-FFF2-40B4-BE49-F238E27FC236}">
                <a16:creationId xmlns:a16="http://schemas.microsoft.com/office/drawing/2014/main" id="{75616B01-3EEF-43F9-B062-A030413183B5}"/>
              </a:ext>
            </a:extLst>
          </p:cNvPr>
          <p:cNvSpPr/>
          <p:nvPr/>
        </p:nvSpPr>
        <p:spPr>
          <a:xfrm>
            <a:off x="3692063" y="6308209"/>
            <a:ext cx="7414594" cy="369332"/>
          </a:xfrm>
          <a:prstGeom prst="rect">
            <a:avLst/>
          </a:prstGeom>
        </p:spPr>
        <p:txBody>
          <a:bodyPr wrap="none">
            <a:spAutoFit/>
          </a:bodyPr>
          <a:lstStyle/>
          <a:p>
            <a:r>
              <a:rPr lang="en-US" dirty="0"/>
              <a:t>See: </a:t>
            </a:r>
            <a:r>
              <a:rPr lang="en-US" dirty="0" err="1"/>
              <a:t>script_test_fcn_MapGen_checkInputsToFunctions.m</a:t>
            </a:r>
            <a:r>
              <a:rPr lang="en-US" dirty="0"/>
              <a:t> for example usages</a:t>
            </a:r>
          </a:p>
        </p:txBody>
      </p:sp>
    </p:spTree>
    <p:extLst>
      <p:ext uri="{BB962C8B-B14F-4D97-AF65-F5344CB8AC3E}">
        <p14:creationId xmlns:p14="http://schemas.microsoft.com/office/powerpoint/2010/main" val="32831782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a:xfrm>
            <a:off x="838200" y="232213"/>
            <a:ext cx="10515600" cy="1549158"/>
          </a:xfrm>
        </p:spPr>
        <p:txBody>
          <a:bodyPr>
            <a:noAutofit/>
          </a:bodyPr>
          <a:lstStyle/>
          <a:p>
            <a:r>
              <a:rPr lang="en-US" sz="2800" dirty="0"/>
              <a:t>This can also be modified to include repeated average sized parallelograms based on average interior vertex angle</a:t>
            </a:r>
            <a:r>
              <a:rPr lang="en-US" sz="2800" dirty="0" smtClean="0"/>
              <a:t>.  This estimate is stored in </a:t>
            </a:r>
            <a:r>
              <a:rPr lang="en-US" sz="2800" dirty="0" err="1" smtClean="0">
                <a:latin typeface="Courier New" panose="02070309020205020404" pitchFamily="49" charset="0"/>
                <a:cs typeface="Courier New" panose="02070309020205020404" pitchFamily="49" charset="0"/>
              </a:rPr>
              <a:t>A_unocc_est_avg_parallelogram</a:t>
            </a:r>
            <a:endParaRPr lang="en-US" sz="2800" dirty="0"/>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50</a:t>
            </a:fld>
            <a:endParaRPr lang="en-US"/>
          </a:p>
        </p:txBody>
      </p:sp>
      <p:pic>
        <p:nvPicPr>
          <p:cNvPr id="29" name="Picture 28">
            <a:extLst>
              <a:ext uri="{FF2B5EF4-FFF2-40B4-BE49-F238E27FC236}">
                <a16:creationId xmlns:a16="http://schemas.microsoft.com/office/drawing/2014/main" id="{A5B3655D-4503-415C-862E-DDED732A9F57}"/>
              </a:ext>
            </a:extLst>
          </p:cNvPr>
          <p:cNvPicPr>
            <a:picLocks noChangeAspect="1"/>
          </p:cNvPicPr>
          <p:nvPr/>
        </p:nvPicPr>
        <p:blipFill>
          <a:blip r:embed="rId2"/>
          <a:stretch>
            <a:fillRect/>
          </a:stretch>
        </p:blipFill>
        <p:spPr>
          <a:xfrm>
            <a:off x="3581401" y="2768601"/>
            <a:ext cx="4602498" cy="4000984"/>
          </a:xfrm>
          <a:prstGeom prst="rect">
            <a:avLst/>
          </a:prstGeom>
        </p:spPr>
      </p:pic>
      <p:sp>
        <p:nvSpPr>
          <p:cNvPr id="30" name="Rectangle 29">
            <a:extLst>
              <a:ext uri="{FF2B5EF4-FFF2-40B4-BE49-F238E27FC236}">
                <a16:creationId xmlns:a16="http://schemas.microsoft.com/office/drawing/2014/main" id="{F561ED65-3B60-427D-A6B9-6CDC9FC4816A}"/>
              </a:ext>
            </a:extLst>
          </p:cNvPr>
          <p:cNvSpPr/>
          <p:nvPr/>
        </p:nvSpPr>
        <p:spPr>
          <a:xfrm>
            <a:off x="3581401" y="2781301"/>
            <a:ext cx="4602498" cy="4000984"/>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A5BB37DB-C56A-433D-BCFC-644DB795001B}"/>
              </a:ext>
            </a:extLst>
          </p:cNvPr>
          <p:cNvCxnSpPr>
            <a:cxnSpLocks/>
          </p:cNvCxnSpPr>
          <p:nvPr/>
        </p:nvCxnSpPr>
        <p:spPr>
          <a:xfrm flipH="1" flipV="1">
            <a:off x="5053015" y="2781301"/>
            <a:ext cx="682831" cy="1088910"/>
          </a:xfrm>
          <a:prstGeom prst="line">
            <a:avLst/>
          </a:prstGeom>
          <a:ln w="3810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Arrow Connector 41">
            <a:extLst>
              <a:ext uri="{FF2B5EF4-FFF2-40B4-BE49-F238E27FC236}">
                <a16:creationId xmlns:a16="http://schemas.microsoft.com/office/drawing/2014/main" id="{64E81EC6-5A3D-423E-9E74-BF7CE0A81137}"/>
              </a:ext>
            </a:extLst>
          </p:cNvPr>
          <p:cNvCxnSpPr>
            <a:cxnSpLocks/>
          </p:cNvCxnSpPr>
          <p:nvPr/>
        </p:nvCxnSpPr>
        <p:spPr>
          <a:xfrm flipV="1">
            <a:off x="4642957" y="3224130"/>
            <a:ext cx="751473" cy="546592"/>
          </a:xfrm>
          <a:prstGeom prst="straightConnector1">
            <a:avLst/>
          </a:prstGeom>
          <a:ln w="38100" cap="flat" cmpd="sng" algn="ctr">
            <a:solidFill>
              <a:srgbClr val="00B05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3" name="Rectangle 42">
            <a:extLst>
              <a:ext uri="{FF2B5EF4-FFF2-40B4-BE49-F238E27FC236}">
                <a16:creationId xmlns:a16="http://schemas.microsoft.com/office/drawing/2014/main" id="{4E8A2B34-7237-4E60-A6B3-067CB9802FE9}"/>
              </a:ext>
            </a:extLst>
          </p:cNvPr>
          <p:cNvSpPr/>
          <p:nvPr/>
        </p:nvSpPr>
        <p:spPr>
          <a:xfrm>
            <a:off x="4555345" y="3042657"/>
            <a:ext cx="585283" cy="400110"/>
          </a:xfrm>
          <a:prstGeom prst="rect">
            <a:avLst/>
          </a:prstGeom>
        </p:spPr>
        <p:txBody>
          <a:bodyPr wrap="square">
            <a:spAutoFit/>
          </a:bodyPr>
          <a:lstStyle/>
          <a:p>
            <a:r>
              <a:rPr lang="en-US" sz="2000" b="1" i="1" dirty="0">
                <a:solidFill>
                  <a:srgbClr val="00B050"/>
                </a:solidFill>
                <a:latin typeface="Times New Roman" panose="02020603050405020304" pitchFamily="18" charset="0"/>
                <a:cs typeface="Times New Roman" panose="02020603050405020304" pitchFamily="18" charset="0"/>
              </a:rPr>
              <a:t>G/2</a:t>
            </a:r>
          </a:p>
        </p:txBody>
      </p:sp>
      <p:cxnSp>
        <p:nvCxnSpPr>
          <p:cNvPr id="44" name="Straight Connector 43">
            <a:extLst>
              <a:ext uri="{FF2B5EF4-FFF2-40B4-BE49-F238E27FC236}">
                <a16:creationId xmlns:a16="http://schemas.microsoft.com/office/drawing/2014/main" id="{818B81EA-62F1-46C1-82FD-D613EBF89EF4}"/>
              </a:ext>
            </a:extLst>
          </p:cNvPr>
          <p:cNvCxnSpPr>
            <a:cxnSpLocks/>
          </p:cNvCxnSpPr>
          <p:nvPr/>
        </p:nvCxnSpPr>
        <p:spPr>
          <a:xfrm flipH="1" flipV="1">
            <a:off x="4457797" y="3413294"/>
            <a:ext cx="505151" cy="843818"/>
          </a:xfrm>
          <a:prstGeom prst="line">
            <a:avLst/>
          </a:prstGeom>
          <a:ln w="3810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Arc 46">
            <a:extLst>
              <a:ext uri="{FF2B5EF4-FFF2-40B4-BE49-F238E27FC236}">
                <a16:creationId xmlns:a16="http://schemas.microsoft.com/office/drawing/2014/main" id="{AB1003A7-FA7C-47FC-BCCE-AC766889ECD5}"/>
              </a:ext>
            </a:extLst>
          </p:cNvPr>
          <p:cNvSpPr/>
          <p:nvPr/>
        </p:nvSpPr>
        <p:spPr>
          <a:xfrm rot="5400000">
            <a:off x="4581453" y="3761341"/>
            <a:ext cx="984507" cy="874543"/>
          </a:xfrm>
          <a:prstGeom prst="arc">
            <a:avLst>
              <a:gd name="adj1" fmla="val 2972686"/>
              <a:gd name="adj2" fmla="val 791956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48" name="TextBox 47">
            <a:extLst>
              <a:ext uri="{FF2B5EF4-FFF2-40B4-BE49-F238E27FC236}">
                <a16:creationId xmlns:a16="http://schemas.microsoft.com/office/drawing/2014/main" id="{451AD382-5B53-4058-9F50-0A93CF86836E}"/>
              </a:ext>
            </a:extLst>
          </p:cNvPr>
          <p:cNvSpPr txBox="1"/>
          <p:nvPr/>
        </p:nvSpPr>
        <p:spPr>
          <a:xfrm>
            <a:off x="3727474" y="3522908"/>
            <a:ext cx="1050588" cy="707886"/>
          </a:xfrm>
          <a:prstGeom prst="rect">
            <a:avLst/>
          </a:prstGeom>
          <a:noFill/>
        </p:spPr>
        <p:txBody>
          <a:bodyPr wrap="square">
            <a:spAutoFit/>
          </a:bodyPr>
          <a:lstStyle/>
          <a:p>
            <a:r>
              <a:rPr lang="en-US" sz="4000" i="1" dirty="0">
                <a:solidFill>
                  <a:schemeClr val="accent2"/>
                </a:solidFill>
              </a:rPr>
              <a:t>ᶿ</a:t>
            </a:r>
            <a:r>
              <a:rPr lang="en-US" i="1" dirty="0">
                <a:solidFill>
                  <a:schemeClr val="accent2"/>
                </a:solidFill>
              </a:rPr>
              <a:t>vertex</a:t>
            </a:r>
          </a:p>
        </p:txBody>
      </p:sp>
      <p:sp>
        <p:nvSpPr>
          <p:cNvPr id="49" name="Arc 48">
            <a:extLst>
              <a:ext uri="{FF2B5EF4-FFF2-40B4-BE49-F238E27FC236}">
                <a16:creationId xmlns:a16="http://schemas.microsoft.com/office/drawing/2014/main" id="{786CF931-5859-4CA6-AD9B-14D63C480E3F}"/>
              </a:ext>
            </a:extLst>
          </p:cNvPr>
          <p:cNvSpPr/>
          <p:nvPr/>
        </p:nvSpPr>
        <p:spPr>
          <a:xfrm rot="16367700">
            <a:off x="4412247" y="3886868"/>
            <a:ext cx="984507" cy="874543"/>
          </a:xfrm>
          <a:prstGeom prst="arc">
            <a:avLst>
              <a:gd name="adj1" fmla="val 2972686"/>
              <a:gd name="adj2" fmla="val 791956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50" name="TextBox 49">
            <a:extLst>
              <a:ext uri="{FF2B5EF4-FFF2-40B4-BE49-F238E27FC236}">
                <a16:creationId xmlns:a16="http://schemas.microsoft.com/office/drawing/2014/main" id="{03D2B5CD-9F97-4056-95C1-6BF62452D092}"/>
              </a:ext>
            </a:extLst>
          </p:cNvPr>
          <p:cNvSpPr txBox="1"/>
          <p:nvPr/>
        </p:nvSpPr>
        <p:spPr>
          <a:xfrm>
            <a:off x="4476343" y="3963850"/>
            <a:ext cx="262775" cy="400110"/>
          </a:xfrm>
          <a:prstGeom prst="rect">
            <a:avLst/>
          </a:prstGeom>
          <a:noFill/>
        </p:spPr>
        <p:txBody>
          <a:bodyPr wrap="square" rtlCol="0">
            <a:spAutoFit/>
          </a:bodyPr>
          <a:lstStyle/>
          <a:p>
            <a:pPr algn="r"/>
            <a:r>
              <a:rPr lang="en-US" sz="2000" dirty="0">
                <a:solidFill>
                  <a:schemeClr val="accent2"/>
                </a:solidFill>
              </a:rPr>
              <a:t>=</a:t>
            </a:r>
          </a:p>
        </p:txBody>
      </p:sp>
      <p:sp>
        <p:nvSpPr>
          <p:cNvPr id="51" name="TextBox 50">
            <a:extLst>
              <a:ext uri="{FF2B5EF4-FFF2-40B4-BE49-F238E27FC236}">
                <a16:creationId xmlns:a16="http://schemas.microsoft.com/office/drawing/2014/main" id="{F844AFF4-6DC4-4240-B9FB-2ED48E7D1704}"/>
              </a:ext>
            </a:extLst>
          </p:cNvPr>
          <p:cNvSpPr txBox="1"/>
          <p:nvPr/>
        </p:nvSpPr>
        <p:spPr>
          <a:xfrm>
            <a:off x="5181672" y="4133803"/>
            <a:ext cx="262775" cy="400110"/>
          </a:xfrm>
          <a:prstGeom prst="rect">
            <a:avLst/>
          </a:prstGeom>
          <a:noFill/>
        </p:spPr>
        <p:txBody>
          <a:bodyPr wrap="square" rtlCol="0">
            <a:spAutoFit/>
          </a:bodyPr>
          <a:lstStyle/>
          <a:p>
            <a:pPr algn="r"/>
            <a:r>
              <a:rPr lang="en-US" sz="2000" dirty="0">
                <a:solidFill>
                  <a:schemeClr val="accent2"/>
                </a:solidFill>
              </a:rPr>
              <a:t>=</a:t>
            </a:r>
          </a:p>
        </p:txBody>
      </p:sp>
      <p:pic>
        <p:nvPicPr>
          <p:cNvPr id="10" name="Picture 9">
            <a:extLst>
              <a:ext uri="{FF2B5EF4-FFF2-40B4-BE49-F238E27FC236}">
                <a16:creationId xmlns:a16="http://schemas.microsoft.com/office/drawing/2014/main" id="{4B925956-F4F4-4E65-831B-3DDF2F018D2C}"/>
              </a:ext>
            </a:extLst>
          </p:cNvPr>
          <p:cNvPicPr>
            <a:picLocks noChangeAspect="1"/>
          </p:cNvPicPr>
          <p:nvPr/>
        </p:nvPicPr>
        <p:blipFill>
          <a:blip r:embed="rId3"/>
          <a:stretch>
            <a:fillRect/>
          </a:stretch>
        </p:blipFill>
        <p:spPr>
          <a:xfrm>
            <a:off x="0" y="1731804"/>
            <a:ext cx="11984122" cy="905001"/>
          </a:xfrm>
          <a:prstGeom prst="rect">
            <a:avLst/>
          </a:prstGeom>
        </p:spPr>
      </p:pic>
    </p:spTree>
    <p:extLst>
      <p:ext uri="{BB962C8B-B14F-4D97-AF65-F5344CB8AC3E}">
        <p14:creationId xmlns:p14="http://schemas.microsoft.com/office/powerpoint/2010/main" val="21699254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a:xfrm>
            <a:off x="838200" y="232213"/>
            <a:ext cx="10515600" cy="1549158"/>
          </a:xfrm>
        </p:spPr>
        <p:txBody>
          <a:bodyPr>
            <a:noAutofit/>
          </a:bodyPr>
          <a:lstStyle/>
          <a:p>
            <a:r>
              <a:rPr lang="en-US" sz="3600" dirty="0" smtClean="0"/>
              <a:t>This estimate still contains inaccuracy , </a:t>
            </a:r>
            <a:r>
              <a:rPr lang="en-US" sz="3600" dirty="0"/>
              <a:t>likely </a:t>
            </a:r>
            <a:r>
              <a:rPr lang="en-US" sz="3600" dirty="0" smtClean="0"/>
              <a:t>occurring because </a:t>
            </a:r>
            <a:r>
              <a:rPr lang="en-US" sz="3600" dirty="0"/>
              <a:t>when interior vertex angles are obtuse, the parallelogram formed by this vertex double-counts area already included in the perimeter estimate.</a:t>
            </a:r>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51</a:t>
            </a:fld>
            <a:endParaRPr lang="en-US"/>
          </a:p>
        </p:txBody>
      </p:sp>
      <p:pic>
        <p:nvPicPr>
          <p:cNvPr id="18" name="Picture 17" descr="A picture containing chart&#10;&#10;Description automatically generated">
            <a:extLst>
              <a:ext uri="{FF2B5EF4-FFF2-40B4-BE49-F238E27FC236}">
                <a16:creationId xmlns:a16="http://schemas.microsoft.com/office/drawing/2014/main" id="{D8AF2C44-BB03-4732-A17E-7B770768D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14284"/>
            <a:ext cx="4442066" cy="4442066"/>
          </a:xfrm>
          <a:prstGeom prst="rect">
            <a:avLst/>
          </a:prstGeom>
        </p:spPr>
      </p:pic>
      <p:cxnSp>
        <p:nvCxnSpPr>
          <p:cNvPr id="6" name="Straight Connector 5">
            <a:extLst>
              <a:ext uri="{FF2B5EF4-FFF2-40B4-BE49-F238E27FC236}">
                <a16:creationId xmlns:a16="http://schemas.microsoft.com/office/drawing/2014/main" id="{0C539B7E-5451-4CC0-A5B7-4FCB27AA5F6B}"/>
              </a:ext>
            </a:extLst>
          </p:cNvPr>
          <p:cNvCxnSpPr>
            <a:cxnSpLocks/>
          </p:cNvCxnSpPr>
          <p:nvPr/>
        </p:nvCxnSpPr>
        <p:spPr>
          <a:xfrm>
            <a:off x="2219325" y="4000500"/>
            <a:ext cx="171450" cy="269875"/>
          </a:xfrm>
          <a:prstGeom prst="line">
            <a:avLst/>
          </a:prstGeom>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1F4CDCC8-D0E7-4196-9EAE-627D1EBDD22C}"/>
              </a:ext>
            </a:extLst>
          </p:cNvPr>
          <p:cNvCxnSpPr>
            <a:cxnSpLocks/>
          </p:cNvCxnSpPr>
          <p:nvPr/>
        </p:nvCxnSpPr>
        <p:spPr>
          <a:xfrm flipV="1">
            <a:off x="2219325" y="3813394"/>
            <a:ext cx="243871" cy="187106"/>
          </a:xfrm>
          <a:prstGeom prst="line">
            <a:avLst/>
          </a:prstGeom>
        </p:spPr>
        <p:style>
          <a:lnRef idx="3">
            <a:schemeClr val="accent6"/>
          </a:lnRef>
          <a:fillRef idx="0">
            <a:schemeClr val="accent6"/>
          </a:fillRef>
          <a:effectRef idx="2">
            <a:schemeClr val="accent6"/>
          </a:effectRef>
          <a:fontRef idx="minor">
            <a:schemeClr val="tx1"/>
          </a:fontRef>
        </p:style>
      </p:cxnSp>
      <p:cxnSp>
        <p:nvCxnSpPr>
          <p:cNvPr id="14" name="Straight Connector 13">
            <a:extLst>
              <a:ext uri="{FF2B5EF4-FFF2-40B4-BE49-F238E27FC236}">
                <a16:creationId xmlns:a16="http://schemas.microsoft.com/office/drawing/2014/main" id="{277D2F89-2A2E-42C0-B600-2902A0F48BF0}"/>
              </a:ext>
            </a:extLst>
          </p:cNvPr>
          <p:cNvCxnSpPr>
            <a:cxnSpLocks/>
          </p:cNvCxnSpPr>
          <p:nvPr/>
        </p:nvCxnSpPr>
        <p:spPr>
          <a:xfrm flipH="1">
            <a:off x="2390957" y="4095750"/>
            <a:ext cx="233060" cy="174625"/>
          </a:xfrm>
          <a:prstGeom prst="line">
            <a:avLst/>
          </a:prstGeom>
        </p:spPr>
        <p:style>
          <a:lnRef idx="3">
            <a:schemeClr val="accent6"/>
          </a:lnRef>
          <a:fillRef idx="0">
            <a:schemeClr val="accent6"/>
          </a:fillRef>
          <a:effectRef idx="2">
            <a:schemeClr val="accent6"/>
          </a:effectRef>
          <a:fontRef idx="minor">
            <a:schemeClr val="tx1"/>
          </a:fontRef>
        </p:style>
      </p:cxnSp>
      <p:cxnSp>
        <p:nvCxnSpPr>
          <p:cNvPr id="15" name="Straight Connector 14">
            <a:extLst>
              <a:ext uri="{FF2B5EF4-FFF2-40B4-BE49-F238E27FC236}">
                <a16:creationId xmlns:a16="http://schemas.microsoft.com/office/drawing/2014/main" id="{E4093149-4A3E-41FF-8327-CF652C1A7B17}"/>
              </a:ext>
            </a:extLst>
          </p:cNvPr>
          <p:cNvCxnSpPr>
            <a:cxnSpLocks/>
          </p:cNvCxnSpPr>
          <p:nvPr/>
        </p:nvCxnSpPr>
        <p:spPr>
          <a:xfrm flipH="1" flipV="1">
            <a:off x="2463196" y="3813394"/>
            <a:ext cx="160821" cy="282356"/>
          </a:xfrm>
          <a:prstGeom prst="line">
            <a:avLst/>
          </a:prstGeom>
        </p:spPr>
        <p:style>
          <a:lnRef idx="3">
            <a:schemeClr val="accent6"/>
          </a:lnRef>
          <a:fillRef idx="0">
            <a:schemeClr val="accent6"/>
          </a:fillRef>
          <a:effectRef idx="2">
            <a:schemeClr val="accent6"/>
          </a:effectRef>
          <a:fontRef idx="minor">
            <a:schemeClr val="tx1"/>
          </a:fontRef>
        </p:style>
      </p:cxnSp>
      <p:cxnSp>
        <p:nvCxnSpPr>
          <p:cNvPr id="10" name="Straight Connector 9">
            <a:extLst>
              <a:ext uri="{FF2B5EF4-FFF2-40B4-BE49-F238E27FC236}">
                <a16:creationId xmlns:a16="http://schemas.microsoft.com/office/drawing/2014/main" id="{997147E4-90D1-4402-A63F-F75FC24ECC84}"/>
              </a:ext>
            </a:extLst>
          </p:cNvPr>
          <p:cNvCxnSpPr>
            <a:cxnSpLocks/>
          </p:cNvCxnSpPr>
          <p:nvPr/>
        </p:nvCxnSpPr>
        <p:spPr>
          <a:xfrm>
            <a:off x="2520587" y="3801299"/>
            <a:ext cx="152215" cy="258902"/>
          </a:xfrm>
          <a:prstGeom prst="line">
            <a:avLst/>
          </a:prstGeom>
        </p:spPr>
        <p:style>
          <a:lnRef idx="3">
            <a:schemeClr val="accent6"/>
          </a:lnRef>
          <a:fillRef idx="0">
            <a:schemeClr val="accent6"/>
          </a:fillRef>
          <a:effectRef idx="2">
            <a:schemeClr val="accent6"/>
          </a:effectRef>
          <a:fontRef idx="minor">
            <a:schemeClr val="tx1"/>
          </a:fontRef>
        </p:style>
      </p:cxnSp>
      <p:cxnSp>
        <p:nvCxnSpPr>
          <p:cNvPr id="12" name="Straight Connector 11">
            <a:extLst>
              <a:ext uri="{FF2B5EF4-FFF2-40B4-BE49-F238E27FC236}">
                <a16:creationId xmlns:a16="http://schemas.microsoft.com/office/drawing/2014/main" id="{BB315FEC-821A-493A-8914-953E99A5CAF8}"/>
              </a:ext>
            </a:extLst>
          </p:cNvPr>
          <p:cNvCxnSpPr>
            <a:cxnSpLocks/>
          </p:cNvCxnSpPr>
          <p:nvPr/>
        </p:nvCxnSpPr>
        <p:spPr>
          <a:xfrm flipV="1">
            <a:off x="2507487" y="3699192"/>
            <a:ext cx="305140" cy="93308"/>
          </a:xfrm>
          <a:prstGeom prst="line">
            <a:avLst/>
          </a:prstGeom>
        </p:spPr>
        <p:style>
          <a:lnRef idx="3">
            <a:schemeClr val="accent6"/>
          </a:lnRef>
          <a:fillRef idx="0">
            <a:schemeClr val="accent6"/>
          </a:fillRef>
          <a:effectRef idx="2">
            <a:schemeClr val="accent6"/>
          </a:effectRef>
          <a:fontRef idx="minor">
            <a:schemeClr val="tx1"/>
          </a:fontRef>
        </p:style>
      </p:cxnSp>
      <p:cxnSp>
        <p:nvCxnSpPr>
          <p:cNvPr id="13" name="Straight Connector 12">
            <a:extLst>
              <a:ext uri="{FF2B5EF4-FFF2-40B4-BE49-F238E27FC236}">
                <a16:creationId xmlns:a16="http://schemas.microsoft.com/office/drawing/2014/main" id="{23AB9ED3-0968-434F-8AD9-E159FC5566D1}"/>
              </a:ext>
            </a:extLst>
          </p:cNvPr>
          <p:cNvCxnSpPr>
            <a:cxnSpLocks/>
          </p:cNvCxnSpPr>
          <p:nvPr/>
        </p:nvCxnSpPr>
        <p:spPr>
          <a:xfrm flipH="1">
            <a:off x="2673323" y="3984001"/>
            <a:ext cx="278606" cy="76200"/>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Straight Connector 15">
            <a:extLst>
              <a:ext uri="{FF2B5EF4-FFF2-40B4-BE49-F238E27FC236}">
                <a16:creationId xmlns:a16="http://schemas.microsoft.com/office/drawing/2014/main" id="{E20B000D-D5D7-47EA-98D4-3F3DA6522B7B}"/>
              </a:ext>
            </a:extLst>
          </p:cNvPr>
          <p:cNvCxnSpPr>
            <a:cxnSpLocks/>
          </p:cNvCxnSpPr>
          <p:nvPr/>
        </p:nvCxnSpPr>
        <p:spPr>
          <a:xfrm flipH="1" flipV="1">
            <a:off x="2812627" y="3699192"/>
            <a:ext cx="148457" cy="284809"/>
          </a:xfrm>
          <a:prstGeom prst="line">
            <a:avLst/>
          </a:prstGeom>
        </p:spPr>
        <p:style>
          <a:lnRef idx="3">
            <a:schemeClr val="accent6"/>
          </a:lnRef>
          <a:fillRef idx="0">
            <a:schemeClr val="accent6"/>
          </a:fillRef>
          <a:effectRef idx="2">
            <a:schemeClr val="accent6"/>
          </a:effectRef>
          <a:fontRef idx="minor">
            <a:schemeClr val="tx1"/>
          </a:fontRef>
        </p:style>
      </p:cxnSp>
      <p:cxnSp>
        <p:nvCxnSpPr>
          <p:cNvPr id="30" name="Straight Connector 29">
            <a:extLst>
              <a:ext uri="{FF2B5EF4-FFF2-40B4-BE49-F238E27FC236}">
                <a16:creationId xmlns:a16="http://schemas.microsoft.com/office/drawing/2014/main" id="{76C74C4C-C232-458F-A3B3-BD662F671FF7}"/>
              </a:ext>
            </a:extLst>
          </p:cNvPr>
          <p:cNvCxnSpPr>
            <a:cxnSpLocks/>
          </p:cNvCxnSpPr>
          <p:nvPr/>
        </p:nvCxnSpPr>
        <p:spPr>
          <a:xfrm flipH="1">
            <a:off x="2181225" y="4095750"/>
            <a:ext cx="495300" cy="377606"/>
          </a:xfrm>
          <a:prstGeom prst="line">
            <a:avLst/>
          </a:prstGeom>
        </p:spPr>
        <p:style>
          <a:lnRef idx="3">
            <a:schemeClr val="accent6"/>
          </a:lnRef>
          <a:fillRef idx="0">
            <a:schemeClr val="accent6"/>
          </a:fillRef>
          <a:effectRef idx="2">
            <a:schemeClr val="accent6"/>
          </a:effectRef>
          <a:fontRef idx="minor">
            <a:schemeClr val="tx1"/>
          </a:fontRef>
        </p:style>
      </p:cxnSp>
      <p:cxnSp>
        <p:nvCxnSpPr>
          <p:cNvPr id="31" name="Straight Connector 30">
            <a:extLst>
              <a:ext uri="{FF2B5EF4-FFF2-40B4-BE49-F238E27FC236}">
                <a16:creationId xmlns:a16="http://schemas.microsoft.com/office/drawing/2014/main" id="{CB59BAEC-F11C-46B3-8C1D-DDA7E0EF5A6E}"/>
              </a:ext>
            </a:extLst>
          </p:cNvPr>
          <p:cNvCxnSpPr>
            <a:cxnSpLocks/>
          </p:cNvCxnSpPr>
          <p:nvPr/>
        </p:nvCxnSpPr>
        <p:spPr>
          <a:xfrm flipV="1">
            <a:off x="2676525" y="3973782"/>
            <a:ext cx="621627" cy="121968"/>
          </a:xfrm>
          <a:prstGeom prst="line">
            <a:avLst/>
          </a:prstGeom>
        </p:spPr>
        <p:style>
          <a:lnRef idx="3">
            <a:schemeClr val="accent6"/>
          </a:lnRef>
          <a:fillRef idx="0">
            <a:schemeClr val="accent6"/>
          </a:fillRef>
          <a:effectRef idx="2">
            <a:schemeClr val="accent6"/>
          </a:effectRef>
          <a:fontRef idx="minor">
            <a:schemeClr val="tx1"/>
          </a:fontRef>
        </p:style>
      </p:cxnSp>
      <p:cxnSp>
        <p:nvCxnSpPr>
          <p:cNvPr id="32" name="Straight Connector 31">
            <a:extLst>
              <a:ext uri="{FF2B5EF4-FFF2-40B4-BE49-F238E27FC236}">
                <a16:creationId xmlns:a16="http://schemas.microsoft.com/office/drawing/2014/main" id="{1448BDBA-46B5-45D8-9A81-2A011E81E70E}"/>
              </a:ext>
            </a:extLst>
          </p:cNvPr>
          <p:cNvCxnSpPr>
            <a:cxnSpLocks/>
          </p:cNvCxnSpPr>
          <p:nvPr/>
        </p:nvCxnSpPr>
        <p:spPr>
          <a:xfrm flipH="1">
            <a:off x="2181225" y="4378106"/>
            <a:ext cx="614732" cy="107473"/>
          </a:xfrm>
          <a:prstGeom prst="line">
            <a:avLst/>
          </a:prstGeom>
        </p:spPr>
        <p:style>
          <a:lnRef idx="3">
            <a:schemeClr val="accent6"/>
          </a:lnRef>
          <a:fillRef idx="0">
            <a:schemeClr val="accent6"/>
          </a:fillRef>
          <a:effectRef idx="2">
            <a:schemeClr val="accent6"/>
          </a:effectRef>
          <a:fontRef idx="minor">
            <a:schemeClr val="tx1"/>
          </a:fontRef>
        </p:style>
      </p:cxnSp>
      <p:cxnSp>
        <p:nvCxnSpPr>
          <p:cNvPr id="33" name="Straight Connector 32">
            <a:extLst>
              <a:ext uri="{FF2B5EF4-FFF2-40B4-BE49-F238E27FC236}">
                <a16:creationId xmlns:a16="http://schemas.microsoft.com/office/drawing/2014/main" id="{74B0FE54-BFB8-4610-887B-697BBB742623}"/>
              </a:ext>
            </a:extLst>
          </p:cNvPr>
          <p:cNvCxnSpPr>
            <a:cxnSpLocks/>
          </p:cNvCxnSpPr>
          <p:nvPr/>
        </p:nvCxnSpPr>
        <p:spPr>
          <a:xfrm flipV="1">
            <a:off x="2795957" y="3984001"/>
            <a:ext cx="502195" cy="394105"/>
          </a:xfrm>
          <a:prstGeom prst="line">
            <a:avLst/>
          </a:prstGeom>
        </p:spPr>
        <p:style>
          <a:lnRef idx="3">
            <a:schemeClr val="accent6"/>
          </a:lnRef>
          <a:fillRef idx="0">
            <a:schemeClr val="accent6"/>
          </a:fillRef>
          <a:effectRef idx="2">
            <a:schemeClr val="accent6"/>
          </a:effectRef>
          <a:fontRef idx="minor">
            <a:schemeClr val="tx1"/>
          </a:fontRef>
        </p:style>
      </p:cxnSp>
      <p:pic>
        <p:nvPicPr>
          <p:cNvPr id="80" name="Picture 79" descr="A picture containing chart&#10;&#10;Description automatically generated">
            <a:extLst>
              <a:ext uri="{FF2B5EF4-FFF2-40B4-BE49-F238E27FC236}">
                <a16:creationId xmlns:a16="http://schemas.microsoft.com/office/drawing/2014/main" id="{71A3B111-EC2F-4054-9C1A-184711E93B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1734" y="1874717"/>
            <a:ext cx="4442066" cy="4442066"/>
          </a:xfrm>
          <a:prstGeom prst="rect">
            <a:avLst/>
          </a:prstGeom>
        </p:spPr>
      </p:pic>
      <p:cxnSp>
        <p:nvCxnSpPr>
          <p:cNvPr id="81" name="Straight Connector 80">
            <a:extLst>
              <a:ext uri="{FF2B5EF4-FFF2-40B4-BE49-F238E27FC236}">
                <a16:creationId xmlns:a16="http://schemas.microsoft.com/office/drawing/2014/main" id="{DADA42E6-9C9F-4116-90E3-8E320513CB84}"/>
              </a:ext>
            </a:extLst>
          </p:cNvPr>
          <p:cNvCxnSpPr>
            <a:cxnSpLocks/>
          </p:cNvCxnSpPr>
          <p:nvPr/>
        </p:nvCxnSpPr>
        <p:spPr>
          <a:xfrm>
            <a:off x="8292859" y="3960933"/>
            <a:ext cx="171450" cy="269875"/>
          </a:xfrm>
          <a:prstGeom prst="line">
            <a:avLst/>
          </a:prstGeom>
        </p:spPr>
        <p:style>
          <a:lnRef idx="3">
            <a:schemeClr val="accent6"/>
          </a:lnRef>
          <a:fillRef idx="0">
            <a:schemeClr val="accent6"/>
          </a:fillRef>
          <a:effectRef idx="2">
            <a:schemeClr val="accent6"/>
          </a:effectRef>
          <a:fontRef idx="minor">
            <a:schemeClr val="tx1"/>
          </a:fontRef>
        </p:style>
      </p:cxnSp>
      <p:cxnSp>
        <p:nvCxnSpPr>
          <p:cNvPr id="82" name="Straight Connector 81">
            <a:extLst>
              <a:ext uri="{FF2B5EF4-FFF2-40B4-BE49-F238E27FC236}">
                <a16:creationId xmlns:a16="http://schemas.microsoft.com/office/drawing/2014/main" id="{E9E9E844-B8F6-4753-A4C3-E322D91984AF}"/>
              </a:ext>
            </a:extLst>
          </p:cNvPr>
          <p:cNvCxnSpPr>
            <a:cxnSpLocks/>
          </p:cNvCxnSpPr>
          <p:nvPr/>
        </p:nvCxnSpPr>
        <p:spPr>
          <a:xfrm flipV="1">
            <a:off x="8292859" y="3773827"/>
            <a:ext cx="243871" cy="187106"/>
          </a:xfrm>
          <a:prstGeom prst="line">
            <a:avLst/>
          </a:prstGeom>
        </p:spPr>
        <p:style>
          <a:lnRef idx="3">
            <a:schemeClr val="accent6"/>
          </a:lnRef>
          <a:fillRef idx="0">
            <a:schemeClr val="accent6"/>
          </a:fillRef>
          <a:effectRef idx="2">
            <a:schemeClr val="accent6"/>
          </a:effectRef>
          <a:fontRef idx="minor">
            <a:schemeClr val="tx1"/>
          </a:fontRef>
        </p:style>
      </p:cxnSp>
      <p:cxnSp>
        <p:nvCxnSpPr>
          <p:cNvPr id="83" name="Straight Connector 82">
            <a:extLst>
              <a:ext uri="{FF2B5EF4-FFF2-40B4-BE49-F238E27FC236}">
                <a16:creationId xmlns:a16="http://schemas.microsoft.com/office/drawing/2014/main" id="{87DDD853-AC08-4378-99F7-7F3A1F3B10AB}"/>
              </a:ext>
            </a:extLst>
          </p:cNvPr>
          <p:cNvCxnSpPr>
            <a:cxnSpLocks/>
          </p:cNvCxnSpPr>
          <p:nvPr/>
        </p:nvCxnSpPr>
        <p:spPr>
          <a:xfrm flipH="1">
            <a:off x="8464491" y="4056183"/>
            <a:ext cx="233060" cy="174625"/>
          </a:xfrm>
          <a:prstGeom prst="line">
            <a:avLst/>
          </a:prstGeom>
        </p:spPr>
        <p:style>
          <a:lnRef idx="3">
            <a:schemeClr val="accent6"/>
          </a:lnRef>
          <a:fillRef idx="0">
            <a:schemeClr val="accent6"/>
          </a:fillRef>
          <a:effectRef idx="2">
            <a:schemeClr val="accent6"/>
          </a:effectRef>
          <a:fontRef idx="minor">
            <a:schemeClr val="tx1"/>
          </a:fontRef>
        </p:style>
      </p:cxnSp>
      <p:cxnSp>
        <p:nvCxnSpPr>
          <p:cNvPr id="84" name="Straight Connector 83">
            <a:extLst>
              <a:ext uri="{FF2B5EF4-FFF2-40B4-BE49-F238E27FC236}">
                <a16:creationId xmlns:a16="http://schemas.microsoft.com/office/drawing/2014/main" id="{7A2EA69E-4BFF-46DE-BE9D-083ED0D8071D}"/>
              </a:ext>
            </a:extLst>
          </p:cNvPr>
          <p:cNvCxnSpPr>
            <a:cxnSpLocks/>
          </p:cNvCxnSpPr>
          <p:nvPr/>
        </p:nvCxnSpPr>
        <p:spPr>
          <a:xfrm flipH="1" flipV="1">
            <a:off x="8536730" y="3773827"/>
            <a:ext cx="160821" cy="282356"/>
          </a:xfrm>
          <a:prstGeom prst="line">
            <a:avLst/>
          </a:prstGeom>
        </p:spPr>
        <p:style>
          <a:lnRef idx="3">
            <a:schemeClr val="accent6"/>
          </a:lnRef>
          <a:fillRef idx="0">
            <a:schemeClr val="accent6"/>
          </a:fillRef>
          <a:effectRef idx="2">
            <a:schemeClr val="accent6"/>
          </a:effectRef>
          <a:fontRef idx="minor">
            <a:schemeClr val="tx1"/>
          </a:fontRef>
        </p:style>
      </p:cxnSp>
      <p:cxnSp>
        <p:nvCxnSpPr>
          <p:cNvPr id="85" name="Straight Connector 84">
            <a:extLst>
              <a:ext uri="{FF2B5EF4-FFF2-40B4-BE49-F238E27FC236}">
                <a16:creationId xmlns:a16="http://schemas.microsoft.com/office/drawing/2014/main" id="{9F48BF9C-512D-4451-9BC6-DCD32714C42C}"/>
              </a:ext>
            </a:extLst>
          </p:cNvPr>
          <p:cNvCxnSpPr>
            <a:cxnSpLocks/>
          </p:cNvCxnSpPr>
          <p:nvPr/>
        </p:nvCxnSpPr>
        <p:spPr>
          <a:xfrm>
            <a:off x="8594121" y="3761732"/>
            <a:ext cx="152215" cy="258902"/>
          </a:xfrm>
          <a:prstGeom prst="line">
            <a:avLst/>
          </a:prstGeom>
        </p:spPr>
        <p:style>
          <a:lnRef idx="3">
            <a:schemeClr val="accent6"/>
          </a:lnRef>
          <a:fillRef idx="0">
            <a:schemeClr val="accent6"/>
          </a:fillRef>
          <a:effectRef idx="2">
            <a:schemeClr val="accent6"/>
          </a:effectRef>
          <a:fontRef idx="minor">
            <a:schemeClr val="tx1"/>
          </a:fontRef>
        </p:style>
      </p:cxnSp>
      <p:cxnSp>
        <p:nvCxnSpPr>
          <p:cNvPr id="86" name="Straight Connector 85">
            <a:extLst>
              <a:ext uri="{FF2B5EF4-FFF2-40B4-BE49-F238E27FC236}">
                <a16:creationId xmlns:a16="http://schemas.microsoft.com/office/drawing/2014/main" id="{CFCBBA49-DCFD-416C-AEB5-807F2592879E}"/>
              </a:ext>
            </a:extLst>
          </p:cNvPr>
          <p:cNvCxnSpPr>
            <a:cxnSpLocks/>
          </p:cNvCxnSpPr>
          <p:nvPr/>
        </p:nvCxnSpPr>
        <p:spPr>
          <a:xfrm flipV="1">
            <a:off x="8581021" y="3659625"/>
            <a:ext cx="305140" cy="93308"/>
          </a:xfrm>
          <a:prstGeom prst="line">
            <a:avLst/>
          </a:prstGeom>
        </p:spPr>
        <p:style>
          <a:lnRef idx="3">
            <a:schemeClr val="accent6"/>
          </a:lnRef>
          <a:fillRef idx="0">
            <a:schemeClr val="accent6"/>
          </a:fillRef>
          <a:effectRef idx="2">
            <a:schemeClr val="accent6"/>
          </a:effectRef>
          <a:fontRef idx="minor">
            <a:schemeClr val="tx1"/>
          </a:fontRef>
        </p:style>
      </p:cxnSp>
      <p:cxnSp>
        <p:nvCxnSpPr>
          <p:cNvPr id="87" name="Straight Connector 86">
            <a:extLst>
              <a:ext uri="{FF2B5EF4-FFF2-40B4-BE49-F238E27FC236}">
                <a16:creationId xmlns:a16="http://schemas.microsoft.com/office/drawing/2014/main" id="{2A201A50-E9F5-4A1C-AFCF-24B1057EE3DF}"/>
              </a:ext>
            </a:extLst>
          </p:cNvPr>
          <p:cNvCxnSpPr>
            <a:cxnSpLocks/>
          </p:cNvCxnSpPr>
          <p:nvPr/>
        </p:nvCxnSpPr>
        <p:spPr>
          <a:xfrm flipH="1">
            <a:off x="8746857" y="3944434"/>
            <a:ext cx="278606" cy="76200"/>
          </a:xfrm>
          <a:prstGeom prst="line">
            <a:avLst/>
          </a:prstGeom>
        </p:spPr>
        <p:style>
          <a:lnRef idx="3">
            <a:schemeClr val="accent6"/>
          </a:lnRef>
          <a:fillRef idx="0">
            <a:schemeClr val="accent6"/>
          </a:fillRef>
          <a:effectRef idx="2">
            <a:schemeClr val="accent6"/>
          </a:effectRef>
          <a:fontRef idx="minor">
            <a:schemeClr val="tx1"/>
          </a:fontRef>
        </p:style>
      </p:cxnSp>
      <p:cxnSp>
        <p:nvCxnSpPr>
          <p:cNvPr id="88" name="Straight Connector 87">
            <a:extLst>
              <a:ext uri="{FF2B5EF4-FFF2-40B4-BE49-F238E27FC236}">
                <a16:creationId xmlns:a16="http://schemas.microsoft.com/office/drawing/2014/main" id="{3745336A-4B62-495A-8B35-68E238E8B5A8}"/>
              </a:ext>
            </a:extLst>
          </p:cNvPr>
          <p:cNvCxnSpPr>
            <a:cxnSpLocks/>
          </p:cNvCxnSpPr>
          <p:nvPr/>
        </p:nvCxnSpPr>
        <p:spPr>
          <a:xfrm flipH="1" flipV="1">
            <a:off x="8886161" y="3659625"/>
            <a:ext cx="148457" cy="284809"/>
          </a:xfrm>
          <a:prstGeom prst="line">
            <a:avLst/>
          </a:prstGeom>
        </p:spPr>
        <p:style>
          <a:lnRef idx="3">
            <a:schemeClr val="accent6"/>
          </a:lnRef>
          <a:fillRef idx="0">
            <a:schemeClr val="accent6"/>
          </a:fillRef>
          <a:effectRef idx="2">
            <a:schemeClr val="accent6"/>
          </a:effectRef>
          <a:fontRef idx="minor">
            <a:schemeClr val="tx1"/>
          </a:fontRef>
        </p:style>
      </p:cxnSp>
      <p:cxnSp>
        <p:nvCxnSpPr>
          <p:cNvPr id="89" name="Straight Connector 88">
            <a:extLst>
              <a:ext uri="{FF2B5EF4-FFF2-40B4-BE49-F238E27FC236}">
                <a16:creationId xmlns:a16="http://schemas.microsoft.com/office/drawing/2014/main" id="{453912BE-AA56-4DD9-802D-128FF25F451A}"/>
              </a:ext>
            </a:extLst>
          </p:cNvPr>
          <p:cNvCxnSpPr>
            <a:cxnSpLocks/>
          </p:cNvCxnSpPr>
          <p:nvPr/>
        </p:nvCxnSpPr>
        <p:spPr>
          <a:xfrm flipH="1">
            <a:off x="8254759" y="4056183"/>
            <a:ext cx="495300" cy="377606"/>
          </a:xfrm>
          <a:prstGeom prst="line">
            <a:avLst/>
          </a:prstGeom>
        </p:spPr>
        <p:style>
          <a:lnRef idx="3">
            <a:schemeClr val="accent6"/>
          </a:lnRef>
          <a:fillRef idx="0">
            <a:schemeClr val="accent6"/>
          </a:fillRef>
          <a:effectRef idx="2">
            <a:schemeClr val="accent6"/>
          </a:effectRef>
          <a:fontRef idx="minor">
            <a:schemeClr val="tx1"/>
          </a:fontRef>
        </p:style>
      </p:cxnSp>
      <p:cxnSp>
        <p:nvCxnSpPr>
          <p:cNvPr id="90" name="Straight Connector 89">
            <a:extLst>
              <a:ext uri="{FF2B5EF4-FFF2-40B4-BE49-F238E27FC236}">
                <a16:creationId xmlns:a16="http://schemas.microsoft.com/office/drawing/2014/main" id="{CE539F66-66F0-46F4-8FD3-87AB2A8EFFFD}"/>
              </a:ext>
            </a:extLst>
          </p:cNvPr>
          <p:cNvCxnSpPr>
            <a:cxnSpLocks/>
          </p:cNvCxnSpPr>
          <p:nvPr/>
        </p:nvCxnSpPr>
        <p:spPr>
          <a:xfrm flipV="1">
            <a:off x="8750059" y="3934215"/>
            <a:ext cx="621627" cy="121968"/>
          </a:xfrm>
          <a:prstGeom prst="line">
            <a:avLst/>
          </a:prstGeom>
        </p:spPr>
        <p:style>
          <a:lnRef idx="3">
            <a:schemeClr val="accent6"/>
          </a:lnRef>
          <a:fillRef idx="0">
            <a:schemeClr val="accent6"/>
          </a:fillRef>
          <a:effectRef idx="2">
            <a:schemeClr val="accent6"/>
          </a:effectRef>
          <a:fontRef idx="minor">
            <a:schemeClr val="tx1"/>
          </a:fontRef>
        </p:style>
      </p:cxnSp>
      <p:cxnSp>
        <p:nvCxnSpPr>
          <p:cNvPr id="91" name="Straight Connector 90">
            <a:extLst>
              <a:ext uri="{FF2B5EF4-FFF2-40B4-BE49-F238E27FC236}">
                <a16:creationId xmlns:a16="http://schemas.microsoft.com/office/drawing/2014/main" id="{DE930C45-3446-491B-BE3C-73E3918EEDDF}"/>
              </a:ext>
            </a:extLst>
          </p:cNvPr>
          <p:cNvCxnSpPr>
            <a:cxnSpLocks/>
          </p:cNvCxnSpPr>
          <p:nvPr/>
        </p:nvCxnSpPr>
        <p:spPr>
          <a:xfrm flipH="1">
            <a:off x="8254759" y="4338539"/>
            <a:ext cx="614732" cy="107473"/>
          </a:xfrm>
          <a:prstGeom prst="line">
            <a:avLst/>
          </a:prstGeom>
        </p:spPr>
        <p:style>
          <a:lnRef idx="3">
            <a:schemeClr val="accent6"/>
          </a:lnRef>
          <a:fillRef idx="0">
            <a:schemeClr val="accent6"/>
          </a:fillRef>
          <a:effectRef idx="2">
            <a:schemeClr val="accent6"/>
          </a:effectRef>
          <a:fontRef idx="minor">
            <a:schemeClr val="tx1"/>
          </a:fontRef>
        </p:style>
      </p:cxnSp>
      <p:cxnSp>
        <p:nvCxnSpPr>
          <p:cNvPr id="92" name="Straight Connector 91">
            <a:extLst>
              <a:ext uri="{FF2B5EF4-FFF2-40B4-BE49-F238E27FC236}">
                <a16:creationId xmlns:a16="http://schemas.microsoft.com/office/drawing/2014/main" id="{039F8611-9BDC-494D-B8E5-4D3CDDF5D07B}"/>
              </a:ext>
            </a:extLst>
          </p:cNvPr>
          <p:cNvCxnSpPr>
            <a:cxnSpLocks/>
          </p:cNvCxnSpPr>
          <p:nvPr/>
        </p:nvCxnSpPr>
        <p:spPr>
          <a:xfrm flipV="1">
            <a:off x="8869491" y="3944434"/>
            <a:ext cx="502195" cy="394105"/>
          </a:xfrm>
          <a:prstGeom prst="line">
            <a:avLst/>
          </a:prstGeom>
        </p:spPr>
        <p:style>
          <a:lnRef idx="3">
            <a:schemeClr val="accent6"/>
          </a:lnRef>
          <a:fillRef idx="0">
            <a:schemeClr val="accent6"/>
          </a:fillRef>
          <a:effectRef idx="2">
            <a:schemeClr val="accent6"/>
          </a:effectRef>
          <a:fontRef idx="minor">
            <a:schemeClr val="tx1"/>
          </a:fontRef>
        </p:style>
      </p:cxnSp>
      <p:sp>
        <p:nvSpPr>
          <p:cNvPr id="93" name="Trapezoid 92">
            <a:extLst>
              <a:ext uri="{FF2B5EF4-FFF2-40B4-BE49-F238E27FC236}">
                <a16:creationId xmlns:a16="http://schemas.microsoft.com/office/drawing/2014/main" id="{873C03CC-E0CC-4EAD-AD02-90E0A2B3E7C3}"/>
              </a:ext>
            </a:extLst>
          </p:cNvPr>
          <p:cNvSpPr/>
          <p:nvPr/>
        </p:nvSpPr>
        <p:spPr>
          <a:xfrm rot="10049645">
            <a:off x="8841631" y="3951626"/>
            <a:ext cx="535729" cy="332858"/>
          </a:xfrm>
          <a:prstGeom prst="trapezoid">
            <a:avLst>
              <a:gd name="adj" fmla="val 749"/>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rapezoid 93">
            <a:extLst>
              <a:ext uri="{FF2B5EF4-FFF2-40B4-BE49-F238E27FC236}">
                <a16:creationId xmlns:a16="http://schemas.microsoft.com/office/drawing/2014/main" id="{0258DA86-32F9-4124-9ED9-ED1C88F45B34}"/>
              </a:ext>
            </a:extLst>
          </p:cNvPr>
          <p:cNvSpPr/>
          <p:nvPr/>
        </p:nvSpPr>
        <p:spPr>
          <a:xfrm rot="8331603">
            <a:off x="8364350" y="4193004"/>
            <a:ext cx="470384" cy="332858"/>
          </a:xfrm>
          <a:prstGeom prst="trapezoid">
            <a:avLst>
              <a:gd name="adj" fmla="val 749"/>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9034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826206DB-7816-4D4E-81E9-A7BF324E67C1}"/>
              </a:ext>
            </a:extLst>
          </p:cNvPr>
          <p:cNvPicPr>
            <a:picLocks noChangeAspect="1"/>
          </p:cNvPicPr>
          <p:nvPr/>
        </p:nvPicPr>
        <p:blipFill>
          <a:blip r:embed="rId2"/>
          <a:stretch>
            <a:fillRect/>
          </a:stretch>
        </p:blipFill>
        <p:spPr>
          <a:xfrm>
            <a:off x="6353743" y="2077401"/>
            <a:ext cx="4436399" cy="3802627"/>
          </a:xfrm>
          <a:prstGeom prst="rect">
            <a:avLst/>
          </a:prstGeom>
        </p:spPr>
      </p:pic>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a:xfrm>
            <a:off x="838200" y="232213"/>
            <a:ext cx="10515600" cy="1549158"/>
          </a:xfrm>
        </p:spPr>
        <p:txBody>
          <a:bodyPr>
            <a:noAutofit/>
          </a:bodyPr>
          <a:lstStyle/>
          <a:p>
            <a:r>
              <a:rPr lang="en-US" sz="3600" dirty="0"/>
              <a:t>We can modify the code to form a quadrilateral (kite) with the following parameters for every obtuse vertex, in place of a parallelogram.</a:t>
            </a:r>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52</a:t>
            </a:fld>
            <a:endParaRPr lang="en-US"/>
          </a:p>
        </p:txBody>
      </p:sp>
      <p:pic>
        <p:nvPicPr>
          <p:cNvPr id="18" name="Picture 17" descr="A picture containing chart&#10;&#10;Description automatically generated">
            <a:extLst>
              <a:ext uri="{FF2B5EF4-FFF2-40B4-BE49-F238E27FC236}">
                <a16:creationId xmlns:a16="http://schemas.microsoft.com/office/drawing/2014/main" id="{D8AF2C44-BB03-4732-A17E-7B770768DE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14284"/>
            <a:ext cx="4442066" cy="4442066"/>
          </a:xfrm>
          <a:prstGeom prst="rect">
            <a:avLst/>
          </a:prstGeom>
        </p:spPr>
      </p:pic>
      <p:cxnSp>
        <p:nvCxnSpPr>
          <p:cNvPr id="6" name="Straight Connector 5">
            <a:extLst>
              <a:ext uri="{FF2B5EF4-FFF2-40B4-BE49-F238E27FC236}">
                <a16:creationId xmlns:a16="http://schemas.microsoft.com/office/drawing/2014/main" id="{0C539B7E-5451-4CC0-A5B7-4FCB27AA5F6B}"/>
              </a:ext>
            </a:extLst>
          </p:cNvPr>
          <p:cNvCxnSpPr>
            <a:cxnSpLocks/>
          </p:cNvCxnSpPr>
          <p:nvPr/>
        </p:nvCxnSpPr>
        <p:spPr>
          <a:xfrm>
            <a:off x="2219325" y="4000500"/>
            <a:ext cx="171450" cy="269875"/>
          </a:xfrm>
          <a:prstGeom prst="line">
            <a:avLst/>
          </a:prstGeom>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1F4CDCC8-D0E7-4196-9EAE-627D1EBDD22C}"/>
              </a:ext>
            </a:extLst>
          </p:cNvPr>
          <p:cNvCxnSpPr>
            <a:cxnSpLocks/>
          </p:cNvCxnSpPr>
          <p:nvPr/>
        </p:nvCxnSpPr>
        <p:spPr>
          <a:xfrm flipV="1">
            <a:off x="2219325" y="3813394"/>
            <a:ext cx="243871" cy="187106"/>
          </a:xfrm>
          <a:prstGeom prst="line">
            <a:avLst/>
          </a:prstGeom>
        </p:spPr>
        <p:style>
          <a:lnRef idx="3">
            <a:schemeClr val="accent6"/>
          </a:lnRef>
          <a:fillRef idx="0">
            <a:schemeClr val="accent6"/>
          </a:fillRef>
          <a:effectRef idx="2">
            <a:schemeClr val="accent6"/>
          </a:effectRef>
          <a:fontRef idx="minor">
            <a:schemeClr val="tx1"/>
          </a:fontRef>
        </p:style>
      </p:cxnSp>
      <p:cxnSp>
        <p:nvCxnSpPr>
          <p:cNvPr id="14" name="Straight Connector 13">
            <a:extLst>
              <a:ext uri="{FF2B5EF4-FFF2-40B4-BE49-F238E27FC236}">
                <a16:creationId xmlns:a16="http://schemas.microsoft.com/office/drawing/2014/main" id="{277D2F89-2A2E-42C0-B600-2902A0F48BF0}"/>
              </a:ext>
            </a:extLst>
          </p:cNvPr>
          <p:cNvCxnSpPr>
            <a:cxnSpLocks/>
          </p:cNvCxnSpPr>
          <p:nvPr/>
        </p:nvCxnSpPr>
        <p:spPr>
          <a:xfrm flipH="1">
            <a:off x="2390957" y="4095750"/>
            <a:ext cx="233060" cy="174625"/>
          </a:xfrm>
          <a:prstGeom prst="line">
            <a:avLst/>
          </a:prstGeom>
        </p:spPr>
        <p:style>
          <a:lnRef idx="3">
            <a:schemeClr val="accent6"/>
          </a:lnRef>
          <a:fillRef idx="0">
            <a:schemeClr val="accent6"/>
          </a:fillRef>
          <a:effectRef idx="2">
            <a:schemeClr val="accent6"/>
          </a:effectRef>
          <a:fontRef idx="minor">
            <a:schemeClr val="tx1"/>
          </a:fontRef>
        </p:style>
      </p:cxnSp>
      <p:cxnSp>
        <p:nvCxnSpPr>
          <p:cNvPr id="15" name="Straight Connector 14">
            <a:extLst>
              <a:ext uri="{FF2B5EF4-FFF2-40B4-BE49-F238E27FC236}">
                <a16:creationId xmlns:a16="http://schemas.microsoft.com/office/drawing/2014/main" id="{E4093149-4A3E-41FF-8327-CF652C1A7B17}"/>
              </a:ext>
            </a:extLst>
          </p:cNvPr>
          <p:cNvCxnSpPr>
            <a:cxnSpLocks/>
          </p:cNvCxnSpPr>
          <p:nvPr/>
        </p:nvCxnSpPr>
        <p:spPr>
          <a:xfrm flipH="1" flipV="1">
            <a:off x="2463196" y="3813394"/>
            <a:ext cx="160821" cy="282356"/>
          </a:xfrm>
          <a:prstGeom prst="line">
            <a:avLst/>
          </a:prstGeom>
        </p:spPr>
        <p:style>
          <a:lnRef idx="3">
            <a:schemeClr val="accent6"/>
          </a:lnRef>
          <a:fillRef idx="0">
            <a:schemeClr val="accent6"/>
          </a:fillRef>
          <a:effectRef idx="2">
            <a:schemeClr val="accent6"/>
          </a:effectRef>
          <a:fontRef idx="minor">
            <a:schemeClr val="tx1"/>
          </a:fontRef>
        </p:style>
      </p:cxnSp>
      <p:cxnSp>
        <p:nvCxnSpPr>
          <p:cNvPr id="10" name="Straight Connector 9">
            <a:extLst>
              <a:ext uri="{FF2B5EF4-FFF2-40B4-BE49-F238E27FC236}">
                <a16:creationId xmlns:a16="http://schemas.microsoft.com/office/drawing/2014/main" id="{997147E4-90D1-4402-A63F-F75FC24ECC84}"/>
              </a:ext>
            </a:extLst>
          </p:cNvPr>
          <p:cNvCxnSpPr>
            <a:cxnSpLocks/>
          </p:cNvCxnSpPr>
          <p:nvPr/>
        </p:nvCxnSpPr>
        <p:spPr>
          <a:xfrm>
            <a:off x="2520587" y="3801299"/>
            <a:ext cx="152215" cy="258902"/>
          </a:xfrm>
          <a:prstGeom prst="line">
            <a:avLst/>
          </a:prstGeom>
        </p:spPr>
        <p:style>
          <a:lnRef idx="3">
            <a:schemeClr val="accent6"/>
          </a:lnRef>
          <a:fillRef idx="0">
            <a:schemeClr val="accent6"/>
          </a:fillRef>
          <a:effectRef idx="2">
            <a:schemeClr val="accent6"/>
          </a:effectRef>
          <a:fontRef idx="minor">
            <a:schemeClr val="tx1"/>
          </a:fontRef>
        </p:style>
      </p:cxnSp>
      <p:cxnSp>
        <p:nvCxnSpPr>
          <p:cNvPr id="12" name="Straight Connector 11">
            <a:extLst>
              <a:ext uri="{FF2B5EF4-FFF2-40B4-BE49-F238E27FC236}">
                <a16:creationId xmlns:a16="http://schemas.microsoft.com/office/drawing/2014/main" id="{BB315FEC-821A-493A-8914-953E99A5CAF8}"/>
              </a:ext>
            </a:extLst>
          </p:cNvPr>
          <p:cNvCxnSpPr>
            <a:cxnSpLocks/>
          </p:cNvCxnSpPr>
          <p:nvPr/>
        </p:nvCxnSpPr>
        <p:spPr>
          <a:xfrm flipV="1">
            <a:off x="2507487" y="3699192"/>
            <a:ext cx="305140" cy="93308"/>
          </a:xfrm>
          <a:prstGeom prst="line">
            <a:avLst/>
          </a:prstGeom>
        </p:spPr>
        <p:style>
          <a:lnRef idx="3">
            <a:schemeClr val="accent6"/>
          </a:lnRef>
          <a:fillRef idx="0">
            <a:schemeClr val="accent6"/>
          </a:fillRef>
          <a:effectRef idx="2">
            <a:schemeClr val="accent6"/>
          </a:effectRef>
          <a:fontRef idx="minor">
            <a:schemeClr val="tx1"/>
          </a:fontRef>
        </p:style>
      </p:cxnSp>
      <p:cxnSp>
        <p:nvCxnSpPr>
          <p:cNvPr id="13" name="Straight Connector 12">
            <a:extLst>
              <a:ext uri="{FF2B5EF4-FFF2-40B4-BE49-F238E27FC236}">
                <a16:creationId xmlns:a16="http://schemas.microsoft.com/office/drawing/2014/main" id="{23AB9ED3-0968-434F-8AD9-E159FC5566D1}"/>
              </a:ext>
            </a:extLst>
          </p:cNvPr>
          <p:cNvCxnSpPr>
            <a:cxnSpLocks/>
          </p:cNvCxnSpPr>
          <p:nvPr/>
        </p:nvCxnSpPr>
        <p:spPr>
          <a:xfrm flipH="1">
            <a:off x="2673323" y="3984001"/>
            <a:ext cx="278606" cy="76200"/>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Straight Connector 15">
            <a:extLst>
              <a:ext uri="{FF2B5EF4-FFF2-40B4-BE49-F238E27FC236}">
                <a16:creationId xmlns:a16="http://schemas.microsoft.com/office/drawing/2014/main" id="{E20B000D-D5D7-47EA-98D4-3F3DA6522B7B}"/>
              </a:ext>
            </a:extLst>
          </p:cNvPr>
          <p:cNvCxnSpPr>
            <a:cxnSpLocks/>
          </p:cNvCxnSpPr>
          <p:nvPr/>
        </p:nvCxnSpPr>
        <p:spPr>
          <a:xfrm flipH="1" flipV="1">
            <a:off x="2812627" y="3699192"/>
            <a:ext cx="148457" cy="284809"/>
          </a:xfrm>
          <a:prstGeom prst="line">
            <a:avLst/>
          </a:prstGeom>
        </p:spPr>
        <p:style>
          <a:lnRef idx="3">
            <a:schemeClr val="accent6"/>
          </a:lnRef>
          <a:fillRef idx="0">
            <a:schemeClr val="accent6"/>
          </a:fillRef>
          <a:effectRef idx="2">
            <a:schemeClr val="accent6"/>
          </a:effectRef>
          <a:fontRef idx="minor">
            <a:schemeClr val="tx1"/>
          </a:fontRef>
        </p:style>
      </p:cxnSp>
      <p:cxnSp>
        <p:nvCxnSpPr>
          <p:cNvPr id="30" name="Straight Connector 29">
            <a:extLst>
              <a:ext uri="{FF2B5EF4-FFF2-40B4-BE49-F238E27FC236}">
                <a16:creationId xmlns:a16="http://schemas.microsoft.com/office/drawing/2014/main" id="{76C74C4C-C232-458F-A3B3-BD662F671FF7}"/>
              </a:ext>
            </a:extLst>
          </p:cNvPr>
          <p:cNvCxnSpPr>
            <a:cxnSpLocks/>
          </p:cNvCxnSpPr>
          <p:nvPr/>
        </p:nvCxnSpPr>
        <p:spPr>
          <a:xfrm flipH="1">
            <a:off x="2181225" y="4095750"/>
            <a:ext cx="495300" cy="377606"/>
          </a:xfrm>
          <a:prstGeom prst="line">
            <a:avLst/>
          </a:prstGeom>
        </p:spPr>
        <p:style>
          <a:lnRef idx="3">
            <a:schemeClr val="accent6"/>
          </a:lnRef>
          <a:fillRef idx="0">
            <a:schemeClr val="accent6"/>
          </a:fillRef>
          <a:effectRef idx="2">
            <a:schemeClr val="accent6"/>
          </a:effectRef>
          <a:fontRef idx="minor">
            <a:schemeClr val="tx1"/>
          </a:fontRef>
        </p:style>
      </p:cxnSp>
      <p:cxnSp>
        <p:nvCxnSpPr>
          <p:cNvPr id="31" name="Straight Connector 30">
            <a:extLst>
              <a:ext uri="{FF2B5EF4-FFF2-40B4-BE49-F238E27FC236}">
                <a16:creationId xmlns:a16="http://schemas.microsoft.com/office/drawing/2014/main" id="{CB59BAEC-F11C-46B3-8C1D-DDA7E0EF5A6E}"/>
              </a:ext>
            </a:extLst>
          </p:cNvPr>
          <p:cNvCxnSpPr>
            <a:cxnSpLocks/>
          </p:cNvCxnSpPr>
          <p:nvPr/>
        </p:nvCxnSpPr>
        <p:spPr>
          <a:xfrm flipV="1">
            <a:off x="2676525" y="3973782"/>
            <a:ext cx="621627" cy="121968"/>
          </a:xfrm>
          <a:prstGeom prst="line">
            <a:avLst/>
          </a:prstGeom>
        </p:spPr>
        <p:style>
          <a:lnRef idx="3">
            <a:schemeClr val="accent6"/>
          </a:lnRef>
          <a:fillRef idx="0">
            <a:schemeClr val="accent6"/>
          </a:fillRef>
          <a:effectRef idx="2">
            <a:schemeClr val="accent6"/>
          </a:effectRef>
          <a:fontRef idx="minor">
            <a:schemeClr val="tx1"/>
          </a:fontRef>
        </p:style>
      </p:cxnSp>
      <p:cxnSp>
        <p:nvCxnSpPr>
          <p:cNvPr id="32" name="Straight Connector 31">
            <a:extLst>
              <a:ext uri="{FF2B5EF4-FFF2-40B4-BE49-F238E27FC236}">
                <a16:creationId xmlns:a16="http://schemas.microsoft.com/office/drawing/2014/main" id="{1448BDBA-46B5-45D8-9A81-2A011E81E70E}"/>
              </a:ext>
            </a:extLst>
          </p:cNvPr>
          <p:cNvCxnSpPr>
            <a:cxnSpLocks/>
          </p:cNvCxnSpPr>
          <p:nvPr/>
        </p:nvCxnSpPr>
        <p:spPr>
          <a:xfrm flipH="1">
            <a:off x="2181225" y="4378106"/>
            <a:ext cx="614732" cy="107473"/>
          </a:xfrm>
          <a:prstGeom prst="line">
            <a:avLst/>
          </a:prstGeom>
        </p:spPr>
        <p:style>
          <a:lnRef idx="3">
            <a:schemeClr val="accent6"/>
          </a:lnRef>
          <a:fillRef idx="0">
            <a:schemeClr val="accent6"/>
          </a:fillRef>
          <a:effectRef idx="2">
            <a:schemeClr val="accent6"/>
          </a:effectRef>
          <a:fontRef idx="minor">
            <a:schemeClr val="tx1"/>
          </a:fontRef>
        </p:style>
      </p:cxnSp>
      <p:cxnSp>
        <p:nvCxnSpPr>
          <p:cNvPr id="33" name="Straight Connector 32">
            <a:extLst>
              <a:ext uri="{FF2B5EF4-FFF2-40B4-BE49-F238E27FC236}">
                <a16:creationId xmlns:a16="http://schemas.microsoft.com/office/drawing/2014/main" id="{74B0FE54-BFB8-4610-887B-697BBB742623}"/>
              </a:ext>
            </a:extLst>
          </p:cNvPr>
          <p:cNvCxnSpPr>
            <a:cxnSpLocks/>
          </p:cNvCxnSpPr>
          <p:nvPr/>
        </p:nvCxnSpPr>
        <p:spPr>
          <a:xfrm flipV="1">
            <a:off x="2795957" y="3984001"/>
            <a:ext cx="502195" cy="394105"/>
          </a:xfrm>
          <a:prstGeom prst="line">
            <a:avLst/>
          </a:prstGeom>
        </p:spPr>
        <p:style>
          <a:lnRef idx="3">
            <a:schemeClr val="accent6"/>
          </a:lnRef>
          <a:fillRef idx="0">
            <a:schemeClr val="accent6"/>
          </a:fillRef>
          <a:effectRef idx="2">
            <a:schemeClr val="accent6"/>
          </a:effectRef>
          <a:fontRef idx="minor">
            <a:schemeClr val="tx1"/>
          </a:fontRef>
        </p:style>
      </p:cxnSp>
      <p:sp>
        <p:nvSpPr>
          <p:cNvPr id="21" name="Trapezoid 20">
            <a:extLst>
              <a:ext uri="{FF2B5EF4-FFF2-40B4-BE49-F238E27FC236}">
                <a16:creationId xmlns:a16="http://schemas.microsoft.com/office/drawing/2014/main" id="{0717F678-4D7F-49FD-BCC3-D8CE533D9883}"/>
              </a:ext>
            </a:extLst>
          </p:cNvPr>
          <p:cNvSpPr/>
          <p:nvPr/>
        </p:nvSpPr>
        <p:spPr>
          <a:xfrm rot="10049645">
            <a:off x="2768097" y="3991193"/>
            <a:ext cx="535729" cy="332858"/>
          </a:xfrm>
          <a:prstGeom prst="trapezoid">
            <a:avLst>
              <a:gd name="adj" fmla="val 749"/>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apezoid 21">
            <a:extLst>
              <a:ext uri="{FF2B5EF4-FFF2-40B4-BE49-F238E27FC236}">
                <a16:creationId xmlns:a16="http://schemas.microsoft.com/office/drawing/2014/main" id="{338D81F8-21DF-42E5-AB1F-724896B4A1CC}"/>
              </a:ext>
            </a:extLst>
          </p:cNvPr>
          <p:cNvSpPr/>
          <p:nvPr/>
        </p:nvSpPr>
        <p:spPr>
          <a:xfrm rot="8331603">
            <a:off x="2290816" y="4232571"/>
            <a:ext cx="470384" cy="332858"/>
          </a:xfrm>
          <a:prstGeom prst="trapezoid">
            <a:avLst>
              <a:gd name="adj" fmla="val 749"/>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33CC7F59-2F0A-448F-B98A-735286F1EFB1}"/>
              </a:ext>
            </a:extLst>
          </p:cNvPr>
          <p:cNvCxnSpPr>
            <a:cxnSpLocks/>
          </p:cNvCxnSpPr>
          <p:nvPr/>
        </p:nvCxnSpPr>
        <p:spPr>
          <a:xfrm>
            <a:off x="2219325" y="4000500"/>
            <a:ext cx="171450" cy="269875"/>
          </a:xfrm>
          <a:prstGeom prst="line">
            <a:avLst/>
          </a:prstGeom>
        </p:spPr>
        <p:style>
          <a:lnRef idx="3">
            <a:schemeClr val="accent6"/>
          </a:lnRef>
          <a:fillRef idx="0">
            <a:schemeClr val="accent6"/>
          </a:fillRef>
          <a:effectRef idx="2">
            <a:schemeClr val="accent6"/>
          </a:effectRef>
          <a:fontRef idx="minor">
            <a:schemeClr val="tx1"/>
          </a:fontRef>
        </p:style>
      </p:cxnSp>
      <p:cxnSp>
        <p:nvCxnSpPr>
          <p:cNvPr id="46" name="Straight Connector 45">
            <a:extLst>
              <a:ext uri="{FF2B5EF4-FFF2-40B4-BE49-F238E27FC236}">
                <a16:creationId xmlns:a16="http://schemas.microsoft.com/office/drawing/2014/main" id="{8C6D95EB-0A74-40C9-943C-7CAAD758A157}"/>
              </a:ext>
            </a:extLst>
          </p:cNvPr>
          <p:cNvCxnSpPr>
            <a:cxnSpLocks/>
          </p:cNvCxnSpPr>
          <p:nvPr/>
        </p:nvCxnSpPr>
        <p:spPr>
          <a:xfrm flipV="1">
            <a:off x="2219325" y="3813394"/>
            <a:ext cx="243871" cy="187106"/>
          </a:xfrm>
          <a:prstGeom prst="line">
            <a:avLst/>
          </a:prstGeom>
        </p:spPr>
        <p:style>
          <a:lnRef idx="3">
            <a:schemeClr val="accent6"/>
          </a:lnRef>
          <a:fillRef idx="0">
            <a:schemeClr val="accent6"/>
          </a:fillRef>
          <a:effectRef idx="2">
            <a:schemeClr val="accent6"/>
          </a:effectRef>
          <a:fontRef idx="minor">
            <a:schemeClr val="tx1"/>
          </a:fontRef>
        </p:style>
      </p:cxnSp>
      <p:cxnSp>
        <p:nvCxnSpPr>
          <p:cNvPr id="47" name="Straight Connector 46">
            <a:extLst>
              <a:ext uri="{FF2B5EF4-FFF2-40B4-BE49-F238E27FC236}">
                <a16:creationId xmlns:a16="http://schemas.microsoft.com/office/drawing/2014/main" id="{0FC73EEB-A01D-43C3-ADBD-94DB8EBAF01D}"/>
              </a:ext>
            </a:extLst>
          </p:cNvPr>
          <p:cNvCxnSpPr>
            <a:cxnSpLocks/>
          </p:cNvCxnSpPr>
          <p:nvPr/>
        </p:nvCxnSpPr>
        <p:spPr>
          <a:xfrm flipH="1">
            <a:off x="2390957" y="4095750"/>
            <a:ext cx="233060" cy="174625"/>
          </a:xfrm>
          <a:prstGeom prst="line">
            <a:avLst/>
          </a:prstGeom>
        </p:spPr>
        <p:style>
          <a:lnRef idx="3">
            <a:schemeClr val="accent6"/>
          </a:lnRef>
          <a:fillRef idx="0">
            <a:schemeClr val="accent6"/>
          </a:fillRef>
          <a:effectRef idx="2">
            <a:schemeClr val="accent6"/>
          </a:effectRef>
          <a:fontRef idx="minor">
            <a:schemeClr val="tx1"/>
          </a:fontRef>
        </p:style>
      </p:cxnSp>
      <p:cxnSp>
        <p:nvCxnSpPr>
          <p:cNvPr id="48" name="Straight Connector 47">
            <a:extLst>
              <a:ext uri="{FF2B5EF4-FFF2-40B4-BE49-F238E27FC236}">
                <a16:creationId xmlns:a16="http://schemas.microsoft.com/office/drawing/2014/main" id="{A712DC78-650B-43BB-ACCB-66CDE8B705F2}"/>
              </a:ext>
            </a:extLst>
          </p:cNvPr>
          <p:cNvCxnSpPr>
            <a:cxnSpLocks/>
          </p:cNvCxnSpPr>
          <p:nvPr/>
        </p:nvCxnSpPr>
        <p:spPr>
          <a:xfrm flipH="1" flipV="1">
            <a:off x="2463196" y="3813394"/>
            <a:ext cx="160821" cy="282356"/>
          </a:xfrm>
          <a:prstGeom prst="line">
            <a:avLst/>
          </a:prstGeom>
        </p:spPr>
        <p:style>
          <a:lnRef idx="3">
            <a:schemeClr val="accent6"/>
          </a:lnRef>
          <a:fillRef idx="0">
            <a:schemeClr val="accent6"/>
          </a:fillRef>
          <a:effectRef idx="2">
            <a:schemeClr val="accent6"/>
          </a:effectRef>
          <a:fontRef idx="minor">
            <a:schemeClr val="tx1"/>
          </a:fontRef>
        </p:style>
      </p:cxnSp>
      <p:sp>
        <p:nvSpPr>
          <p:cNvPr id="49" name="Rectangle 48">
            <a:extLst>
              <a:ext uri="{FF2B5EF4-FFF2-40B4-BE49-F238E27FC236}">
                <a16:creationId xmlns:a16="http://schemas.microsoft.com/office/drawing/2014/main" id="{A43F63F6-A9D9-469F-991C-EA36C0711190}"/>
              </a:ext>
            </a:extLst>
          </p:cNvPr>
          <p:cNvSpPr/>
          <p:nvPr/>
        </p:nvSpPr>
        <p:spPr>
          <a:xfrm>
            <a:off x="6309351" y="2000008"/>
            <a:ext cx="4552250" cy="3919406"/>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01DA8709-AA7A-42AA-8CA2-0D9779240D0F}"/>
              </a:ext>
            </a:extLst>
          </p:cNvPr>
          <p:cNvCxnSpPr>
            <a:cxnSpLocks/>
          </p:cNvCxnSpPr>
          <p:nvPr/>
        </p:nvCxnSpPr>
        <p:spPr>
          <a:xfrm flipV="1">
            <a:off x="1797740" y="2000008"/>
            <a:ext cx="4511611" cy="1505192"/>
          </a:xfrm>
          <a:prstGeom prst="line">
            <a:avLst/>
          </a:prstGeom>
        </p:spPr>
        <p:style>
          <a:lnRef idx="3">
            <a:schemeClr val="accent2"/>
          </a:lnRef>
          <a:fillRef idx="0">
            <a:schemeClr val="accent2"/>
          </a:fillRef>
          <a:effectRef idx="2">
            <a:schemeClr val="accent2"/>
          </a:effectRef>
          <a:fontRef idx="minor">
            <a:schemeClr val="tx1"/>
          </a:fontRef>
        </p:style>
      </p:cxnSp>
      <p:sp>
        <p:nvSpPr>
          <p:cNvPr id="51" name="Rectangle 50">
            <a:extLst>
              <a:ext uri="{FF2B5EF4-FFF2-40B4-BE49-F238E27FC236}">
                <a16:creationId xmlns:a16="http://schemas.microsoft.com/office/drawing/2014/main" id="{1FD283DF-8D8A-45F8-BCEB-2E2DEB534FB1}"/>
              </a:ext>
            </a:extLst>
          </p:cNvPr>
          <p:cNvSpPr/>
          <p:nvPr/>
        </p:nvSpPr>
        <p:spPr>
          <a:xfrm>
            <a:off x="1797740" y="3517264"/>
            <a:ext cx="1330912" cy="115697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DBD2FE1C-8672-4894-8F0C-FBA2BB37096F}"/>
              </a:ext>
            </a:extLst>
          </p:cNvPr>
          <p:cNvCxnSpPr>
            <a:cxnSpLocks/>
          </p:cNvCxnSpPr>
          <p:nvPr/>
        </p:nvCxnSpPr>
        <p:spPr>
          <a:xfrm>
            <a:off x="1797740" y="4674235"/>
            <a:ext cx="4511611" cy="1314057"/>
          </a:xfrm>
          <a:prstGeom prst="line">
            <a:avLst/>
          </a:prstGeom>
        </p:spPr>
        <p:style>
          <a:lnRef idx="3">
            <a:schemeClr val="accent2"/>
          </a:lnRef>
          <a:fillRef idx="0">
            <a:schemeClr val="accent2"/>
          </a:fillRef>
          <a:effectRef idx="2">
            <a:schemeClr val="accent2"/>
          </a:effectRef>
          <a:fontRef idx="minor">
            <a:schemeClr val="tx1"/>
          </a:fontRef>
        </p:style>
      </p:cxnSp>
      <p:cxnSp>
        <p:nvCxnSpPr>
          <p:cNvPr id="54" name="Straight Arrow Connector 53">
            <a:extLst>
              <a:ext uri="{FF2B5EF4-FFF2-40B4-BE49-F238E27FC236}">
                <a16:creationId xmlns:a16="http://schemas.microsoft.com/office/drawing/2014/main" id="{BEEDF341-D547-476A-8EBD-9831DA370288}"/>
              </a:ext>
            </a:extLst>
          </p:cNvPr>
          <p:cNvCxnSpPr>
            <a:cxnSpLocks/>
          </p:cNvCxnSpPr>
          <p:nvPr/>
        </p:nvCxnSpPr>
        <p:spPr>
          <a:xfrm>
            <a:off x="9999724" y="3791638"/>
            <a:ext cx="221050" cy="1070130"/>
          </a:xfrm>
          <a:prstGeom prst="straightConnector1">
            <a:avLst/>
          </a:prstGeom>
          <a:ln w="38100" cap="flat" cmpd="sng" algn="ctr">
            <a:solidFill>
              <a:schemeClr val="tx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55" name="Rectangle 54">
            <a:extLst>
              <a:ext uri="{FF2B5EF4-FFF2-40B4-BE49-F238E27FC236}">
                <a16:creationId xmlns:a16="http://schemas.microsoft.com/office/drawing/2014/main" id="{11EA051F-2157-4D6D-B4BF-85CCDFB53EF5}"/>
              </a:ext>
            </a:extLst>
          </p:cNvPr>
          <p:cNvSpPr/>
          <p:nvPr/>
        </p:nvSpPr>
        <p:spPr>
          <a:xfrm>
            <a:off x="10129269" y="3946739"/>
            <a:ext cx="585283" cy="400110"/>
          </a:xfrm>
          <a:prstGeom prst="rect">
            <a:avLst/>
          </a:prstGeom>
          <a:solidFill>
            <a:schemeClr val="tx1"/>
          </a:solidFill>
          <a:ln>
            <a:solidFill>
              <a:schemeClr val="tx1"/>
            </a:solidFill>
          </a:ln>
        </p:spPr>
        <p:txBody>
          <a:bodyPr wrap="square">
            <a:spAutoFit/>
          </a:bodyPr>
          <a:lstStyle/>
          <a:p>
            <a:r>
              <a:rPr lang="en-US" sz="2000" b="1" i="1" dirty="0">
                <a:solidFill>
                  <a:srgbClr val="00B050"/>
                </a:solidFill>
                <a:latin typeface="Times New Roman" panose="02020603050405020304" pitchFamily="18" charset="0"/>
                <a:cs typeface="Times New Roman" panose="02020603050405020304" pitchFamily="18" charset="0"/>
              </a:rPr>
              <a:t>G/2</a:t>
            </a:r>
          </a:p>
        </p:txBody>
      </p:sp>
      <p:cxnSp>
        <p:nvCxnSpPr>
          <p:cNvPr id="56" name="Straight Connector 55">
            <a:extLst>
              <a:ext uri="{FF2B5EF4-FFF2-40B4-BE49-F238E27FC236}">
                <a16:creationId xmlns:a16="http://schemas.microsoft.com/office/drawing/2014/main" id="{CB4C225C-408C-4B62-8474-0B643BC31CB6}"/>
              </a:ext>
            </a:extLst>
          </p:cNvPr>
          <p:cNvCxnSpPr>
            <a:cxnSpLocks/>
          </p:cNvCxnSpPr>
          <p:nvPr/>
        </p:nvCxnSpPr>
        <p:spPr>
          <a:xfrm flipH="1">
            <a:off x="9600218" y="3695793"/>
            <a:ext cx="881657" cy="166851"/>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7" name="Arc 56">
            <a:extLst>
              <a:ext uri="{FF2B5EF4-FFF2-40B4-BE49-F238E27FC236}">
                <a16:creationId xmlns:a16="http://schemas.microsoft.com/office/drawing/2014/main" id="{9873E0A9-DF80-4299-B274-0B8FB5E82DC9}"/>
              </a:ext>
            </a:extLst>
          </p:cNvPr>
          <p:cNvSpPr/>
          <p:nvPr/>
        </p:nvSpPr>
        <p:spPr>
          <a:xfrm rot="9259084">
            <a:off x="9334255" y="4359120"/>
            <a:ext cx="984507" cy="874543"/>
          </a:xfrm>
          <a:prstGeom prst="arc">
            <a:avLst>
              <a:gd name="adj1" fmla="val 3653576"/>
              <a:gd name="adj2" fmla="val 6274149"/>
            </a:avLst>
          </a:prstGeom>
          <a:ln w="5715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chemeClr val="accent2"/>
              </a:solidFill>
            </a:endParaRPr>
          </a:p>
        </p:txBody>
      </p:sp>
      <p:sp>
        <p:nvSpPr>
          <p:cNvPr id="58" name="TextBox 57">
            <a:extLst>
              <a:ext uri="{FF2B5EF4-FFF2-40B4-BE49-F238E27FC236}">
                <a16:creationId xmlns:a16="http://schemas.microsoft.com/office/drawing/2014/main" id="{F692451C-F3BB-4FD0-8B45-8570654E568F}"/>
              </a:ext>
            </a:extLst>
          </p:cNvPr>
          <p:cNvSpPr txBox="1"/>
          <p:nvPr/>
        </p:nvSpPr>
        <p:spPr>
          <a:xfrm>
            <a:off x="8303078" y="4409051"/>
            <a:ext cx="1982727" cy="707886"/>
          </a:xfrm>
          <a:prstGeom prst="rect">
            <a:avLst/>
          </a:prstGeom>
          <a:noFill/>
        </p:spPr>
        <p:txBody>
          <a:bodyPr wrap="square">
            <a:spAutoFit/>
          </a:bodyPr>
          <a:lstStyle/>
          <a:p>
            <a:r>
              <a:rPr lang="en-US" sz="4000" i="1" baseline="30000" dirty="0">
                <a:solidFill>
                  <a:schemeClr val="accent4">
                    <a:lumMod val="60000"/>
                    <a:lumOff val="40000"/>
                  </a:schemeClr>
                </a:solidFill>
              </a:rPr>
              <a:t>180-</a:t>
            </a:r>
            <a:r>
              <a:rPr lang="en-US" sz="4000" i="1" dirty="0">
                <a:solidFill>
                  <a:schemeClr val="accent4">
                    <a:lumMod val="60000"/>
                    <a:lumOff val="40000"/>
                  </a:schemeClr>
                </a:solidFill>
              </a:rPr>
              <a:t>ᶿ</a:t>
            </a:r>
            <a:r>
              <a:rPr lang="en-US" i="1" dirty="0">
                <a:solidFill>
                  <a:schemeClr val="accent4">
                    <a:lumMod val="60000"/>
                    <a:lumOff val="40000"/>
                  </a:schemeClr>
                </a:solidFill>
              </a:rPr>
              <a:t>vertex</a:t>
            </a:r>
          </a:p>
        </p:txBody>
      </p:sp>
      <p:sp>
        <p:nvSpPr>
          <p:cNvPr id="59" name="Arc 58">
            <a:extLst>
              <a:ext uri="{FF2B5EF4-FFF2-40B4-BE49-F238E27FC236}">
                <a16:creationId xmlns:a16="http://schemas.microsoft.com/office/drawing/2014/main" id="{6D8F9CDD-BB11-432B-A7AA-CDA54EDF5061}"/>
              </a:ext>
            </a:extLst>
          </p:cNvPr>
          <p:cNvSpPr/>
          <p:nvPr/>
        </p:nvSpPr>
        <p:spPr>
          <a:xfrm rot="19996738">
            <a:off x="9188984" y="4307372"/>
            <a:ext cx="984507" cy="874543"/>
          </a:xfrm>
          <a:prstGeom prst="arc">
            <a:avLst>
              <a:gd name="adj1" fmla="val 2972686"/>
              <a:gd name="adj2" fmla="val 791956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60" name="TextBox 59">
            <a:extLst>
              <a:ext uri="{FF2B5EF4-FFF2-40B4-BE49-F238E27FC236}">
                <a16:creationId xmlns:a16="http://schemas.microsoft.com/office/drawing/2014/main" id="{0BC1A792-8FA1-405F-AA45-C0DF95A38E00}"/>
              </a:ext>
            </a:extLst>
          </p:cNvPr>
          <p:cNvSpPr txBox="1"/>
          <p:nvPr/>
        </p:nvSpPr>
        <p:spPr>
          <a:xfrm rot="17260058">
            <a:off x="6163211" y="3513629"/>
            <a:ext cx="262775" cy="400110"/>
          </a:xfrm>
          <a:prstGeom prst="rect">
            <a:avLst/>
          </a:prstGeom>
          <a:noFill/>
        </p:spPr>
        <p:txBody>
          <a:bodyPr wrap="square" rtlCol="0">
            <a:spAutoFit/>
          </a:bodyPr>
          <a:lstStyle/>
          <a:p>
            <a:pPr algn="r"/>
            <a:r>
              <a:rPr lang="en-US" sz="2000" dirty="0">
                <a:solidFill>
                  <a:schemeClr val="accent2"/>
                </a:solidFill>
              </a:rPr>
              <a:t>=</a:t>
            </a:r>
          </a:p>
        </p:txBody>
      </p:sp>
      <p:sp>
        <p:nvSpPr>
          <p:cNvPr id="61" name="TextBox 60">
            <a:extLst>
              <a:ext uri="{FF2B5EF4-FFF2-40B4-BE49-F238E27FC236}">
                <a16:creationId xmlns:a16="http://schemas.microsoft.com/office/drawing/2014/main" id="{17DB44F0-C68C-4228-90F3-78C42CAA6736}"/>
              </a:ext>
            </a:extLst>
          </p:cNvPr>
          <p:cNvSpPr txBox="1"/>
          <p:nvPr/>
        </p:nvSpPr>
        <p:spPr>
          <a:xfrm rot="3978902">
            <a:off x="9763011" y="4962162"/>
            <a:ext cx="262775" cy="400110"/>
          </a:xfrm>
          <a:prstGeom prst="rect">
            <a:avLst/>
          </a:prstGeom>
          <a:noFill/>
        </p:spPr>
        <p:txBody>
          <a:bodyPr wrap="square" rtlCol="0">
            <a:spAutoFit/>
          </a:bodyPr>
          <a:lstStyle/>
          <a:p>
            <a:pPr algn="r"/>
            <a:r>
              <a:rPr lang="en-US" sz="2000" dirty="0">
                <a:solidFill>
                  <a:schemeClr val="accent2"/>
                </a:solidFill>
              </a:rPr>
              <a:t>=</a:t>
            </a:r>
          </a:p>
        </p:txBody>
      </p:sp>
      <p:cxnSp>
        <p:nvCxnSpPr>
          <p:cNvPr id="64" name="Straight Connector 63">
            <a:extLst>
              <a:ext uri="{FF2B5EF4-FFF2-40B4-BE49-F238E27FC236}">
                <a16:creationId xmlns:a16="http://schemas.microsoft.com/office/drawing/2014/main" id="{78CF5325-0F78-4600-B2C9-ADB343811A1E}"/>
              </a:ext>
            </a:extLst>
          </p:cNvPr>
          <p:cNvCxnSpPr>
            <a:cxnSpLocks/>
          </p:cNvCxnSpPr>
          <p:nvPr/>
        </p:nvCxnSpPr>
        <p:spPr>
          <a:xfrm flipH="1">
            <a:off x="9846827" y="4750122"/>
            <a:ext cx="881657" cy="166851"/>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5" name="Arc 64">
            <a:extLst>
              <a:ext uri="{FF2B5EF4-FFF2-40B4-BE49-F238E27FC236}">
                <a16:creationId xmlns:a16="http://schemas.microsoft.com/office/drawing/2014/main" id="{D8437587-7B1C-4DCA-9A6F-4C6908FA23A2}"/>
              </a:ext>
            </a:extLst>
          </p:cNvPr>
          <p:cNvSpPr/>
          <p:nvPr/>
        </p:nvSpPr>
        <p:spPr>
          <a:xfrm rot="19996738">
            <a:off x="8722859" y="3303234"/>
            <a:ext cx="984507" cy="874543"/>
          </a:xfrm>
          <a:prstGeom prst="arc">
            <a:avLst>
              <a:gd name="adj1" fmla="val 2972686"/>
              <a:gd name="adj2" fmla="val 791956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66" name="TextBox 65">
            <a:extLst>
              <a:ext uri="{FF2B5EF4-FFF2-40B4-BE49-F238E27FC236}">
                <a16:creationId xmlns:a16="http://schemas.microsoft.com/office/drawing/2014/main" id="{26597AC1-8C57-49BF-98D4-B41F7E45BB89}"/>
              </a:ext>
            </a:extLst>
          </p:cNvPr>
          <p:cNvSpPr txBox="1"/>
          <p:nvPr/>
        </p:nvSpPr>
        <p:spPr>
          <a:xfrm rot="3978902">
            <a:off x="9317978" y="3946109"/>
            <a:ext cx="262775" cy="400110"/>
          </a:xfrm>
          <a:prstGeom prst="rect">
            <a:avLst/>
          </a:prstGeom>
          <a:noFill/>
        </p:spPr>
        <p:txBody>
          <a:bodyPr wrap="square" rtlCol="0">
            <a:spAutoFit/>
          </a:bodyPr>
          <a:lstStyle/>
          <a:p>
            <a:pPr algn="r"/>
            <a:r>
              <a:rPr lang="en-US" sz="2000" dirty="0">
                <a:solidFill>
                  <a:schemeClr val="accent2"/>
                </a:solidFill>
              </a:rPr>
              <a:t>=</a:t>
            </a:r>
          </a:p>
        </p:txBody>
      </p:sp>
      <p:sp>
        <p:nvSpPr>
          <p:cNvPr id="67" name="TextBox 66">
            <a:extLst>
              <a:ext uri="{FF2B5EF4-FFF2-40B4-BE49-F238E27FC236}">
                <a16:creationId xmlns:a16="http://schemas.microsoft.com/office/drawing/2014/main" id="{6DD4D7A3-BBF6-43A2-AF1B-9CDCC377EA93}"/>
              </a:ext>
            </a:extLst>
          </p:cNvPr>
          <p:cNvSpPr txBox="1"/>
          <p:nvPr/>
        </p:nvSpPr>
        <p:spPr>
          <a:xfrm>
            <a:off x="9846827" y="5172142"/>
            <a:ext cx="1050588" cy="707886"/>
          </a:xfrm>
          <a:prstGeom prst="rect">
            <a:avLst/>
          </a:prstGeom>
          <a:noFill/>
        </p:spPr>
        <p:txBody>
          <a:bodyPr wrap="square">
            <a:spAutoFit/>
          </a:bodyPr>
          <a:lstStyle/>
          <a:p>
            <a:r>
              <a:rPr lang="en-US" sz="4000" i="1" dirty="0">
                <a:solidFill>
                  <a:schemeClr val="accent2"/>
                </a:solidFill>
              </a:rPr>
              <a:t>ᶿ</a:t>
            </a:r>
            <a:r>
              <a:rPr lang="en-US" i="1" dirty="0">
                <a:solidFill>
                  <a:schemeClr val="accent2"/>
                </a:solidFill>
              </a:rPr>
              <a:t>vertex</a:t>
            </a:r>
          </a:p>
        </p:txBody>
      </p:sp>
    </p:spTree>
    <p:extLst>
      <p:ext uri="{BB962C8B-B14F-4D97-AF65-F5344CB8AC3E}">
        <p14:creationId xmlns:p14="http://schemas.microsoft.com/office/powerpoint/2010/main" val="1645707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5E7B248-7056-49E8-9F30-37D8E83E9700}" type="slidenum">
              <a:rPr lang="en-US" smtClean="0"/>
              <a:t>53</a:t>
            </a:fld>
            <a:endParaRPr lang="en-US"/>
          </a:p>
        </p:txBody>
      </p:sp>
      <p:sp>
        <p:nvSpPr>
          <p:cNvPr id="6" name="Isosceles Triangle 5"/>
          <p:cNvSpPr/>
          <p:nvPr/>
        </p:nvSpPr>
        <p:spPr>
          <a:xfrm>
            <a:off x="3125585" y="2011680"/>
            <a:ext cx="1529542" cy="118040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rot="10800000">
            <a:off x="3125585" y="3192088"/>
            <a:ext cx="1529542" cy="229431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B4C225C-408C-4B62-8474-0B643BC31CB6}"/>
              </a:ext>
            </a:extLst>
          </p:cNvPr>
          <p:cNvCxnSpPr>
            <a:cxnSpLocks/>
            <a:stCxn id="6" idx="0"/>
            <a:endCxn id="7" idx="0"/>
          </p:cNvCxnSpPr>
          <p:nvPr/>
        </p:nvCxnSpPr>
        <p:spPr>
          <a:xfrm>
            <a:off x="3890356" y="2011680"/>
            <a:ext cx="0" cy="3474720"/>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CB4C225C-408C-4B62-8474-0B643BC31CB6}"/>
              </a:ext>
            </a:extLst>
          </p:cNvPr>
          <p:cNvCxnSpPr>
            <a:cxnSpLocks/>
            <a:stCxn id="7" idx="4"/>
            <a:endCxn id="6" idx="4"/>
          </p:cNvCxnSpPr>
          <p:nvPr/>
        </p:nvCxnSpPr>
        <p:spPr>
          <a:xfrm>
            <a:off x="3125585" y="3192088"/>
            <a:ext cx="1529542" cy="0"/>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ectangle 13">
            <a:extLst>
              <a:ext uri="{FF2B5EF4-FFF2-40B4-BE49-F238E27FC236}">
                <a16:creationId xmlns:a16="http://schemas.microsoft.com/office/drawing/2014/main" id="{11EA051F-2157-4D6D-B4BF-85CCDFB53EF5}"/>
              </a:ext>
            </a:extLst>
          </p:cNvPr>
          <p:cNvSpPr/>
          <p:nvPr/>
        </p:nvSpPr>
        <p:spPr>
          <a:xfrm>
            <a:off x="3936842" y="3715791"/>
            <a:ext cx="325892" cy="400110"/>
          </a:xfrm>
          <a:prstGeom prst="rect">
            <a:avLst/>
          </a:prstGeom>
          <a:solidFill>
            <a:schemeClr val="accent1"/>
          </a:solidFill>
          <a:ln>
            <a:noFill/>
          </a:ln>
        </p:spPr>
        <p:txBody>
          <a:bodyPr wrap="square">
            <a:spAutoFit/>
          </a:bodyPr>
          <a:lstStyle/>
          <a:p>
            <a:r>
              <a:rPr lang="en-US" sz="2000" b="1" i="1" dirty="0">
                <a:latin typeface="Times New Roman" panose="02020603050405020304" pitchFamily="18" charset="0"/>
                <a:cs typeface="Times New Roman" panose="02020603050405020304" pitchFamily="18" charset="0"/>
              </a:rPr>
              <a:t>a</a:t>
            </a:r>
          </a:p>
        </p:txBody>
      </p:sp>
      <p:sp>
        <p:nvSpPr>
          <p:cNvPr id="15" name="Rectangle 14">
            <a:extLst>
              <a:ext uri="{FF2B5EF4-FFF2-40B4-BE49-F238E27FC236}">
                <a16:creationId xmlns:a16="http://schemas.microsoft.com/office/drawing/2014/main" id="{11EA051F-2157-4D6D-B4BF-85CCDFB53EF5}"/>
              </a:ext>
            </a:extLst>
          </p:cNvPr>
          <p:cNvSpPr/>
          <p:nvPr/>
        </p:nvSpPr>
        <p:spPr>
          <a:xfrm>
            <a:off x="3371494" y="3315681"/>
            <a:ext cx="345909" cy="400110"/>
          </a:xfrm>
          <a:prstGeom prst="rect">
            <a:avLst/>
          </a:prstGeom>
          <a:solidFill>
            <a:schemeClr val="accent1"/>
          </a:solidFill>
          <a:ln>
            <a:noFill/>
          </a:ln>
        </p:spPr>
        <p:txBody>
          <a:bodyPr wrap="square">
            <a:spAutoFit/>
          </a:bodyPr>
          <a:lstStyle/>
          <a:p>
            <a:r>
              <a:rPr lang="en-US" sz="2000" b="1" i="1" dirty="0">
                <a:latin typeface="Times New Roman" panose="02020603050405020304" pitchFamily="18" charset="0"/>
                <a:cs typeface="Times New Roman" panose="02020603050405020304" pitchFamily="18" charset="0"/>
              </a:rPr>
              <a:t>b</a:t>
            </a:r>
          </a:p>
        </p:txBody>
      </p:sp>
      <p:sp>
        <p:nvSpPr>
          <p:cNvPr id="18" name="Rectangle 17">
            <a:extLst>
              <a:ext uri="{FF2B5EF4-FFF2-40B4-BE49-F238E27FC236}">
                <a16:creationId xmlns:a16="http://schemas.microsoft.com/office/drawing/2014/main" id="{11EA051F-2157-4D6D-B4BF-85CCDFB53EF5}"/>
              </a:ext>
            </a:extLst>
          </p:cNvPr>
          <p:cNvSpPr/>
          <p:nvPr/>
        </p:nvSpPr>
        <p:spPr>
          <a:xfrm>
            <a:off x="3474720" y="2634326"/>
            <a:ext cx="325892" cy="400110"/>
          </a:xfrm>
          <a:prstGeom prst="rect">
            <a:avLst/>
          </a:prstGeom>
          <a:solidFill>
            <a:schemeClr val="accent1"/>
          </a:solidFill>
          <a:ln>
            <a:noFill/>
          </a:ln>
        </p:spPr>
        <p:txBody>
          <a:bodyPr wrap="square">
            <a:spAutoFit/>
          </a:bodyPr>
          <a:lstStyle/>
          <a:p>
            <a:r>
              <a:rPr lang="en-US" sz="2000" b="1" i="1" dirty="0">
                <a:latin typeface="Times New Roman" panose="02020603050405020304" pitchFamily="18" charset="0"/>
                <a:cs typeface="Times New Roman" panose="02020603050405020304" pitchFamily="18" charset="0"/>
              </a:rPr>
              <a:t>c</a:t>
            </a:r>
          </a:p>
        </p:txBody>
      </p:sp>
      <p:cxnSp>
        <p:nvCxnSpPr>
          <p:cNvPr id="20" name="Straight Arrow Connector 19">
            <a:extLst>
              <a:ext uri="{FF2B5EF4-FFF2-40B4-BE49-F238E27FC236}">
                <a16:creationId xmlns:a16="http://schemas.microsoft.com/office/drawing/2014/main" id="{BEEDF341-D547-476A-8EBD-9831DA370288}"/>
              </a:ext>
            </a:extLst>
          </p:cNvPr>
          <p:cNvCxnSpPr>
            <a:cxnSpLocks/>
          </p:cNvCxnSpPr>
          <p:nvPr/>
        </p:nvCxnSpPr>
        <p:spPr>
          <a:xfrm flipH="1">
            <a:off x="4443062" y="3392132"/>
            <a:ext cx="753556" cy="2265037"/>
          </a:xfrm>
          <a:prstGeom prst="straightConnector1">
            <a:avLst/>
          </a:prstGeom>
          <a:ln w="38100" cap="flat" cmpd="sng" algn="ctr">
            <a:solidFill>
              <a:schemeClr val="tx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1" name="Rectangle 20">
            <a:extLst>
              <a:ext uri="{FF2B5EF4-FFF2-40B4-BE49-F238E27FC236}">
                <a16:creationId xmlns:a16="http://schemas.microsoft.com/office/drawing/2014/main" id="{11EA051F-2157-4D6D-B4BF-85CCDFB53EF5}"/>
              </a:ext>
            </a:extLst>
          </p:cNvPr>
          <p:cNvSpPr/>
          <p:nvPr/>
        </p:nvSpPr>
        <p:spPr>
          <a:xfrm>
            <a:off x="5059931" y="4474774"/>
            <a:ext cx="585283" cy="400110"/>
          </a:xfrm>
          <a:prstGeom prst="rect">
            <a:avLst/>
          </a:prstGeom>
          <a:solidFill>
            <a:schemeClr val="tx1"/>
          </a:solidFill>
          <a:ln>
            <a:solidFill>
              <a:schemeClr val="tx1"/>
            </a:solidFill>
          </a:ln>
        </p:spPr>
        <p:txBody>
          <a:bodyPr wrap="square">
            <a:spAutoFit/>
          </a:bodyPr>
          <a:lstStyle/>
          <a:p>
            <a:r>
              <a:rPr lang="en-US" sz="2000" b="1" i="1" dirty="0">
                <a:solidFill>
                  <a:srgbClr val="00B050"/>
                </a:solidFill>
                <a:latin typeface="Times New Roman" panose="02020603050405020304" pitchFamily="18" charset="0"/>
                <a:cs typeface="Times New Roman" panose="02020603050405020304" pitchFamily="18" charset="0"/>
              </a:rPr>
              <a:t>G/2</a:t>
            </a:r>
          </a:p>
        </p:txBody>
      </p:sp>
      <p:cxnSp>
        <p:nvCxnSpPr>
          <p:cNvPr id="22" name="Straight Connector 21">
            <a:extLst>
              <a:ext uri="{FF2B5EF4-FFF2-40B4-BE49-F238E27FC236}">
                <a16:creationId xmlns:a16="http://schemas.microsoft.com/office/drawing/2014/main" id="{CB4C225C-408C-4B62-8474-0B643BC31CB6}"/>
              </a:ext>
            </a:extLst>
          </p:cNvPr>
          <p:cNvCxnSpPr>
            <a:cxnSpLocks/>
            <a:endCxn id="7" idx="2"/>
          </p:cNvCxnSpPr>
          <p:nvPr/>
        </p:nvCxnSpPr>
        <p:spPr>
          <a:xfrm flipH="1" flipV="1">
            <a:off x="4655127" y="3192088"/>
            <a:ext cx="853400" cy="323648"/>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F692451C-F3BB-4FD0-8B45-8570654E568F}"/>
              </a:ext>
            </a:extLst>
          </p:cNvPr>
          <p:cNvSpPr txBox="1"/>
          <p:nvPr/>
        </p:nvSpPr>
        <p:spPr>
          <a:xfrm>
            <a:off x="1485905" y="4830801"/>
            <a:ext cx="1982727" cy="707886"/>
          </a:xfrm>
          <a:prstGeom prst="rect">
            <a:avLst/>
          </a:prstGeom>
          <a:solidFill>
            <a:schemeClr val="tx1"/>
          </a:solidFill>
        </p:spPr>
        <p:txBody>
          <a:bodyPr wrap="square">
            <a:spAutoFit/>
          </a:bodyPr>
          <a:lstStyle/>
          <a:p>
            <a:r>
              <a:rPr lang="en-US" sz="4000" i="1" baseline="30000" dirty="0">
                <a:solidFill>
                  <a:schemeClr val="accent4">
                    <a:lumMod val="60000"/>
                    <a:lumOff val="40000"/>
                  </a:schemeClr>
                </a:solidFill>
              </a:rPr>
              <a:t>180-</a:t>
            </a:r>
            <a:r>
              <a:rPr lang="en-US" sz="4000" i="1" dirty="0">
                <a:solidFill>
                  <a:schemeClr val="accent4">
                    <a:lumMod val="60000"/>
                    <a:lumOff val="40000"/>
                  </a:schemeClr>
                </a:solidFill>
              </a:rPr>
              <a:t>ᶿ</a:t>
            </a:r>
            <a:r>
              <a:rPr lang="en-US" i="1" dirty="0">
                <a:solidFill>
                  <a:schemeClr val="accent4">
                    <a:lumMod val="60000"/>
                    <a:lumOff val="40000"/>
                  </a:schemeClr>
                </a:solidFill>
              </a:rPr>
              <a:t>vertex</a:t>
            </a:r>
          </a:p>
        </p:txBody>
      </p:sp>
      <p:sp>
        <p:nvSpPr>
          <p:cNvPr id="24" name="Arc 23">
            <a:extLst>
              <a:ext uri="{FF2B5EF4-FFF2-40B4-BE49-F238E27FC236}">
                <a16:creationId xmlns:a16="http://schemas.microsoft.com/office/drawing/2014/main" id="{6D8F9CDD-BB11-432B-A7AA-CDA54EDF5061}"/>
              </a:ext>
            </a:extLst>
          </p:cNvPr>
          <p:cNvSpPr/>
          <p:nvPr/>
        </p:nvSpPr>
        <p:spPr>
          <a:xfrm rot="21340271">
            <a:off x="3380467" y="1706051"/>
            <a:ext cx="984507" cy="874543"/>
          </a:xfrm>
          <a:prstGeom prst="arc">
            <a:avLst>
              <a:gd name="adj1" fmla="val 2972686"/>
              <a:gd name="adj2" fmla="val 7919566"/>
            </a:avLst>
          </a:prstGeom>
          <a:ln w="57150">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cxnSp>
        <p:nvCxnSpPr>
          <p:cNvPr id="25" name="Straight Connector 24">
            <a:extLst>
              <a:ext uri="{FF2B5EF4-FFF2-40B4-BE49-F238E27FC236}">
                <a16:creationId xmlns:a16="http://schemas.microsoft.com/office/drawing/2014/main" id="{78CF5325-0F78-4600-B2C9-ADB343811A1E}"/>
              </a:ext>
            </a:extLst>
          </p:cNvPr>
          <p:cNvCxnSpPr>
            <a:cxnSpLocks/>
            <a:endCxn id="7" idx="0"/>
          </p:cNvCxnSpPr>
          <p:nvPr/>
        </p:nvCxnSpPr>
        <p:spPr>
          <a:xfrm flipH="1" flipV="1">
            <a:off x="3890356" y="5486400"/>
            <a:ext cx="764771" cy="247208"/>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TextBox 25">
            <a:extLst>
              <a:ext uri="{FF2B5EF4-FFF2-40B4-BE49-F238E27FC236}">
                <a16:creationId xmlns:a16="http://schemas.microsoft.com/office/drawing/2014/main" id="{6DD4D7A3-BBF6-43A2-AF1B-9CDCC377EA93}"/>
              </a:ext>
            </a:extLst>
          </p:cNvPr>
          <p:cNvSpPr txBox="1"/>
          <p:nvPr/>
        </p:nvSpPr>
        <p:spPr>
          <a:xfrm>
            <a:off x="4457939" y="1888088"/>
            <a:ext cx="1050588" cy="707886"/>
          </a:xfrm>
          <a:prstGeom prst="rect">
            <a:avLst/>
          </a:prstGeom>
          <a:solidFill>
            <a:schemeClr val="tx1"/>
          </a:solidFill>
        </p:spPr>
        <p:txBody>
          <a:bodyPr wrap="square">
            <a:spAutoFit/>
          </a:bodyPr>
          <a:lstStyle/>
          <a:p>
            <a:r>
              <a:rPr lang="en-US" sz="4000" i="1" dirty="0">
                <a:solidFill>
                  <a:schemeClr val="accent2"/>
                </a:solidFill>
              </a:rPr>
              <a:t>ᶿ</a:t>
            </a:r>
            <a:r>
              <a:rPr lang="en-US" i="1" dirty="0">
                <a:solidFill>
                  <a:schemeClr val="accent2"/>
                </a:solidFill>
              </a:rPr>
              <a:t>vertex</a:t>
            </a:r>
          </a:p>
        </p:txBody>
      </p:sp>
      <p:sp>
        <p:nvSpPr>
          <p:cNvPr id="28" name="Arc 27">
            <a:extLst>
              <a:ext uri="{FF2B5EF4-FFF2-40B4-BE49-F238E27FC236}">
                <a16:creationId xmlns:a16="http://schemas.microsoft.com/office/drawing/2014/main" id="{9873E0A9-DF80-4299-B274-0B8FB5E82DC9}"/>
              </a:ext>
            </a:extLst>
          </p:cNvPr>
          <p:cNvSpPr/>
          <p:nvPr/>
        </p:nvSpPr>
        <p:spPr>
          <a:xfrm rot="10800000">
            <a:off x="3412069" y="4830802"/>
            <a:ext cx="984507" cy="874543"/>
          </a:xfrm>
          <a:prstGeom prst="arc">
            <a:avLst>
              <a:gd name="adj1" fmla="val 3653576"/>
              <a:gd name="adj2" fmla="val 6915457"/>
            </a:avLst>
          </a:prstGeom>
          <a:ln w="5715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chemeClr val="accent2"/>
              </a:solidFill>
            </a:endParaRPr>
          </a:p>
        </p:txBody>
      </p:sp>
      <p:sp>
        <p:nvSpPr>
          <p:cNvPr id="40" name="Title 1">
            <a:extLst>
              <a:ext uri="{FF2B5EF4-FFF2-40B4-BE49-F238E27FC236}">
                <a16:creationId xmlns:a16="http://schemas.microsoft.com/office/drawing/2014/main" id="{FFCEB186-C4F2-43BC-8A25-91E6D1AC1086}"/>
              </a:ext>
            </a:extLst>
          </p:cNvPr>
          <p:cNvSpPr>
            <a:spLocks noGrp="1"/>
          </p:cNvSpPr>
          <p:nvPr>
            <p:ph type="title"/>
          </p:nvPr>
        </p:nvSpPr>
        <p:spPr>
          <a:xfrm>
            <a:off x="838200" y="232213"/>
            <a:ext cx="10515600" cy="1549158"/>
          </a:xfrm>
        </p:spPr>
        <p:txBody>
          <a:bodyPr>
            <a:noAutofit/>
          </a:bodyPr>
          <a:lstStyle/>
          <a:p>
            <a:r>
              <a:rPr lang="en-US" sz="3600" dirty="0"/>
              <a:t>We can find the area of the kite as follows:</a:t>
            </a:r>
          </a:p>
        </p:txBody>
      </p:sp>
      <p:pic>
        <p:nvPicPr>
          <p:cNvPr id="41" name="Picture 40"/>
          <p:cNvPicPr>
            <a:picLocks noChangeAspect="1"/>
          </p:cNvPicPr>
          <p:nvPr/>
        </p:nvPicPr>
        <p:blipFill>
          <a:blip r:embed="rId2"/>
          <a:stretch>
            <a:fillRect/>
          </a:stretch>
        </p:blipFill>
        <p:spPr>
          <a:xfrm>
            <a:off x="6581290" y="1960953"/>
            <a:ext cx="4382112" cy="3696216"/>
          </a:xfrm>
          <a:prstGeom prst="rect">
            <a:avLst/>
          </a:prstGeom>
        </p:spPr>
      </p:pic>
      <p:sp>
        <p:nvSpPr>
          <p:cNvPr id="27" name="Title 1">
            <a:extLst>
              <a:ext uri="{FF2B5EF4-FFF2-40B4-BE49-F238E27FC236}">
                <a16:creationId xmlns:a16="http://schemas.microsoft.com/office/drawing/2014/main" id="{FFCEB186-C4F2-43BC-8A25-91E6D1AC1086}"/>
              </a:ext>
            </a:extLst>
          </p:cNvPr>
          <p:cNvSpPr txBox="1">
            <a:spLocks/>
          </p:cNvSpPr>
          <p:nvPr/>
        </p:nvSpPr>
        <p:spPr>
          <a:xfrm>
            <a:off x="990600" y="5440095"/>
            <a:ext cx="10515600" cy="15491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t>This can be further used to improve the estimate and is stored in </a:t>
            </a:r>
            <a:r>
              <a:rPr lang="en-US" sz="2800" dirty="0" err="1" smtClean="0">
                <a:latin typeface="Courier New" panose="02070309020205020404" pitchFamily="49" charset="0"/>
                <a:cs typeface="Courier New" panose="02070309020205020404" pitchFamily="49" charset="0"/>
              </a:rPr>
              <a:t>A_unocc_est_parallelograms_and_kites</a:t>
            </a:r>
            <a:r>
              <a:rPr lang="en-US" sz="2800" dirty="0" smtClean="0"/>
              <a:t>.</a:t>
            </a:r>
            <a:endParaRPr lang="en-US" sz="2800" dirty="0"/>
          </a:p>
        </p:txBody>
      </p:sp>
    </p:spTree>
    <p:extLst>
      <p:ext uri="{BB962C8B-B14F-4D97-AF65-F5344CB8AC3E}">
        <p14:creationId xmlns:p14="http://schemas.microsoft.com/office/powerpoint/2010/main" val="37672781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B3521-5728-6BCE-65ED-37BCBCBE8657}"/>
              </a:ext>
            </a:extLst>
          </p:cNvPr>
          <p:cNvSpPr>
            <a:spLocks noGrp="1"/>
          </p:cNvSpPr>
          <p:nvPr>
            <p:ph type="title"/>
          </p:nvPr>
        </p:nvSpPr>
        <p:spPr/>
        <p:txBody>
          <a:bodyPr>
            <a:noAutofit/>
          </a:bodyPr>
          <a:lstStyle/>
          <a:p>
            <a:r>
              <a:rPr lang="en-US" sz="3200" dirty="0"/>
              <a:t>Instead of these theoretical approaches, a curve fit could also be applied to measured data to predict area occupancy</a:t>
            </a:r>
            <a:r>
              <a:rPr lang="en-US" sz="3200" dirty="0" smtClean="0"/>
              <a:t>.  This is stored in </a:t>
            </a:r>
            <a:r>
              <a:rPr lang="en-US" sz="3200" dirty="0" err="1" smtClean="0">
                <a:latin typeface="Courier New" panose="02070309020205020404" pitchFamily="49" charset="0"/>
                <a:cs typeface="Courier New" panose="02070309020205020404" pitchFamily="49" charset="0"/>
              </a:rPr>
              <a:t>A_unocc_est_poly_fit</a:t>
            </a:r>
            <a:endParaRPr lang="en-US" sz="32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59AE77B8-C72D-8F70-1D3B-63B150B40DE4}"/>
              </a:ext>
            </a:extLst>
          </p:cNvPr>
          <p:cNvSpPr>
            <a:spLocks noGrp="1"/>
          </p:cNvSpPr>
          <p:nvPr>
            <p:ph type="sldNum" sz="quarter" idx="12"/>
          </p:nvPr>
        </p:nvSpPr>
        <p:spPr/>
        <p:txBody>
          <a:bodyPr/>
          <a:lstStyle/>
          <a:p>
            <a:fld id="{35E7B248-7056-49E8-9F30-37D8E83E9700}" type="slidenum">
              <a:rPr lang="en-US" smtClean="0"/>
              <a:t>54</a:t>
            </a:fld>
            <a:endParaRPr lang="en-US"/>
          </a:p>
        </p:txBody>
      </p:sp>
      <p:pic>
        <p:nvPicPr>
          <p:cNvPr id="6" name="Picture 5">
            <a:extLst>
              <a:ext uri="{FF2B5EF4-FFF2-40B4-BE49-F238E27FC236}">
                <a16:creationId xmlns:a16="http://schemas.microsoft.com/office/drawing/2014/main" id="{F3356F91-582B-62FE-6515-D7AB0850E100}"/>
              </a:ext>
            </a:extLst>
          </p:cNvPr>
          <p:cNvPicPr>
            <a:picLocks noChangeAspect="1"/>
          </p:cNvPicPr>
          <p:nvPr/>
        </p:nvPicPr>
        <p:blipFill>
          <a:blip r:embed="rId2"/>
          <a:stretch>
            <a:fillRect/>
          </a:stretch>
        </p:blipFill>
        <p:spPr>
          <a:xfrm>
            <a:off x="500062" y="1545851"/>
            <a:ext cx="5248275" cy="4438650"/>
          </a:xfrm>
          <a:prstGeom prst="rect">
            <a:avLst/>
          </a:prstGeom>
        </p:spPr>
      </p:pic>
      <p:pic>
        <p:nvPicPr>
          <p:cNvPr id="5" name="Picture 4">
            <a:extLst>
              <a:ext uri="{FF2B5EF4-FFF2-40B4-BE49-F238E27FC236}">
                <a16:creationId xmlns:a16="http://schemas.microsoft.com/office/drawing/2014/main" id="{1FABC791-E36F-F6F4-45AB-BDD99BE1EECB}"/>
              </a:ext>
            </a:extLst>
          </p:cNvPr>
          <p:cNvPicPr>
            <a:picLocks noChangeAspect="1"/>
          </p:cNvPicPr>
          <p:nvPr/>
        </p:nvPicPr>
        <p:blipFill>
          <a:blip r:embed="rId3"/>
          <a:stretch>
            <a:fillRect/>
          </a:stretch>
        </p:blipFill>
        <p:spPr>
          <a:xfrm>
            <a:off x="6175924" y="4528172"/>
            <a:ext cx="2829320" cy="895475"/>
          </a:xfrm>
          <a:prstGeom prst="rect">
            <a:avLst/>
          </a:prstGeom>
        </p:spPr>
      </p:pic>
      <p:pic>
        <p:nvPicPr>
          <p:cNvPr id="19" name="Picture 18">
            <a:extLst>
              <a:ext uri="{FF2B5EF4-FFF2-40B4-BE49-F238E27FC236}">
                <a16:creationId xmlns:a16="http://schemas.microsoft.com/office/drawing/2014/main" id="{D3768478-708A-16DC-5734-80501F9DA4A1}"/>
              </a:ext>
            </a:extLst>
          </p:cNvPr>
          <p:cNvPicPr>
            <a:picLocks noChangeAspect="1"/>
          </p:cNvPicPr>
          <p:nvPr/>
        </p:nvPicPr>
        <p:blipFill>
          <a:blip r:embed="rId4"/>
          <a:stretch>
            <a:fillRect/>
          </a:stretch>
        </p:blipFill>
        <p:spPr>
          <a:xfrm>
            <a:off x="6443665" y="1922957"/>
            <a:ext cx="4067743" cy="581106"/>
          </a:xfrm>
          <a:prstGeom prst="rect">
            <a:avLst/>
          </a:prstGeom>
        </p:spPr>
      </p:pic>
      <p:pic>
        <p:nvPicPr>
          <p:cNvPr id="99" name="Picture 98">
            <a:extLst>
              <a:ext uri="{FF2B5EF4-FFF2-40B4-BE49-F238E27FC236}">
                <a16:creationId xmlns:a16="http://schemas.microsoft.com/office/drawing/2014/main" id="{556FA9FE-0DD5-4693-E384-E3ADA4D6F7F5}"/>
              </a:ext>
            </a:extLst>
          </p:cNvPr>
          <p:cNvPicPr>
            <a:picLocks noChangeAspect="1"/>
          </p:cNvPicPr>
          <p:nvPr/>
        </p:nvPicPr>
        <p:blipFill>
          <a:blip r:embed="rId5"/>
          <a:stretch>
            <a:fillRect/>
          </a:stretch>
        </p:blipFill>
        <p:spPr>
          <a:xfrm>
            <a:off x="6378368" y="3826244"/>
            <a:ext cx="2848373" cy="714475"/>
          </a:xfrm>
          <a:prstGeom prst="rect">
            <a:avLst/>
          </a:prstGeom>
        </p:spPr>
      </p:pic>
      <p:pic>
        <p:nvPicPr>
          <p:cNvPr id="10" name="Picture 9">
            <a:extLst>
              <a:ext uri="{FF2B5EF4-FFF2-40B4-BE49-F238E27FC236}">
                <a16:creationId xmlns:a16="http://schemas.microsoft.com/office/drawing/2014/main" id="{9151B773-FED4-13EF-27A6-85876F1E808D}"/>
              </a:ext>
            </a:extLst>
          </p:cNvPr>
          <p:cNvPicPr>
            <a:picLocks noChangeAspect="1"/>
          </p:cNvPicPr>
          <p:nvPr/>
        </p:nvPicPr>
        <p:blipFill>
          <a:blip r:embed="rId6"/>
          <a:stretch>
            <a:fillRect/>
          </a:stretch>
        </p:blipFill>
        <p:spPr>
          <a:xfrm>
            <a:off x="6380740" y="2504063"/>
            <a:ext cx="2419688" cy="743054"/>
          </a:xfrm>
          <a:prstGeom prst="rect">
            <a:avLst/>
          </a:prstGeom>
        </p:spPr>
      </p:pic>
      <p:pic>
        <p:nvPicPr>
          <p:cNvPr id="7" name="Picture 6">
            <a:extLst>
              <a:ext uri="{FF2B5EF4-FFF2-40B4-BE49-F238E27FC236}">
                <a16:creationId xmlns:a16="http://schemas.microsoft.com/office/drawing/2014/main" id="{87038021-746E-FF4E-85F4-BE16097E16B7}"/>
              </a:ext>
            </a:extLst>
          </p:cNvPr>
          <p:cNvPicPr>
            <a:picLocks noChangeAspect="1"/>
          </p:cNvPicPr>
          <p:nvPr/>
        </p:nvPicPr>
        <p:blipFill>
          <a:blip r:embed="rId7"/>
          <a:stretch>
            <a:fillRect/>
          </a:stretch>
        </p:blipFill>
        <p:spPr>
          <a:xfrm>
            <a:off x="6682133" y="3083190"/>
            <a:ext cx="3077004" cy="752580"/>
          </a:xfrm>
          <a:prstGeom prst="rect">
            <a:avLst/>
          </a:prstGeom>
        </p:spPr>
      </p:pic>
      <p:pic>
        <p:nvPicPr>
          <p:cNvPr id="9" name="Picture 8">
            <a:extLst>
              <a:ext uri="{FF2B5EF4-FFF2-40B4-BE49-F238E27FC236}">
                <a16:creationId xmlns:a16="http://schemas.microsoft.com/office/drawing/2014/main" id="{86AA7922-1EC1-6F81-D8CF-C328966129E0}"/>
              </a:ext>
            </a:extLst>
          </p:cNvPr>
          <p:cNvPicPr>
            <a:picLocks noChangeAspect="1"/>
          </p:cNvPicPr>
          <p:nvPr/>
        </p:nvPicPr>
        <p:blipFill>
          <a:blip r:embed="rId8"/>
          <a:stretch>
            <a:fillRect/>
          </a:stretch>
        </p:blipFill>
        <p:spPr>
          <a:xfrm>
            <a:off x="6682133" y="5233121"/>
            <a:ext cx="2962688" cy="990738"/>
          </a:xfrm>
          <a:prstGeom prst="rect">
            <a:avLst/>
          </a:prstGeom>
        </p:spPr>
      </p:pic>
      <p:pic>
        <p:nvPicPr>
          <p:cNvPr id="13" name="Picture 12">
            <a:extLst>
              <a:ext uri="{FF2B5EF4-FFF2-40B4-BE49-F238E27FC236}">
                <a16:creationId xmlns:a16="http://schemas.microsoft.com/office/drawing/2014/main" id="{68511BA0-9B53-BC21-31A4-CC1CA8E0BDF1}"/>
              </a:ext>
            </a:extLst>
          </p:cNvPr>
          <p:cNvPicPr>
            <a:picLocks noChangeAspect="1"/>
          </p:cNvPicPr>
          <p:nvPr/>
        </p:nvPicPr>
        <p:blipFill>
          <a:blip r:embed="rId9"/>
          <a:stretch>
            <a:fillRect/>
          </a:stretch>
        </p:blipFill>
        <p:spPr>
          <a:xfrm>
            <a:off x="6293258" y="3316615"/>
            <a:ext cx="466790" cy="447737"/>
          </a:xfrm>
          <a:prstGeom prst="rect">
            <a:avLst/>
          </a:prstGeom>
        </p:spPr>
      </p:pic>
      <p:pic>
        <p:nvPicPr>
          <p:cNvPr id="15" name="Picture 14">
            <a:extLst>
              <a:ext uri="{FF2B5EF4-FFF2-40B4-BE49-F238E27FC236}">
                <a16:creationId xmlns:a16="http://schemas.microsoft.com/office/drawing/2014/main" id="{621D3EFE-B3AA-D3FF-BA22-27F564AF3207}"/>
              </a:ext>
            </a:extLst>
          </p:cNvPr>
          <p:cNvPicPr>
            <a:picLocks noChangeAspect="1"/>
          </p:cNvPicPr>
          <p:nvPr/>
        </p:nvPicPr>
        <p:blipFill>
          <a:blip r:embed="rId9"/>
          <a:stretch>
            <a:fillRect/>
          </a:stretch>
        </p:blipFill>
        <p:spPr>
          <a:xfrm>
            <a:off x="6226075" y="5504621"/>
            <a:ext cx="466790" cy="447737"/>
          </a:xfrm>
          <a:prstGeom prst="rect">
            <a:avLst/>
          </a:prstGeom>
        </p:spPr>
      </p:pic>
      <p:pic>
        <p:nvPicPr>
          <p:cNvPr id="17" name="Picture 16">
            <a:extLst>
              <a:ext uri="{FF2B5EF4-FFF2-40B4-BE49-F238E27FC236}">
                <a16:creationId xmlns:a16="http://schemas.microsoft.com/office/drawing/2014/main" id="{550E3DB7-5504-9629-6F4D-543A8D3AB8EC}"/>
              </a:ext>
            </a:extLst>
          </p:cNvPr>
          <p:cNvPicPr>
            <a:picLocks noChangeAspect="1"/>
          </p:cNvPicPr>
          <p:nvPr/>
        </p:nvPicPr>
        <p:blipFill>
          <a:blip r:embed="rId9"/>
          <a:stretch>
            <a:fillRect/>
          </a:stretch>
        </p:blipFill>
        <p:spPr>
          <a:xfrm>
            <a:off x="5803660" y="6158011"/>
            <a:ext cx="466790" cy="447737"/>
          </a:xfrm>
          <a:prstGeom prst="rect">
            <a:avLst/>
          </a:prstGeom>
        </p:spPr>
      </p:pic>
      <p:pic>
        <p:nvPicPr>
          <p:cNvPr id="20" name="Picture 19">
            <a:extLst>
              <a:ext uri="{FF2B5EF4-FFF2-40B4-BE49-F238E27FC236}">
                <a16:creationId xmlns:a16="http://schemas.microsoft.com/office/drawing/2014/main" id="{70C7E318-89B6-650C-556C-92D25193B52B}"/>
              </a:ext>
            </a:extLst>
          </p:cNvPr>
          <p:cNvPicPr>
            <a:picLocks noChangeAspect="1"/>
          </p:cNvPicPr>
          <p:nvPr/>
        </p:nvPicPr>
        <p:blipFill>
          <a:blip r:embed="rId10"/>
          <a:stretch>
            <a:fillRect/>
          </a:stretch>
        </p:blipFill>
        <p:spPr>
          <a:xfrm>
            <a:off x="6175924" y="6067910"/>
            <a:ext cx="3581900" cy="638264"/>
          </a:xfrm>
          <a:prstGeom prst="rect">
            <a:avLst/>
          </a:prstGeom>
        </p:spPr>
      </p:pic>
    </p:spTree>
    <p:extLst>
      <p:ext uri="{BB962C8B-B14F-4D97-AF65-F5344CB8AC3E}">
        <p14:creationId xmlns:p14="http://schemas.microsoft.com/office/powerpoint/2010/main" val="7437693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5E7B248-7056-49E8-9F30-37D8E83E9700}" type="slidenum">
              <a:rPr lang="en-US" smtClean="0"/>
              <a:t>55</a:t>
            </a:fld>
            <a:endParaRPr lang="en-US"/>
          </a:p>
        </p:txBody>
      </p:sp>
      <p:sp>
        <p:nvSpPr>
          <p:cNvPr id="40" name="Title 1">
            <a:extLst>
              <a:ext uri="{FF2B5EF4-FFF2-40B4-BE49-F238E27FC236}">
                <a16:creationId xmlns:a16="http://schemas.microsoft.com/office/drawing/2014/main" id="{FFCEB186-C4F2-43BC-8A25-91E6D1AC1086}"/>
              </a:ext>
            </a:extLst>
          </p:cNvPr>
          <p:cNvSpPr>
            <a:spLocks noGrp="1"/>
          </p:cNvSpPr>
          <p:nvPr>
            <p:ph type="title"/>
          </p:nvPr>
        </p:nvSpPr>
        <p:spPr>
          <a:xfrm>
            <a:off x="838200" y="232213"/>
            <a:ext cx="10515600" cy="1549158"/>
          </a:xfrm>
        </p:spPr>
        <p:txBody>
          <a:bodyPr>
            <a:noAutofit/>
          </a:bodyPr>
          <a:lstStyle/>
          <a:p>
            <a:r>
              <a:rPr lang="en-US" sz="3600" dirty="0" smtClean="0"/>
              <a:t>Comparing all of these area occupancy/</a:t>
            </a:r>
            <a:r>
              <a:rPr lang="en-US" sz="3600" dirty="0" err="1" smtClean="0"/>
              <a:t>unoccupancy</a:t>
            </a:r>
            <a:r>
              <a:rPr lang="en-US" sz="3600" dirty="0" smtClean="0"/>
              <a:t> estimates shows the following results:</a:t>
            </a:r>
            <a:endParaRPr lang="en-US" sz="3600" dirty="0"/>
          </a:p>
        </p:txBody>
      </p:sp>
      <p:pic>
        <p:nvPicPr>
          <p:cNvPr id="7" name="Picture 6">
            <a:extLst>
              <a:ext uri="{FF2B5EF4-FFF2-40B4-BE49-F238E27FC236}">
                <a16:creationId xmlns:a16="http://schemas.microsoft.com/office/drawing/2014/main" id="{331A49D9-7613-D0B0-6E07-F02043CA64DC}"/>
              </a:ext>
            </a:extLst>
          </p:cNvPr>
          <p:cNvPicPr>
            <a:picLocks noChangeAspect="1"/>
          </p:cNvPicPr>
          <p:nvPr/>
        </p:nvPicPr>
        <p:blipFill>
          <a:blip r:embed="rId2"/>
          <a:stretch>
            <a:fillRect/>
          </a:stretch>
        </p:blipFill>
        <p:spPr>
          <a:xfrm>
            <a:off x="6096000" y="1204912"/>
            <a:ext cx="6267450" cy="5334000"/>
          </a:xfrm>
          <a:prstGeom prst="rect">
            <a:avLst/>
          </a:prstGeom>
        </p:spPr>
      </p:pic>
      <p:pic>
        <p:nvPicPr>
          <p:cNvPr id="8" name="Picture 7">
            <a:extLst>
              <a:ext uri="{FF2B5EF4-FFF2-40B4-BE49-F238E27FC236}">
                <a16:creationId xmlns:a16="http://schemas.microsoft.com/office/drawing/2014/main" id="{5F2DEA29-BC32-4537-CECC-EB2558888011}"/>
              </a:ext>
            </a:extLst>
          </p:cNvPr>
          <p:cNvPicPr>
            <a:picLocks noChangeAspect="1"/>
          </p:cNvPicPr>
          <p:nvPr/>
        </p:nvPicPr>
        <p:blipFill>
          <a:blip r:embed="rId3"/>
          <a:stretch>
            <a:fillRect/>
          </a:stretch>
        </p:blipFill>
        <p:spPr>
          <a:xfrm>
            <a:off x="565266" y="1401381"/>
            <a:ext cx="5336771" cy="5320094"/>
          </a:xfrm>
          <a:prstGeom prst="rect">
            <a:avLst/>
          </a:prstGeom>
        </p:spPr>
      </p:pic>
    </p:spTree>
    <p:extLst>
      <p:ext uri="{BB962C8B-B14F-4D97-AF65-F5344CB8AC3E}">
        <p14:creationId xmlns:p14="http://schemas.microsoft.com/office/powerpoint/2010/main" val="1756576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Various methods for estimating linear </a:t>
            </a:r>
            <a:r>
              <a:rPr lang="en-US" sz="3600" dirty="0" err="1" smtClean="0"/>
              <a:t>unoccupancy</a:t>
            </a:r>
            <a:r>
              <a:rPr lang="en-US" sz="3600" dirty="0" smtClean="0"/>
              <a:t> ratio are in the function </a:t>
            </a:r>
            <a:r>
              <a:rPr lang="en-US" sz="3600" dirty="0" err="1" smtClean="0">
                <a:latin typeface="Courier New" panose="02070309020205020404" pitchFamily="49" charset="0"/>
                <a:cs typeface="Courier New" panose="02070309020205020404" pitchFamily="49" charset="0"/>
              </a:rPr>
              <a:t>fcn_MapGen_polytopesPredictUnoccupancyratio</a:t>
            </a:r>
            <a:endParaRPr lang="en-US" sz="36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2"/>
          <a:stretch>
            <a:fillRect/>
          </a:stretch>
        </p:blipFill>
        <p:spPr>
          <a:xfrm>
            <a:off x="838200" y="3520494"/>
            <a:ext cx="10628572" cy="761714"/>
          </a:xfrm>
          <a:prstGeom prst="rect">
            <a:avLst/>
          </a:prstGeom>
        </p:spPr>
      </p:pic>
    </p:spTree>
    <p:extLst>
      <p:ext uri="{BB962C8B-B14F-4D97-AF65-F5344CB8AC3E}">
        <p14:creationId xmlns:p14="http://schemas.microsoft.com/office/powerpoint/2010/main" val="4084633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1FF9-284F-7C7F-C0CB-92C81B4A0213}"/>
              </a:ext>
            </a:extLst>
          </p:cNvPr>
          <p:cNvSpPr>
            <a:spLocks noGrp="1"/>
          </p:cNvSpPr>
          <p:nvPr>
            <p:ph type="title"/>
          </p:nvPr>
        </p:nvSpPr>
        <p:spPr/>
        <p:txBody>
          <a:bodyPr>
            <a:noAutofit/>
          </a:bodyPr>
          <a:lstStyle/>
          <a:p>
            <a:r>
              <a:rPr lang="en-US" sz="2000" dirty="0"/>
              <a:t>To find total occupied or unoccupied length for a unit-length line, we need to know the occupied and unoccupied length per encounter and the number of encounters.  We already know how to estimate number of encounters accurately from ray casting</a:t>
            </a:r>
            <a:r>
              <a:rPr lang="en-US" sz="2000" dirty="0" smtClean="0"/>
              <a:t>.  This is the </a:t>
            </a:r>
            <a:r>
              <a:rPr lang="en-US" sz="2000" dirty="0" err="1" smtClean="0">
                <a:latin typeface="Courier New" panose="02070309020205020404" pitchFamily="49" charset="0"/>
                <a:cs typeface="Courier New" panose="02070309020205020404" pitchFamily="49" charset="0"/>
              </a:rPr>
              <a:t>linear_density_mean</a:t>
            </a:r>
            <a:r>
              <a:rPr lang="en-US" sz="2000" dirty="0" smtClean="0"/>
              <a:t> quantity from the </a:t>
            </a:r>
            <a:r>
              <a:rPr lang="en-US" sz="2000" dirty="0" err="1" smtClean="0">
                <a:latin typeface="Courier New" panose="02070309020205020404" pitchFamily="49" charset="0"/>
                <a:cs typeface="Courier New" panose="02070309020205020404" pitchFamily="49" charset="0"/>
              </a:rPr>
              <a:t>fcn_MapGen_polytopesStatistics</a:t>
            </a:r>
            <a:r>
              <a:rPr lang="en-US" sz="2000" dirty="0" smtClean="0">
                <a:latin typeface="Courier New" panose="02070309020205020404" pitchFamily="49" charset="0"/>
                <a:cs typeface="Courier New" panose="02070309020205020404" pitchFamily="49" charset="0"/>
              </a:rPr>
              <a:t> </a:t>
            </a:r>
            <a:r>
              <a:rPr lang="en-US" sz="2000" dirty="0" smtClean="0"/>
              <a:t>function.</a:t>
            </a:r>
            <a:endParaRPr lang="en-US" sz="2000" dirty="0"/>
          </a:p>
        </p:txBody>
      </p:sp>
      <p:sp>
        <p:nvSpPr>
          <p:cNvPr id="4" name="Slide Number Placeholder 3">
            <a:extLst>
              <a:ext uri="{FF2B5EF4-FFF2-40B4-BE49-F238E27FC236}">
                <a16:creationId xmlns:a16="http://schemas.microsoft.com/office/drawing/2014/main" id="{1CAD999E-4445-53E7-7B9D-4BD342512740}"/>
              </a:ext>
            </a:extLst>
          </p:cNvPr>
          <p:cNvSpPr>
            <a:spLocks noGrp="1"/>
          </p:cNvSpPr>
          <p:nvPr>
            <p:ph type="sldNum" sz="quarter" idx="12"/>
          </p:nvPr>
        </p:nvSpPr>
        <p:spPr/>
        <p:txBody>
          <a:bodyPr/>
          <a:lstStyle/>
          <a:p>
            <a:fld id="{35E7B248-7056-49E8-9F30-37D8E83E9700}" type="slidenum">
              <a:rPr lang="en-US" smtClean="0"/>
              <a:t>57</a:t>
            </a:fld>
            <a:endParaRPr lang="en-US"/>
          </a:p>
        </p:txBody>
      </p:sp>
      <p:grpSp>
        <p:nvGrpSpPr>
          <p:cNvPr id="5" name="Group 4">
            <a:extLst>
              <a:ext uri="{FF2B5EF4-FFF2-40B4-BE49-F238E27FC236}">
                <a16:creationId xmlns:a16="http://schemas.microsoft.com/office/drawing/2014/main" id="{E7D132C0-91C0-621E-CB47-EE6F35D60B90}"/>
              </a:ext>
            </a:extLst>
          </p:cNvPr>
          <p:cNvGrpSpPr/>
          <p:nvPr/>
        </p:nvGrpSpPr>
        <p:grpSpPr>
          <a:xfrm>
            <a:off x="491607" y="2079243"/>
            <a:ext cx="11208786" cy="4277107"/>
            <a:chOff x="453511" y="2454991"/>
            <a:chExt cx="11208786" cy="4277107"/>
          </a:xfrm>
        </p:grpSpPr>
        <p:pic>
          <p:nvPicPr>
            <p:cNvPr id="6" name="Picture 5" descr="Shape, polygon&#10;&#10;Description automatically generated">
              <a:extLst>
                <a:ext uri="{FF2B5EF4-FFF2-40B4-BE49-F238E27FC236}">
                  <a16:creationId xmlns:a16="http://schemas.microsoft.com/office/drawing/2014/main" id="{2154FED2-6FDE-9224-A50A-C5F505F0EF50}"/>
                </a:ext>
              </a:extLst>
            </p:cNvPr>
            <p:cNvPicPr>
              <a:picLocks noChangeAspect="1"/>
            </p:cNvPicPr>
            <p:nvPr/>
          </p:nvPicPr>
          <p:blipFill rotWithShape="1">
            <a:blip r:embed="rId2">
              <a:extLst>
                <a:ext uri="{28A0092B-C50C-407E-A947-70E740481C1C}">
                  <a14:useLocalDpi xmlns:a14="http://schemas.microsoft.com/office/drawing/2010/main" val="0"/>
                </a:ext>
              </a:extLst>
            </a:blip>
            <a:srcRect l="7267" t="6594" r="8168" b="4665"/>
            <a:stretch/>
          </p:blipFill>
          <p:spPr>
            <a:xfrm>
              <a:off x="6343305" y="2465614"/>
              <a:ext cx="5318992" cy="4266484"/>
            </a:xfrm>
            <a:prstGeom prst="rect">
              <a:avLst/>
            </a:prstGeom>
          </p:spPr>
        </p:pic>
        <p:pic>
          <p:nvPicPr>
            <p:cNvPr id="7" name="Picture 6" descr="Chart, shape&#10;&#10;Description automatically generated with medium confidence">
              <a:extLst>
                <a:ext uri="{FF2B5EF4-FFF2-40B4-BE49-F238E27FC236}">
                  <a16:creationId xmlns:a16="http://schemas.microsoft.com/office/drawing/2014/main" id="{F5089552-841B-E473-EAE0-1BC12CDCED76}"/>
                </a:ext>
              </a:extLst>
            </p:cNvPr>
            <p:cNvPicPr>
              <a:picLocks noChangeAspect="1"/>
            </p:cNvPicPr>
            <p:nvPr/>
          </p:nvPicPr>
          <p:blipFill rotWithShape="1">
            <a:blip r:embed="rId3">
              <a:extLst>
                <a:ext uri="{28A0092B-C50C-407E-A947-70E740481C1C}">
                  <a14:useLocalDpi xmlns:a14="http://schemas.microsoft.com/office/drawing/2010/main" val="0"/>
                </a:ext>
              </a:extLst>
            </a:blip>
            <a:srcRect l="7384" t="6786" r="8222" b="3489"/>
            <a:stretch/>
          </p:blipFill>
          <p:spPr>
            <a:xfrm>
              <a:off x="453511" y="2454991"/>
              <a:ext cx="5250051" cy="4266484"/>
            </a:xfrm>
            <a:prstGeom prst="rect">
              <a:avLst/>
            </a:prstGeom>
          </p:spPr>
        </p:pic>
        <p:cxnSp>
          <p:nvCxnSpPr>
            <p:cNvPr id="8" name="Straight Arrow Connector 7">
              <a:extLst>
                <a:ext uri="{FF2B5EF4-FFF2-40B4-BE49-F238E27FC236}">
                  <a16:creationId xmlns:a16="http://schemas.microsoft.com/office/drawing/2014/main" id="{53128FBD-D740-75FA-5CC5-8EF08F4C1307}"/>
                </a:ext>
              </a:extLst>
            </p:cNvPr>
            <p:cNvCxnSpPr>
              <a:cxnSpLocks/>
            </p:cNvCxnSpPr>
            <p:nvPr/>
          </p:nvCxnSpPr>
          <p:spPr>
            <a:xfrm>
              <a:off x="838200" y="3613666"/>
              <a:ext cx="4723356" cy="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8D1FB6B0-B96E-E719-DB1E-620CE6EAAD23}"/>
                </a:ext>
              </a:extLst>
            </p:cNvPr>
            <p:cNvSpPr txBox="1"/>
            <p:nvPr/>
          </p:nvSpPr>
          <p:spPr>
            <a:xfrm>
              <a:off x="3061766" y="3244334"/>
              <a:ext cx="276224" cy="369332"/>
            </a:xfrm>
            <a:prstGeom prst="rect">
              <a:avLst/>
            </a:prstGeom>
            <a:noFill/>
          </p:spPr>
          <p:txBody>
            <a:bodyPr wrap="square" rtlCol="0">
              <a:spAutoFit/>
            </a:bodyPr>
            <a:lstStyle/>
            <a:p>
              <a:r>
                <a:rPr lang="en-US" b="1" dirty="0">
                  <a:solidFill>
                    <a:schemeClr val="accent2">
                      <a:lumMod val="75000"/>
                    </a:schemeClr>
                  </a:solidFill>
                </a:rPr>
                <a:t>3</a:t>
              </a:r>
            </a:p>
          </p:txBody>
        </p:sp>
        <p:cxnSp>
          <p:nvCxnSpPr>
            <p:cNvPr id="10" name="Straight Arrow Connector 9">
              <a:extLst>
                <a:ext uri="{FF2B5EF4-FFF2-40B4-BE49-F238E27FC236}">
                  <a16:creationId xmlns:a16="http://schemas.microsoft.com/office/drawing/2014/main" id="{606A5434-DB6C-3CA0-0D70-720241E3A480}"/>
                </a:ext>
              </a:extLst>
            </p:cNvPr>
            <p:cNvCxnSpPr>
              <a:cxnSpLocks/>
            </p:cNvCxnSpPr>
            <p:nvPr/>
          </p:nvCxnSpPr>
          <p:spPr>
            <a:xfrm flipH="1">
              <a:off x="838200" y="5198301"/>
              <a:ext cx="4723356" cy="0"/>
            </a:xfrm>
            <a:prstGeom prst="straightConnector1">
              <a:avLst/>
            </a:prstGeom>
            <a:ln w="571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E9A1BF32-6588-4B79-B3A1-527D3F889559}"/>
                </a:ext>
              </a:extLst>
            </p:cNvPr>
            <p:cNvSpPr txBox="1"/>
            <p:nvPr/>
          </p:nvSpPr>
          <p:spPr>
            <a:xfrm>
              <a:off x="3203573" y="5338996"/>
              <a:ext cx="276224" cy="369332"/>
            </a:xfrm>
            <a:prstGeom prst="rect">
              <a:avLst/>
            </a:prstGeom>
            <a:noFill/>
          </p:spPr>
          <p:txBody>
            <a:bodyPr wrap="square" rtlCol="0">
              <a:spAutoFit/>
            </a:bodyPr>
            <a:lstStyle/>
            <a:p>
              <a:r>
                <a:rPr lang="en-US" b="1" dirty="0">
                  <a:solidFill>
                    <a:schemeClr val="accent6"/>
                  </a:solidFill>
                </a:rPr>
                <a:t>5</a:t>
              </a:r>
            </a:p>
          </p:txBody>
        </p:sp>
        <p:cxnSp>
          <p:nvCxnSpPr>
            <p:cNvPr id="12" name="Straight Arrow Connector 11">
              <a:extLst>
                <a:ext uri="{FF2B5EF4-FFF2-40B4-BE49-F238E27FC236}">
                  <a16:creationId xmlns:a16="http://schemas.microsoft.com/office/drawing/2014/main" id="{E78F35A0-8B70-2087-F15E-C726657F7883}"/>
                </a:ext>
              </a:extLst>
            </p:cNvPr>
            <p:cNvCxnSpPr>
              <a:cxnSpLocks/>
            </p:cNvCxnSpPr>
            <p:nvPr/>
          </p:nvCxnSpPr>
          <p:spPr>
            <a:xfrm>
              <a:off x="838200" y="4379068"/>
              <a:ext cx="4723356" cy="0"/>
            </a:xfrm>
            <a:prstGeom prst="straightConnector1">
              <a:avLst/>
            </a:prstGeom>
            <a:ln w="57150"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EF9E3EF7-22AB-D50A-F2A3-12E9E7B52175}"/>
                </a:ext>
              </a:extLst>
            </p:cNvPr>
            <p:cNvSpPr txBox="1"/>
            <p:nvPr/>
          </p:nvSpPr>
          <p:spPr>
            <a:xfrm>
              <a:off x="3456851" y="4449482"/>
              <a:ext cx="276224" cy="369332"/>
            </a:xfrm>
            <a:prstGeom prst="rect">
              <a:avLst/>
            </a:prstGeom>
            <a:noFill/>
          </p:spPr>
          <p:txBody>
            <a:bodyPr wrap="square" rtlCol="0">
              <a:spAutoFit/>
            </a:bodyPr>
            <a:lstStyle/>
            <a:p>
              <a:r>
                <a:rPr lang="en-US" b="1" dirty="0">
                  <a:solidFill>
                    <a:srgbClr val="7030A0"/>
                  </a:solidFill>
                </a:rPr>
                <a:t>3</a:t>
              </a:r>
            </a:p>
          </p:txBody>
        </p:sp>
        <p:cxnSp>
          <p:nvCxnSpPr>
            <p:cNvPr id="14" name="Straight Arrow Connector 13">
              <a:extLst>
                <a:ext uri="{FF2B5EF4-FFF2-40B4-BE49-F238E27FC236}">
                  <a16:creationId xmlns:a16="http://schemas.microsoft.com/office/drawing/2014/main" id="{C862B742-D522-78F0-3D43-922039DAD186}"/>
                </a:ext>
              </a:extLst>
            </p:cNvPr>
            <p:cNvCxnSpPr>
              <a:cxnSpLocks/>
            </p:cNvCxnSpPr>
            <p:nvPr/>
          </p:nvCxnSpPr>
          <p:spPr>
            <a:xfrm>
              <a:off x="6736415" y="3613666"/>
              <a:ext cx="4723356" cy="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CBE3F2DA-3A1F-3A0D-8C1F-4484C9908F0C}"/>
                </a:ext>
              </a:extLst>
            </p:cNvPr>
            <p:cNvSpPr txBox="1"/>
            <p:nvPr/>
          </p:nvSpPr>
          <p:spPr>
            <a:xfrm>
              <a:off x="8959981" y="3244334"/>
              <a:ext cx="276224" cy="369332"/>
            </a:xfrm>
            <a:prstGeom prst="rect">
              <a:avLst/>
            </a:prstGeom>
            <a:noFill/>
          </p:spPr>
          <p:txBody>
            <a:bodyPr wrap="square" rtlCol="0">
              <a:spAutoFit/>
            </a:bodyPr>
            <a:lstStyle/>
            <a:p>
              <a:r>
                <a:rPr lang="en-US" b="1" dirty="0">
                  <a:solidFill>
                    <a:schemeClr val="accent2">
                      <a:lumMod val="75000"/>
                    </a:schemeClr>
                  </a:solidFill>
                </a:rPr>
                <a:t>2</a:t>
              </a:r>
            </a:p>
          </p:txBody>
        </p:sp>
        <p:cxnSp>
          <p:nvCxnSpPr>
            <p:cNvPr id="16" name="Straight Arrow Connector 15">
              <a:extLst>
                <a:ext uri="{FF2B5EF4-FFF2-40B4-BE49-F238E27FC236}">
                  <a16:creationId xmlns:a16="http://schemas.microsoft.com/office/drawing/2014/main" id="{7A56B440-7F3C-1803-5D60-D94BB7FF7A1B}"/>
                </a:ext>
              </a:extLst>
            </p:cNvPr>
            <p:cNvCxnSpPr>
              <a:cxnSpLocks/>
            </p:cNvCxnSpPr>
            <p:nvPr/>
          </p:nvCxnSpPr>
          <p:spPr>
            <a:xfrm flipH="1">
              <a:off x="6736415" y="5198301"/>
              <a:ext cx="4723356" cy="0"/>
            </a:xfrm>
            <a:prstGeom prst="straightConnector1">
              <a:avLst/>
            </a:prstGeom>
            <a:ln w="571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F5DB4460-A181-7370-72FE-327F4956A689}"/>
                </a:ext>
              </a:extLst>
            </p:cNvPr>
            <p:cNvSpPr txBox="1"/>
            <p:nvPr/>
          </p:nvSpPr>
          <p:spPr>
            <a:xfrm>
              <a:off x="9101788" y="5338996"/>
              <a:ext cx="276224" cy="369332"/>
            </a:xfrm>
            <a:prstGeom prst="rect">
              <a:avLst/>
            </a:prstGeom>
            <a:noFill/>
          </p:spPr>
          <p:txBody>
            <a:bodyPr wrap="square" rtlCol="0">
              <a:spAutoFit/>
            </a:bodyPr>
            <a:lstStyle/>
            <a:p>
              <a:r>
                <a:rPr lang="en-US" b="1" dirty="0">
                  <a:solidFill>
                    <a:schemeClr val="accent6"/>
                  </a:solidFill>
                </a:rPr>
                <a:t>2</a:t>
              </a:r>
            </a:p>
          </p:txBody>
        </p:sp>
        <p:cxnSp>
          <p:nvCxnSpPr>
            <p:cNvPr id="18" name="Straight Arrow Connector 17">
              <a:extLst>
                <a:ext uri="{FF2B5EF4-FFF2-40B4-BE49-F238E27FC236}">
                  <a16:creationId xmlns:a16="http://schemas.microsoft.com/office/drawing/2014/main" id="{EA17C785-DC24-9397-3F89-790A5F76752C}"/>
                </a:ext>
              </a:extLst>
            </p:cNvPr>
            <p:cNvCxnSpPr>
              <a:cxnSpLocks/>
            </p:cNvCxnSpPr>
            <p:nvPr/>
          </p:nvCxnSpPr>
          <p:spPr>
            <a:xfrm>
              <a:off x="6736415" y="4379068"/>
              <a:ext cx="4723356" cy="0"/>
            </a:xfrm>
            <a:prstGeom prst="straightConnector1">
              <a:avLst/>
            </a:prstGeom>
            <a:ln w="57150"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0935EB8D-96F0-5EE1-9334-C8C44A45C347}"/>
                </a:ext>
              </a:extLst>
            </p:cNvPr>
            <p:cNvSpPr txBox="1"/>
            <p:nvPr/>
          </p:nvSpPr>
          <p:spPr>
            <a:xfrm>
              <a:off x="9239900" y="4432899"/>
              <a:ext cx="276224" cy="369332"/>
            </a:xfrm>
            <a:prstGeom prst="rect">
              <a:avLst/>
            </a:prstGeom>
            <a:noFill/>
          </p:spPr>
          <p:txBody>
            <a:bodyPr wrap="square" rtlCol="0">
              <a:spAutoFit/>
            </a:bodyPr>
            <a:lstStyle/>
            <a:p>
              <a:r>
                <a:rPr lang="en-US" b="1" dirty="0">
                  <a:solidFill>
                    <a:srgbClr val="7030A0"/>
                  </a:solidFill>
                </a:rPr>
                <a:t>2</a:t>
              </a:r>
            </a:p>
          </p:txBody>
        </p:sp>
      </p:grpSp>
    </p:spTree>
    <p:extLst>
      <p:ext uri="{BB962C8B-B14F-4D97-AF65-F5344CB8AC3E}">
        <p14:creationId xmlns:p14="http://schemas.microsoft.com/office/powerpoint/2010/main" val="20325191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7705-AF1C-072A-754F-F716232FDDC3}"/>
              </a:ext>
            </a:extLst>
          </p:cNvPr>
          <p:cNvSpPr>
            <a:spLocks noGrp="1"/>
          </p:cNvSpPr>
          <p:nvPr>
            <p:ph type="title"/>
          </p:nvPr>
        </p:nvSpPr>
        <p:spPr/>
        <p:txBody>
          <a:bodyPr>
            <a:normAutofit fontScale="90000"/>
          </a:bodyPr>
          <a:lstStyle/>
          <a:p>
            <a:r>
              <a:rPr lang="en-US" dirty="0"/>
              <a:t>There are several ways to estimate linear occupancy/</a:t>
            </a:r>
            <a:r>
              <a:rPr lang="en-US" dirty="0" err="1"/>
              <a:t>unoccupancy</a:t>
            </a:r>
            <a:r>
              <a:rPr lang="en-US" dirty="0"/>
              <a:t> for a single encounter that we will discuss:</a:t>
            </a:r>
          </a:p>
        </p:txBody>
      </p:sp>
      <p:sp>
        <p:nvSpPr>
          <p:cNvPr id="3" name="Content Placeholder 2">
            <a:extLst>
              <a:ext uri="{FF2B5EF4-FFF2-40B4-BE49-F238E27FC236}">
                <a16:creationId xmlns:a16="http://schemas.microsoft.com/office/drawing/2014/main" id="{8C5CB260-6503-4C91-E529-1FD1BF906059}"/>
              </a:ext>
            </a:extLst>
          </p:cNvPr>
          <p:cNvSpPr>
            <a:spLocks noGrp="1"/>
          </p:cNvSpPr>
          <p:nvPr>
            <p:ph idx="1"/>
          </p:nvPr>
        </p:nvSpPr>
        <p:spPr>
          <a:xfrm>
            <a:off x="838200" y="2586445"/>
            <a:ext cx="10515600" cy="3590517"/>
          </a:xfrm>
        </p:spPr>
        <p:txBody>
          <a:bodyPr/>
          <a:lstStyle/>
          <a:p>
            <a:r>
              <a:rPr lang="en-US" dirty="0"/>
              <a:t>Using gap width as a basis for unoccupied length</a:t>
            </a:r>
          </a:p>
          <a:p>
            <a:r>
              <a:rPr lang="en-US" dirty="0"/>
              <a:t>Using polytope width as a basis for occupied length</a:t>
            </a:r>
          </a:p>
          <a:p>
            <a:r>
              <a:rPr lang="en-US" dirty="0"/>
              <a:t>Quadratic fit to measured data</a:t>
            </a:r>
          </a:p>
        </p:txBody>
      </p:sp>
      <p:sp>
        <p:nvSpPr>
          <p:cNvPr id="4" name="Slide Number Placeholder 3">
            <a:extLst>
              <a:ext uri="{FF2B5EF4-FFF2-40B4-BE49-F238E27FC236}">
                <a16:creationId xmlns:a16="http://schemas.microsoft.com/office/drawing/2014/main" id="{B9BC4D79-CF08-3DC1-ADA8-F63C78BEABD5}"/>
              </a:ext>
            </a:extLst>
          </p:cNvPr>
          <p:cNvSpPr>
            <a:spLocks noGrp="1"/>
          </p:cNvSpPr>
          <p:nvPr>
            <p:ph type="sldNum" sz="quarter" idx="12"/>
          </p:nvPr>
        </p:nvSpPr>
        <p:spPr/>
        <p:txBody>
          <a:bodyPr/>
          <a:lstStyle/>
          <a:p>
            <a:fld id="{35E7B248-7056-49E8-9F30-37D8E83E9700}" type="slidenum">
              <a:rPr lang="en-US" smtClean="0"/>
              <a:t>58</a:t>
            </a:fld>
            <a:endParaRPr lang="en-US"/>
          </a:p>
        </p:txBody>
      </p:sp>
    </p:spTree>
    <p:extLst>
      <p:ext uri="{BB962C8B-B14F-4D97-AF65-F5344CB8AC3E}">
        <p14:creationId xmlns:p14="http://schemas.microsoft.com/office/powerpoint/2010/main" val="25012466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83D16-D8D5-24B0-ED4A-BE76728A0B0E}"/>
              </a:ext>
            </a:extLst>
          </p:cNvPr>
          <p:cNvSpPr>
            <a:spLocks noGrp="1"/>
          </p:cNvSpPr>
          <p:nvPr>
            <p:ph type="title"/>
          </p:nvPr>
        </p:nvSpPr>
        <p:spPr/>
        <p:txBody>
          <a:bodyPr>
            <a:noAutofit/>
          </a:bodyPr>
          <a:lstStyle/>
          <a:p>
            <a:r>
              <a:rPr lang="en-US" sz="3600" dirty="0"/>
              <a:t>First, we’ll discuss using gap width as a basis for measuring unoccupied length.  Knowing gap width and the angle of the polytope sides, we can find the length of a specific gap.</a:t>
            </a:r>
          </a:p>
        </p:txBody>
      </p:sp>
      <p:sp>
        <p:nvSpPr>
          <p:cNvPr id="4" name="Slide Number Placeholder 3">
            <a:extLst>
              <a:ext uri="{FF2B5EF4-FFF2-40B4-BE49-F238E27FC236}">
                <a16:creationId xmlns:a16="http://schemas.microsoft.com/office/drawing/2014/main" id="{A52CA18F-6D1E-35E5-C323-D9D18DD01536}"/>
              </a:ext>
            </a:extLst>
          </p:cNvPr>
          <p:cNvSpPr>
            <a:spLocks noGrp="1"/>
          </p:cNvSpPr>
          <p:nvPr>
            <p:ph type="sldNum" sz="quarter" idx="12"/>
          </p:nvPr>
        </p:nvSpPr>
        <p:spPr/>
        <p:txBody>
          <a:bodyPr/>
          <a:lstStyle/>
          <a:p>
            <a:fld id="{35E7B248-7056-49E8-9F30-37D8E83E9700}" type="slidenum">
              <a:rPr lang="en-US" smtClean="0"/>
              <a:t>59</a:t>
            </a:fld>
            <a:endParaRPr lang="en-US"/>
          </a:p>
        </p:txBody>
      </p:sp>
      <p:pic>
        <p:nvPicPr>
          <p:cNvPr id="20" name="Picture 19">
            <a:extLst>
              <a:ext uri="{FF2B5EF4-FFF2-40B4-BE49-F238E27FC236}">
                <a16:creationId xmlns:a16="http://schemas.microsoft.com/office/drawing/2014/main" id="{39A5C60D-3E45-92EF-484D-923D7DBBDFFF}"/>
              </a:ext>
            </a:extLst>
          </p:cNvPr>
          <p:cNvPicPr>
            <a:picLocks noChangeAspect="1"/>
          </p:cNvPicPr>
          <p:nvPr/>
        </p:nvPicPr>
        <p:blipFill>
          <a:blip r:embed="rId2"/>
          <a:stretch>
            <a:fillRect/>
          </a:stretch>
        </p:blipFill>
        <p:spPr>
          <a:xfrm>
            <a:off x="5613293" y="1850396"/>
            <a:ext cx="4210638" cy="4505954"/>
          </a:xfrm>
          <a:prstGeom prst="rect">
            <a:avLst/>
          </a:prstGeom>
          <a:ln w="12700">
            <a:solidFill>
              <a:schemeClr val="tx1"/>
            </a:solidFill>
          </a:ln>
        </p:spPr>
      </p:pic>
      <p:pic>
        <p:nvPicPr>
          <p:cNvPr id="22" name="Picture 21">
            <a:extLst>
              <a:ext uri="{FF2B5EF4-FFF2-40B4-BE49-F238E27FC236}">
                <a16:creationId xmlns:a16="http://schemas.microsoft.com/office/drawing/2014/main" id="{757B40AD-CF19-5BB6-1A03-0E35CAFED467}"/>
              </a:ext>
            </a:extLst>
          </p:cNvPr>
          <p:cNvPicPr>
            <a:picLocks noChangeAspect="1"/>
          </p:cNvPicPr>
          <p:nvPr/>
        </p:nvPicPr>
        <p:blipFill>
          <a:blip r:embed="rId3"/>
          <a:stretch>
            <a:fillRect/>
          </a:stretch>
        </p:blipFill>
        <p:spPr>
          <a:xfrm>
            <a:off x="1000683" y="3017371"/>
            <a:ext cx="4048690" cy="1086002"/>
          </a:xfrm>
          <a:prstGeom prst="rect">
            <a:avLst/>
          </a:prstGeom>
        </p:spPr>
      </p:pic>
    </p:spTree>
    <p:extLst>
      <p:ext uri="{BB962C8B-B14F-4D97-AF65-F5344CB8AC3E}">
        <p14:creationId xmlns:p14="http://schemas.microsoft.com/office/powerpoint/2010/main" val="42267355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DDBE8-36CC-4927-9870-E0F8CEA9D030}"/>
              </a:ext>
            </a:extLst>
          </p:cNvPr>
          <p:cNvSpPr>
            <a:spLocks noGrp="1"/>
          </p:cNvSpPr>
          <p:nvPr>
            <p:ph type="title"/>
          </p:nvPr>
        </p:nvSpPr>
        <p:spPr>
          <a:xfrm>
            <a:off x="838200" y="618266"/>
            <a:ext cx="10515600" cy="1325563"/>
          </a:xfrm>
        </p:spPr>
        <p:txBody>
          <a:bodyPr>
            <a:normAutofit fontScale="90000"/>
          </a:bodyPr>
          <a:lstStyle/>
          <a:p>
            <a:r>
              <a:rPr lang="en-US" dirty="0"/>
              <a:t>A demonstration script exists that shows most of the functionality in this document:</a:t>
            </a:r>
            <a:br>
              <a:rPr lang="en-US" dirty="0"/>
            </a:br>
            <a:r>
              <a:rPr lang="en-US" dirty="0" err="1">
                <a:solidFill>
                  <a:srgbClr val="028009"/>
                </a:solidFill>
                <a:latin typeface="Courier New" panose="02070309020205020404" pitchFamily="49" charset="0"/>
              </a:rPr>
              <a:t>script_demo_MapGenLibrary</a:t>
            </a:r>
            <a:r>
              <a:rPr lang="en-US" dirty="0">
                <a:solidFill>
                  <a:srgbClr val="028009"/>
                </a:solidFill>
                <a:latin typeface="Courier New" panose="02070309020205020404" pitchFamily="49" charset="0"/>
              </a:rPr>
              <a:t/>
            </a:r>
            <a:br>
              <a:rPr lang="en-US" dirty="0">
                <a:solidFill>
                  <a:srgbClr val="028009"/>
                </a:solidFill>
                <a:latin typeface="Courier New" panose="02070309020205020404" pitchFamily="49" charset="0"/>
              </a:rPr>
            </a:br>
            <a:endParaRPr lang="en-US" dirty="0"/>
          </a:p>
        </p:txBody>
      </p:sp>
      <p:sp>
        <p:nvSpPr>
          <p:cNvPr id="4" name="Rectangle 3">
            <a:extLst>
              <a:ext uri="{FF2B5EF4-FFF2-40B4-BE49-F238E27FC236}">
                <a16:creationId xmlns:a16="http://schemas.microsoft.com/office/drawing/2014/main" id="{ED6B6C78-C512-4D1D-90D5-01BF838E0A27}"/>
              </a:ext>
            </a:extLst>
          </p:cNvPr>
          <p:cNvSpPr/>
          <p:nvPr/>
        </p:nvSpPr>
        <p:spPr>
          <a:xfrm>
            <a:off x="374433" y="2022133"/>
            <a:ext cx="5909136" cy="2446824"/>
          </a:xfrm>
          <a:prstGeom prst="rect">
            <a:avLst/>
          </a:prstGeom>
          <a:solidFill>
            <a:schemeClr val="accent4">
              <a:lumMod val="20000"/>
              <a:lumOff val="80000"/>
            </a:schemeClr>
          </a:solidFill>
        </p:spPr>
        <p:txBody>
          <a:bodyPr wrap="square">
            <a:spAutoFit/>
          </a:bodyPr>
          <a:lstStyle/>
          <a:p>
            <a:r>
              <a:rPr lang="en-US" sz="900" dirty="0">
                <a:solidFill>
                  <a:srgbClr val="028009"/>
                </a:solidFill>
                <a:latin typeface="Courier New" panose="02070309020205020404" pitchFamily="49" charset="0"/>
              </a:rPr>
              <a:t>%% Show how inputs are checked</a:t>
            </a:r>
          </a:p>
          <a:p>
            <a:r>
              <a:rPr lang="en-US" sz="900" dirty="0" err="1">
                <a:solidFill>
                  <a:srgbClr val="000000"/>
                </a:solidFill>
                <a:latin typeface="Courier New" panose="02070309020205020404" pitchFamily="49" charset="0"/>
              </a:rPr>
              <a:t>Twocolumn_of_numbers_test</a:t>
            </a:r>
            <a:r>
              <a:rPr lang="en-US" sz="900" dirty="0">
                <a:solidFill>
                  <a:srgbClr val="000000"/>
                </a:solidFill>
                <a:latin typeface="Courier New" panose="02070309020205020404" pitchFamily="49" charset="0"/>
              </a:rPr>
              <a:t> = [4 1; 3 0; 2 5];</a:t>
            </a:r>
          </a:p>
          <a:p>
            <a:r>
              <a:rPr lang="en-US" sz="900" dirty="0" err="1">
                <a:solidFill>
                  <a:srgbClr val="000000"/>
                </a:solidFill>
                <a:latin typeface="Courier New" panose="02070309020205020404" pitchFamily="49" charset="0"/>
              </a:rPr>
              <a:t>fcn_MapGen_checkInputsToFunctions</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Twocolumn_of_numbers_test</a:t>
            </a:r>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'2column_of_numbers'</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 </a:t>
            </a:r>
          </a:p>
          <a:p>
            <a:r>
              <a:rPr lang="en-US" sz="900" dirty="0">
                <a:solidFill>
                  <a:srgbClr val="000000"/>
                </a:solidFill>
                <a:latin typeface="Courier New" panose="02070309020205020404" pitchFamily="49" charset="0"/>
              </a:rPr>
              <a:t> </a:t>
            </a:r>
          </a:p>
          <a:p>
            <a:r>
              <a:rPr lang="en-US" sz="900" dirty="0">
                <a:solidFill>
                  <a:srgbClr val="028009"/>
                </a:solidFill>
                <a:latin typeface="Courier New" panose="02070309020205020404" pitchFamily="49" charset="0"/>
              </a:rPr>
              <a:t>%% Generate a set of polytopes from various pseudo-random sources</a:t>
            </a:r>
          </a:p>
          <a:p>
            <a:r>
              <a:rPr lang="en-US" sz="900" dirty="0">
                <a:solidFill>
                  <a:srgbClr val="028009"/>
                </a:solidFill>
                <a:latin typeface="Courier New" panose="02070309020205020404" pitchFamily="49" charset="0"/>
              </a:rPr>
              <a:t>% Generate a set of polytopes from the </a:t>
            </a:r>
            <a:r>
              <a:rPr lang="en-US" sz="900" dirty="0" err="1">
                <a:solidFill>
                  <a:srgbClr val="028009"/>
                </a:solidFill>
                <a:latin typeface="Courier New" panose="02070309020205020404" pitchFamily="49" charset="0"/>
              </a:rPr>
              <a:t>Sobol</a:t>
            </a:r>
            <a:r>
              <a:rPr lang="en-US" sz="900" dirty="0">
                <a:solidFill>
                  <a:srgbClr val="028009"/>
                </a:solidFill>
                <a:latin typeface="Courier New" panose="02070309020205020404" pitchFamily="49" charset="0"/>
              </a:rPr>
              <a:t> set</a:t>
            </a:r>
          </a:p>
          <a:p>
            <a:r>
              <a:rPr lang="en-US" sz="900" dirty="0" err="1">
                <a:solidFill>
                  <a:srgbClr val="000000"/>
                </a:solidFill>
                <a:latin typeface="Courier New" panose="02070309020205020404" pitchFamily="49" charset="0"/>
              </a:rPr>
              <a:t>fig_num</a:t>
            </a:r>
            <a:r>
              <a:rPr lang="en-US" sz="900" dirty="0">
                <a:solidFill>
                  <a:srgbClr val="000000"/>
                </a:solidFill>
                <a:latin typeface="Courier New" panose="02070309020205020404" pitchFamily="49" charset="0"/>
              </a:rPr>
              <a:t> = 11;</a:t>
            </a:r>
          </a:p>
          <a:p>
            <a:r>
              <a:rPr lang="en-US" sz="900" dirty="0" err="1">
                <a:solidFill>
                  <a:srgbClr val="000000"/>
                </a:solidFill>
                <a:latin typeface="Courier New" panose="02070309020205020404" pitchFamily="49" charset="0"/>
              </a:rPr>
              <a:t>Sobol_range</a:t>
            </a:r>
            <a:r>
              <a:rPr lang="en-US" sz="900" dirty="0">
                <a:solidFill>
                  <a:srgbClr val="000000"/>
                </a:solidFill>
                <a:latin typeface="Courier New" panose="02070309020205020404" pitchFamily="49" charset="0"/>
              </a:rPr>
              <a:t> = [1 1000]; </a:t>
            </a:r>
            <a:r>
              <a:rPr lang="en-US" sz="900" dirty="0">
                <a:solidFill>
                  <a:srgbClr val="028009"/>
                </a:solidFill>
                <a:latin typeface="Courier New" panose="02070309020205020404" pitchFamily="49" charset="0"/>
              </a:rPr>
              <a:t>% range of </a:t>
            </a:r>
            <a:r>
              <a:rPr lang="en-US" sz="900" dirty="0" err="1">
                <a:solidFill>
                  <a:srgbClr val="028009"/>
                </a:solidFill>
                <a:latin typeface="Courier New" panose="02070309020205020404" pitchFamily="49" charset="0"/>
              </a:rPr>
              <a:t>Sobol</a:t>
            </a:r>
            <a:r>
              <a:rPr lang="en-US" sz="900" dirty="0">
                <a:solidFill>
                  <a:srgbClr val="028009"/>
                </a:solidFill>
                <a:latin typeface="Courier New" panose="02070309020205020404" pitchFamily="49" charset="0"/>
              </a:rPr>
              <a:t> points to use to generate the tiling</a:t>
            </a:r>
          </a:p>
          <a:p>
            <a:r>
              <a:rPr lang="en-US" sz="900" dirty="0" err="1">
                <a:solidFill>
                  <a:srgbClr val="000000"/>
                </a:solidFill>
                <a:latin typeface="Courier New" panose="02070309020205020404" pitchFamily="49" charset="0"/>
              </a:rPr>
              <a:t>tiled_polytopes</a:t>
            </a:r>
            <a:r>
              <a:rPr lang="en-US" sz="900" dirty="0">
                <a:solidFill>
                  <a:srgbClr val="000000"/>
                </a:solidFill>
                <a:latin typeface="Courier New" panose="02070309020205020404" pitchFamily="49" charset="0"/>
              </a:rPr>
              <a:t> = </a:t>
            </a:r>
            <a:r>
              <a:rPr lang="en-US" sz="900" dirty="0" err="1">
                <a:solidFill>
                  <a:srgbClr val="000000"/>
                </a:solidFill>
                <a:latin typeface="Courier New" panose="02070309020205020404" pitchFamily="49" charset="0"/>
              </a:rPr>
              <a:t>fcn_MapGen_sobolVoronoiTiling</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Sobol_range</a:t>
            </a:r>
            <a:r>
              <a:rPr lang="en-US" sz="900" dirty="0">
                <a:solidFill>
                  <a:srgbClr val="000000"/>
                </a:solidFill>
                <a:latin typeface="Courier New" panose="02070309020205020404" pitchFamily="49" charset="0"/>
              </a:rPr>
              <a:t>,[1 1],</a:t>
            </a:r>
            <a:r>
              <a:rPr lang="en-US" sz="900" dirty="0" err="1">
                <a:solidFill>
                  <a:srgbClr val="000000"/>
                </a:solidFill>
                <a:latin typeface="Courier New" panose="02070309020205020404" pitchFamily="49" charset="0"/>
              </a:rPr>
              <a:t>fig_num</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 </a:t>
            </a:r>
          </a:p>
          <a:p>
            <a:r>
              <a:rPr lang="en-US" sz="900" dirty="0">
                <a:solidFill>
                  <a:srgbClr val="000000"/>
                </a:solidFill>
                <a:latin typeface="Courier New" panose="02070309020205020404" pitchFamily="49" charset="0"/>
              </a:rPr>
              <a:t> </a:t>
            </a:r>
          </a:p>
          <a:p>
            <a:r>
              <a:rPr lang="en-US" sz="900" dirty="0">
                <a:solidFill>
                  <a:srgbClr val="028009"/>
                </a:solidFill>
                <a:latin typeface="Courier New" panose="02070309020205020404" pitchFamily="49" charset="0"/>
              </a:rPr>
              <a:t>% Generate a set of polytopes from the Halton set</a:t>
            </a:r>
          </a:p>
          <a:p>
            <a:r>
              <a:rPr lang="en-US" sz="900" dirty="0" err="1">
                <a:solidFill>
                  <a:srgbClr val="000000"/>
                </a:solidFill>
                <a:latin typeface="Courier New" panose="02070309020205020404" pitchFamily="49" charset="0"/>
              </a:rPr>
              <a:t>fig_num</a:t>
            </a:r>
            <a:r>
              <a:rPr lang="en-US" sz="900" dirty="0">
                <a:solidFill>
                  <a:srgbClr val="000000"/>
                </a:solidFill>
                <a:latin typeface="Courier New" panose="02070309020205020404" pitchFamily="49" charset="0"/>
              </a:rPr>
              <a:t> = 12;</a:t>
            </a:r>
          </a:p>
          <a:p>
            <a:r>
              <a:rPr lang="en-US" sz="900" dirty="0" err="1">
                <a:solidFill>
                  <a:srgbClr val="000000"/>
                </a:solidFill>
                <a:latin typeface="Courier New" panose="02070309020205020404" pitchFamily="49" charset="0"/>
              </a:rPr>
              <a:t>Halton_range</a:t>
            </a:r>
            <a:r>
              <a:rPr lang="en-US" sz="900" dirty="0">
                <a:solidFill>
                  <a:srgbClr val="000000"/>
                </a:solidFill>
                <a:latin typeface="Courier New" panose="02070309020205020404" pitchFamily="49" charset="0"/>
              </a:rPr>
              <a:t> = [1 1000]; </a:t>
            </a:r>
            <a:r>
              <a:rPr lang="en-US" sz="900" dirty="0">
                <a:solidFill>
                  <a:srgbClr val="028009"/>
                </a:solidFill>
                <a:latin typeface="Courier New" panose="02070309020205020404" pitchFamily="49" charset="0"/>
              </a:rPr>
              <a:t>% range of Halton points to use to generate the tiling</a:t>
            </a:r>
          </a:p>
          <a:p>
            <a:r>
              <a:rPr lang="en-US" sz="900" dirty="0" err="1">
                <a:solidFill>
                  <a:srgbClr val="000000"/>
                </a:solidFill>
                <a:latin typeface="Courier New" panose="02070309020205020404" pitchFamily="49" charset="0"/>
              </a:rPr>
              <a:t>tiled_polytopes</a:t>
            </a:r>
            <a:r>
              <a:rPr lang="en-US" sz="900" dirty="0">
                <a:solidFill>
                  <a:srgbClr val="000000"/>
                </a:solidFill>
                <a:latin typeface="Courier New" panose="02070309020205020404" pitchFamily="49" charset="0"/>
              </a:rPr>
              <a:t> = </a:t>
            </a:r>
            <a:r>
              <a:rPr lang="en-US" sz="900" dirty="0" err="1">
                <a:solidFill>
                  <a:srgbClr val="000000"/>
                </a:solidFill>
                <a:latin typeface="Courier New" panose="02070309020205020404" pitchFamily="49" charset="0"/>
              </a:rPr>
              <a:t>fcn_MapGen_haltonVoronoiTiling</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Halton_range</a:t>
            </a:r>
            <a:r>
              <a:rPr lang="en-US" sz="900" dirty="0">
                <a:solidFill>
                  <a:srgbClr val="000000"/>
                </a:solidFill>
                <a:latin typeface="Courier New" panose="02070309020205020404" pitchFamily="49" charset="0"/>
              </a:rPr>
              <a:t>,[1 1],</a:t>
            </a:r>
            <a:r>
              <a:rPr lang="en-US" sz="900" dirty="0" err="1">
                <a:solidFill>
                  <a:srgbClr val="000000"/>
                </a:solidFill>
                <a:latin typeface="Courier New" panose="02070309020205020404" pitchFamily="49" charset="0"/>
              </a:rPr>
              <a:t>fig_num</a:t>
            </a:r>
            <a:r>
              <a:rPr lang="en-US" sz="900" dirty="0">
                <a:solidFill>
                  <a:srgbClr val="000000"/>
                </a:solidFill>
                <a:latin typeface="Courier New" panose="02070309020205020404" pitchFamily="49" charset="0"/>
              </a:rPr>
              <a:t>);</a:t>
            </a:r>
          </a:p>
          <a:p>
            <a:endParaRPr lang="en-US" sz="900" dirty="0"/>
          </a:p>
        </p:txBody>
      </p:sp>
    </p:spTree>
    <p:extLst>
      <p:ext uri="{BB962C8B-B14F-4D97-AF65-F5344CB8AC3E}">
        <p14:creationId xmlns:p14="http://schemas.microsoft.com/office/powerpoint/2010/main" val="36847999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83D16-D8D5-24B0-ED4A-BE76728A0B0E}"/>
              </a:ext>
            </a:extLst>
          </p:cNvPr>
          <p:cNvSpPr>
            <a:spLocks noGrp="1"/>
          </p:cNvSpPr>
          <p:nvPr>
            <p:ph type="title"/>
          </p:nvPr>
        </p:nvSpPr>
        <p:spPr/>
        <p:txBody>
          <a:bodyPr>
            <a:noAutofit/>
          </a:bodyPr>
          <a:lstStyle/>
          <a:p>
            <a:r>
              <a:rPr lang="en-US" sz="3600" dirty="0"/>
              <a:t>Hypothesis: the average side angle for the entire field be used repeatedly to get the total unoccupied space for some length.</a:t>
            </a:r>
          </a:p>
        </p:txBody>
      </p:sp>
      <p:sp>
        <p:nvSpPr>
          <p:cNvPr id="4" name="Slide Number Placeholder 3">
            <a:extLst>
              <a:ext uri="{FF2B5EF4-FFF2-40B4-BE49-F238E27FC236}">
                <a16:creationId xmlns:a16="http://schemas.microsoft.com/office/drawing/2014/main" id="{A52CA18F-6D1E-35E5-C323-D9D18DD01536}"/>
              </a:ext>
            </a:extLst>
          </p:cNvPr>
          <p:cNvSpPr>
            <a:spLocks noGrp="1"/>
          </p:cNvSpPr>
          <p:nvPr>
            <p:ph type="sldNum" sz="quarter" idx="12"/>
          </p:nvPr>
        </p:nvSpPr>
        <p:spPr/>
        <p:txBody>
          <a:bodyPr/>
          <a:lstStyle/>
          <a:p>
            <a:fld id="{35E7B248-7056-49E8-9F30-37D8E83E9700}" type="slidenum">
              <a:rPr lang="en-US" smtClean="0"/>
              <a:t>60</a:t>
            </a:fld>
            <a:endParaRPr lang="en-US"/>
          </a:p>
        </p:txBody>
      </p:sp>
      <p:pic>
        <p:nvPicPr>
          <p:cNvPr id="20" name="Picture 19">
            <a:extLst>
              <a:ext uri="{FF2B5EF4-FFF2-40B4-BE49-F238E27FC236}">
                <a16:creationId xmlns:a16="http://schemas.microsoft.com/office/drawing/2014/main" id="{39A5C60D-3E45-92EF-484D-923D7DBBDFFF}"/>
              </a:ext>
            </a:extLst>
          </p:cNvPr>
          <p:cNvPicPr>
            <a:picLocks noChangeAspect="1"/>
          </p:cNvPicPr>
          <p:nvPr/>
        </p:nvPicPr>
        <p:blipFill>
          <a:blip r:embed="rId2"/>
          <a:stretch>
            <a:fillRect/>
          </a:stretch>
        </p:blipFill>
        <p:spPr>
          <a:xfrm>
            <a:off x="5613293" y="1850396"/>
            <a:ext cx="4210638" cy="4505954"/>
          </a:xfrm>
          <a:prstGeom prst="rect">
            <a:avLst/>
          </a:prstGeom>
          <a:ln w="12700">
            <a:solidFill>
              <a:schemeClr val="tx1"/>
            </a:solidFill>
          </a:ln>
        </p:spPr>
      </p:pic>
      <p:pic>
        <p:nvPicPr>
          <p:cNvPr id="22" name="Picture 21">
            <a:extLst>
              <a:ext uri="{FF2B5EF4-FFF2-40B4-BE49-F238E27FC236}">
                <a16:creationId xmlns:a16="http://schemas.microsoft.com/office/drawing/2014/main" id="{757B40AD-CF19-5BB6-1A03-0E35CAFED467}"/>
              </a:ext>
            </a:extLst>
          </p:cNvPr>
          <p:cNvPicPr>
            <a:picLocks noChangeAspect="1"/>
          </p:cNvPicPr>
          <p:nvPr/>
        </p:nvPicPr>
        <p:blipFill>
          <a:blip r:embed="rId3"/>
          <a:stretch>
            <a:fillRect/>
          </a:stretch>
        </p:blipFill>
        <p:spPr>
          <a:xfrm>
            <a:off x="1000683" y="3017371"/>
            <a:ext cx="4048690" cy="1086002"/>
          </a:xfrm>
          <a:prstGeom prst="rect">
            <a:avLst/>
          </a:prstGeom>
        </p:spPr>
      </p:pic>
      <p:pic>
        <p:nvPicPr>
          <p:cNvPr id="6" name="Picture 5">
            <a:extLst>
              <a:ext uri="{FF2B5EF4-FFF2-40B4-BE49-F238E27FC236}">
                <a16:creationId xmlns:a16="http://schemas.microsoft.com/office/drawing/2014/main" id="{33955A6E-BC2A-766B-D97D-E7B04B4B339F}"/>
              </a:ext>
            </a:extLst>
          </p:cNvPr>
          <p:cNvPicPr>
            <a:picLocks noChangeAspect="1"/>
          </p:cNvPicPr>
          <p:nvPr/>
        </p:nvPicPr>
        <p:blipFill>
          <a:blip r:embed="rId4"/>
          <a:stretch>
            <a:fillRect/>
          </a:stretch>
        </p:blipFill>
        <p:spPr>
          <a:xfrm>
            <a:off x="263321" y="4103373"/>
            <a:ext cx="5349972" cy="741413"/>
          </a:xfrm>
          <a:prstGeom prst="rect">
            <a:avLst/>
          </a:prstGeom>
        </p:spPr>
      </p:pic>
    </p:spTree>
    <p:extLst>
      <p:ext uri="{BB962C8B-B14F-4D97-AF65-F5344CB8AC3E}">
        <p14:creationId xmlns:p14="http://schemas.microsoft.com/office/powerpoint/2010/main" val="26970590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00155-2140-7136-7384-CE1AD8B8682B}"/>
              </a:ext>
            </a:extLst>
          </p:cNvPr>
          <p:cNvSpPr>
            <a:spLocks noGrp="1"/>
          </p:cNvSpPr>
          <p:nvPr>
            <p:ph type="title"/>
          </p:nvPr>
        </p:nvSpPr>
        <p:spPr>
          <a:xfrm>
            <a:off x="838200" y="136525"/>
            <a:ext cx="10515600" cy="1325563"/>
          </a:xfrm>
        </p:spPr>
        <p:txBody>
          <a:bodyPr>
            <a:noAutofit/>
          </a:bodyPr>
          <a:lstStyle/>
          <a:p>
            <a:r>
              <a:rPr lang="en-US" sz="3200" dirty="0"/>
              <a:t>Finding all side angles for the entire obstacle field we see that the distribution is relatively even.</a:t>
            </a:r>
          </a:p>
        </p:txBody>
      </p:sp>
      <p:sp>
        <p:nvSpPr>
          <p:cNvPr id="4" name="Slide Number Placeholder 3">
            <a:extLst>
              <a:ext uri="{FF2B5EF4-FFF2-40B4-BE49-F238E27FC236}">
                <a16:creationId xmlns:a16="http://schemas.microsoft.com/office/drawing/2014/main" id="{324907AE-3EAD-72AE-101B-EC8048D37B0C}"/>
              </a:ext>
            </a:extLst>
          </p:cNvPr>
          <p:cNvSpPr>
            <a:spLocks noGrp="1"/>
          </p:cNvSpPr>
          <p:nvPr>
            <p:ph type="sldNum" sz="quarter" idx="12"/>
          </p:nvPr>
        </p:nvSpPr>
        <p:spPr/>
        <p:txBody>
          <a:bodyPr/>
          <a:lstStyle/>
          <a:p>
            <a:fld id="{35E7B248-7056-49E8-9F30-37D8E83E9700}" type="slidenum">
              <a:rPr lang="en-US" smtClean="0"/>
              <a:t>61</a:t>
            </a:fld>
            <a:endParaRPr lang="en-US"/>
          </a:p>
        </p:txBody>
      </p:sp>
      <p:pic>
        <p:nvPicPr>
          <p:cNvPr id="5" name="Picture 4">
            <a:extLst>
              <a:ext uri="{FF2B5EF4-FFF2-40B4-BE49-F238E27FC236}">
                <a16:creationId xmlns:a16="http://schemas.microsoft.com/office/drawing/2014/main" id="{407C4AB8-459E-55DF-12A0-DF7A2B603415}"/>
              </a:ext>
            </a:extLst>
          </p:cNvPr>
          <p:cNvPicPr>
            <a:picLocks noChangeAspect="1"/>
          </p:cNvPicPr>
          <p:nvPr/>
        </p:nvPicPr>
        <p:blipFill>
          <a:blip r:embed="rId2"/>
          <a:stretch>
            <a:fillRect/>
          </a:stretch>
        </p:blipFill>
        <p:spPr>
          <a:xfrm>
            <a:off x="2257611" y="1244040"/>
            <a:ext cx="7303247" cy="5477435"/>
          </a:xfrm>
          <a:prstGeom prst="rect">
            <a:avLst/>
          </a:prstGeom>
        </p:spPr>
      </p:pic>
    </p:spTree>
    <p:extLst>
      <p:ext uri="{BB962C8B-B14F-4D97-AF65-F5344CB8AC3E}">
        <p14:creationId xmlns:p14="http://schemas.microsoft.com/office/powerpoint/2010/main" val="34938223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0B009-FAB6-A911-5541-DAEEC19E66D2}"/>
              </a:ext>
            </a:extLst>
          </p:cNvPr>
          <p:cNvSpPr>
            <a:spLocks noGrp="1"/>
          </p:cNvSpPr>
          <p:nvPr>
            <p:ph type="title"/>
          </p:nvPr>
        </p:nvSpPr>
        <p:spPr/>
        <p:txBody>
          <a:bodyPr>
            <a:noAutofit/>
          </a:bodyPr>
          <a:lstStyle/>
          <a:p>
            <a:r>
              <a:rPr lang="en-US" sz="3200" dirty="0"/>
              <a:t>This makes sense because we would expect two polytopes shrunk from the same Voronoi line have supplementary angles.</a:t>
            </a:r>
          </a:p>
        </p:txBody>
      </p:sp>
      <p:pic>
        <p:nvPicPr>
          <p:cNvPr id="6" name="Content Placeholder 5">
            <a:extLst>
              <a:ext uri="{FF2B5EF4-FFF2-40B4-BE49-F238E27FC236}">
                <a16:creationId xmlns:a16="http://schemas.microsoft.com/office/drawing/2014/main" id="{B87F141C-CE5F-AC42-25B9-8DF87CA950D8}"/>
              </a:ext>
            </a:extLst>
          </p:cNvPr>
          <p:cNvPicPr>
            <a:picLocks noGrp="1" noChangeAspect="1"/>
          </p:cNvPicPr>
          <p:nvPr>
            <p:ph idx="1"/>
          </p:nvPr>
        </p:nvPicPr>
        <p:blipFill>
          <a:blip r:embed="rId2"/>
          <a:stretch>
            <a:fillRect/>
          </a:stretch>
        </p:blipFill>
        <p:spPr>
          <a:xfrm>
            <a:off x="4736207" y="2005012"/>
            <a:ext cx="2719586" cy="4351338"/>
          </a:xfrm>
          <a:ln w="12700">
            <a:solidFill>
              <a:schemeClr val="tx1"/>
            </a:solidFill>
          </a:ln>
        </p:spPr>
      </p:pic>
      <p:sp>
        <p:nvSpPr>
          <p:cNvPr id="4" name="Slide Number Placeholder 3">
            <a:extLst>
              <a:ext uri="{FF2B5EF4-FFF2-40B4-BE49-F238E27FC236}">
                <a16:creationId xmlns:a16="http://schemas.microsoft.com/office/drawing/2014/main" id="{AC695EB7-538E-F520-C58D-E82F8F2A3A7B}"/>
              </a:ext>
            </a:extLst>
          </p:cNvPr>
          <p:cNvSpPr>
            <a:spLocks noGrp="1"/>
          </p:cNvSpPr>
          <p:nvPr>
            <p:ph type="sldNum" sz="quarter" idx="12"/>
          </p:nvPr>
        </p:nvSpPr>
        <p:spPr/>
        <p:txBody>
          <a:bodyPr/>
          <a:lstStyle/>
          <a:p>
            <a:fld id="{35E7B248-7056-49E8-9F30-37D8E83E9700}" type="slidenum">
              <a:rPr lang="en-US" smtClean="0"/>
              <a:t>62</a:t>
            </a:fld>
            <a:endParaRPr lang="en-US"/>
          </a:p>
        </p:txBody>
      </p:sp>
    </p:spTree>
    <p:extLst>
      <p:ext uri="{BB962C8B-B14F-4D97-AF65-F5344CB8AC3E}">
        <p14:creationId xmlns:p14="http://schemas.microsoft.com/office/powerpoint/2010/main" val="15859502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00155-2140-7136-7384-CE1AD8B8682B}"/>
              </a:ext>
            </a:extLst>
          </p:cNvPr>
          <p:cNvSpPr>
            <a:spLocks noGrp="1"/>
          </p:cNvSpPr>
          <p:nvPr>
            <p:ph type="title"/>
          </p:nvPr>
        </p:nvSpPr>
        <p:spPr/>
        <p:txBody>
          <a:bodyPr>
            <a:noAutofit/>
          </a:bodyPr>
          <a:lstStyle/>
          <a:p>
            <a:r>
              <a:rPr lang="en-US" sz="3200" dirty="0"/>
              <a:t>The mean in this distribution was 0.5563</a:t>
            </a:r>
            <a:r>
              <a:rPr lang="en-US" sz="3200" baseline="30000" dirty="0"/>
              <a:t>o</a:t>
            </a:r>
            <a:r>
              <a:rPr lang="en-US" sz="3200" dirty="0"/>
              <a:t>. Why is it not exactly 0</a:t>
            </a:r>
            <a:r>
              <a:rPr lang="en-US" sz="3200" baseline="30000" dirty="0"/>
              <a:t>o</a:t>
            </a:r>
            <a:r>
              <a:rPr lang="en-US" sz="3200" dirty="0"/>
              <a:t>?</a:t>
            </a:r>
          </a:p>
        </p:txBody>
      </p:sp>
      <p:sp>
        <p:nvSpPr>
          <p:cNvPr id="4" name="Slide Number Placeholder 3">
            <a:extLst>
              <a:ext uri="{FF2B5EF4-FFF2-40B4-BE49-F238E27FC236}">
                <a16:creationId xmlns:a16="http://schemas.microsoft.com/office/drawing/2014/main" id="{324907AE-3EAD-72AE-101B-EC8048D37B0C}"/>
              </a:ext>
            </a:extLst>
          </p:cNvPr>
          <p:cNvSpPr>
            <a:spLocks noGrp="1"/>
          </p:cNvSpPr>
          <p:nvPr>
            <p:ph type="sldNum" sz="quarter" idx="12"/>
          </p:nvPr>
        </p:nvSpPr>
        <p:spPr/>
        <p:txBody>
          <a:bodyPr/>
          <a:lstStyle/>
          <a:p>
            <a:fld id="{35E7B248-7056-49E8-9F30-37D8E83E9700}" type="slidenum">
              <a:rPr lang="en-US" smtClean="0"/>
              <a:t>63</a:t>
            </a:fld>
            <a:endParaRPr lang="en-US"/>
          </a:p>
        </p:txBody>
      </p:sp>
      <p:pic>
        <p:nvPicPr>
          <p:cNvPr id="5" name="Picture 4">
            <a:extLst>
              <a:ext uri="{FF2B5EF4-FFF2-40B4-BE49-F238E27FC236}">
                <a16:creationId xmlns:a16="http://schemas.microsoft.com/office/drawing/2014/main" id="{C7A06CC6-DBA2-146A-2C45-D0F4EB844DB0}"/>
              </a:ext>
            </a:extLst>
          </p:cNvPr>
          <p:cNvPicPr>
            <a:picLocks noChangeAspect="1"/>
          </p:cNvPicPr>
          <p:nvPr/>
        </p:nvPicPr>
        <p:blipFill>
          <a:blip r:embed="rId2"/>
          <a:stretch>
            <a:fillRect/>
          </a:stretch>
        </p:blipFill>
        <p:spPr>
          <a:xfrm>
            <a:off x="2257611" y="1244040"/>
            <a:ext cx="7303247" cy="5477435"/>
          </a:xfrm>
          <a:prstGeom prst="rect">
            <a:avLst/>
          </a:prstGeom>
        </p:spPr>
      </p:pic>
    </p:spTree>
    <p:extLst>
      <p:ext uri="{BB962C8B-B14F-4D97-AF65-F5344CB8AC3E}">
        <p14:creationId xmlns:p14="http://schemas.microsoft.com/office/powerpoint/2010/main" val="708722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C3D-0E7E-C4F0-43A5-AE70401CA121}"/>
              </a:ext>
            </a:extLst>
          </p:cNvPr>
          <p:cNvSpPr>
            <a:spLocks noGrp="1"/>
          </p:cNvSpPr>
          <p:nvPr>
            <p:ph type="title"/>
          </p:nvPr>
        </p:nvSpPr>
        <p:spPr/>
        <p:txBody>
          <a:bodyPr/>
          <a:lstStyle/>
          <a:p>
            <a:r>
              <a:rPr lang="en-US" dirty="0"/>
              <a:t>Asymmetry in distribution is because of trimmed polytopes at the field edges.</a:t>
            </a:r>
          </a:p>
        </p:txBody>
      </p:sp>
      <p:sp>
        <p:nvSpPr>
          <p:cNvPr id="4" name="Slide Number Placeholder 3">
            <a:extLst>
              <a:ext uri="{FF2B5EF4-FFF2-40B4-BE49-F238E27FC236}">
                <a16:creationId xmlns:a16="http://schemas.microsoft.com/office/drawing/2014/main" id="{4F5A3A07-AF95-35FB-330D-BF3C5D50598C}"/>
              </a:ext>
            </a:extLst>
          </p:cNvPr>
          <p:cNvSpPr>
            <a:spLocks noGrp="1"/>
          </p:cNvSpPr>
          <p:nvPr>
            <p:ph type="sldNum" sz="quarter" idx="12"/>
          </p:nvPr>
        </p:nvSpPr>
        <p:spPr/>
        <p:txBody>
          <a:bodyPr/>
          <a:lstStyle/>
          <a:p>
            <a:fld id="{35E7B248-7056-49E8-9F30-37D8E83E9700}" type="slidenum">
              <a:rPr lang="en-US" smtClean="0"/>
              <a:t>64</a:t>
            </a:fld>
            <a:endParaRPr lang="en-US"/>
          </a:p>
        </p:txBody>
      </p:sp>
      <p:pic>
        <p:nvPicPr>
          <p:cNvPr id="6" name="Picture 5">
            <a:extLst>
              <a:ext uri="{FF2B5EF4-FFF2-40B4-BE49-F238E27FC236}">
                <a16:creationId xmlns:a16="http://schemas.microsoft.com/office/drawing/2014/main" id="{60859C5F-163A-6C56-2716-27E38E0DA68D}"/>
              </a:ext>
            </a:extLst>
          </p:cNvPr>
          <p:cNvPicPr>
            <a:picLocks noChangeAspect="1"/>
          </p:cNvPicPr>
          <p:nvPr/>
        </p:nvPicPr>
        <p:blipFill>
          <a:blip r:embed="rId2"/>
          <a:stretch>
            <a:fillRect/>
          </a:stretch>
        </p:blipFill>
        <p:spPr>
          <a:xfrm>
            <a:off x="3429000" y="2023269"/>
            <a:ext cx="5334000" cy="4000500"/>
          </a:xfrm>
          <a:prstGeom prst="rect">
            <a:avLst/>
          </a:prstGeom>
        </p:spPr>
      </p:pic>
      <p:sp>
        <p:nvSpPr>
          <p:cNvPr id="3" name="Rectangle 2">
            <a:extLst>
              <a:ext uri="{FF2B5EF4-FFF2-40B4-BE49-F238E27FC236}">
                <a16:creationId xmlns:a16="http://schemas.microsoft.com/office/drawing/2014/main" id="{F4E21A34-AB67-FE65-5FEC-73597C24EE1D}"/>
              </a:ext>
            </a:extLst>
          </p:cNvPr>
          <p:cNvSpPr/>
          <p:nvPr/>
        </p:nvSpPr>
        <p:spPr>
          <a:xfrm>
            <a:off x="4128247" y="2299447"/>
            <a:ext cx="4114800" cy="3254188"/>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58728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64D1A662-AFC9-E7AF-8E0F-4787896CB4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7912" y="1131365"/>
            <a:ext cx="6942857" cy="5838095"/>
          </a:xfrm>
          <a:prstGeom prst="rect">
            <a:avLst/>
          </a:prstGeom>
        </p:spPr>
      </p:pic>
      <p:sp>
        <p:nvSpPr>
          <p:cNvPr id="2" name="Title 1">
            <a:extLst>
              <a:ext uri="{FF2B5EF4-FFF2-40B4-BE49-F238E27FC236}">
                <a16:creationId xmlns:a16="http://schemas.microsoft.com/office/drawing/2014/main" id="{DA418FAD-B2DC-E3A9-40DA-29BE43E6B6DB}"/>
              </a:ext>
            </a:extLst>
          </p:cNvPr>
          <p:cNvSpPr>
            <a:spLocks noGrp="1"/>
          </p:cNvSpPr>
          <p:nvPr>
            <p:ph type="title"/>
          </p:nvPr>
        </p:nvSpPr>
        <p:spPr>
          <a:xfrm>
            <a:off x="838200" y="136525"/>
            <a:ext cx="10515600" cy="1382993"/>
          </a:xfrm>
        </p:spPr>
        <p:txBody>
          <a:bodyPr>
            <a:noAutofit/>
          </a:bodyPr>
          <a:lstStyle/>
          <a:p>
            <a:r>
              <a:rPr lang="en-US" sz="1800" dirty="0"/>
              <a:t>If we instead take the mean of the positive side of the distribution, is approximately 90 degrees (96.7084</a:t>
            </a:r>
            <a:r>
              <a:rPr lang="en-US" sz="1800" baseline="30000" dirty="0"/>
              <a:t>o</a:t>
            </a:r>
            <a:r>
              <a:rPr lang="en-US" sz="1800" dirty="0"/>
              <a:t> in this case) meaning walls are on average, normal.  Therefore, we should be able to estimate unoccupied length using gap length times the number of gaps we expect to encounter.  However, </a:t>
            </a:r>
            <a:r>
              <a:rPr lang="en-US" sz="1800" b="1" dirty="0">
                <a:solidFill>
                  <a:schemeClr val="accent4">
                    <a:lumMod val="75000"/>
                  </a:schemeClr>
                </a:solidFill>
              </a:rPr>
              <a:t>this</a:t>
            </a:r>
            <a:r>
              <a:rPr lang="en-US" sz="1800" dirty="0"/>
              <a:t> does not work as intended</a:t>
            </a:r>
            <a:r>
              <a:rPr lang="en-US" sz="1800" dirty="0" smtClean="0"/>
              <a:t>.  This estimate is stored in </a:t>
            </a:r>
            <a:r>
              <a:rPr lang="en-US" sz="1800" dirty="0" err="1" smtClean="0">
                <a:latin typeface="Courier New" panose="02070309020205020404" pitchFamily="49" charset="0"/>
                <a:cs typeface="Courier New" panose="02070309020205020404" pitchFamily="49" charset="0"/>
              </a:rPr>
              <a:t>L_unocc_est_gap_size_normal</a:t>
            </a:r>
            <a:r>
              <a:rPr lang="en-US" sz="1800" dirty="0" smtClean="0"/>
              <a:t> (assuming a 90 degree wall) and </a:t>
            </a:r>
            <a:r>
              <a:rPr lang="en-US" sz="1800" dirty="0" err="1" smtClean="0">
                <a:latin typeface="Courier New" panose="02070309020205020404" pitchFamily="49" charset="0"/>
                <a:cs typeface="Courier New" panose="02070309020205020404" pitchFamily="49" charset="0"/>
              </a:rPr>
              <a:t>L_unocc_est_gap_size</a:t>
            </a:r>
            <a:r>
              <a:rPr lang="en-US" sz="1800" dirty="0" smtClean="0"/>
              <a:t> (using average of variable wall angles)</a:t>
            </a:r>
            <a:endParaRPr lang="en-US" sz="1800" dirty="0"/>
          </a:p>
        </p:txBody>
      </p:sp>
      <p:sp>
        <p:nvSpPr>
          <p:cNvPr id="4" name="Slide Number Placeholder 3">
            <a:extLst>
              <a:ext uri="{FF2B5EF4-FFF2-40B4-BE49-F238E27FC236}">
                <a16:creationId xmlns:a16="http://schemas.microsoft.com/office/drawing/2014/main" id="{FD018B1F-E36E-055C-7193-B835D38EF6C2}"/>
              </a:ext>
            </a:extLst>
          </p:cNvPr>
          <p:cNvSpPr>
            <a:spLocks noGrp="1"/>
          </p:cNvSpPr>
          <p:nvPr>
            <p:ph type="sldNum" sz="quarter" idx="12"/>
          </p:nvPr>
        </p:nvSpPr>
        <p:spPr/>
        <p:txBody>
          <a:bodyPr/>
          <a:lstStyle/>
          <a:p>
            <a:fld id="{35E7B248-7056-49E8-9F30-37D8E83E9700}" type="slidenum">
              <a:rPr lang="en-US" smtClean="0"/>
              <a:t>65</a:t>
            </a:fld>
            <a:endParaRPr lang="en-US"/>
          </a:p>
        </p:txBody>
      </p:sp>
      <p:pic>
        <p:nvPicPr>
          <p:cNvPr id="8" name="Picture 7">
            <a:extLst>
              <a:ext uri="{FF2B5EF4-FFF2-40B4-BE49-F238E27FC236}">
                <a16:creationId xmlns:a16="http://schemas.microsoft.com/office/drawing/2014/main" id="{A4D71B2B-D242-533E-12C5-D00CEB8C97C5}"/>
              </a:ext>
            </a:extLst>
          </p:cNvPr>
          <p:cNvPicPr>
            <a:picLocks noChangeAspect="1"/>
          </p:cNvPicPr>
          <p:nvPr/>
        </p:nvPicPr>
        <p:blipFill>
          <a:blip r:embed="rId3"/>
          <a:stretch>
            <a:fillRect/>
          </a:stretch>
        </p:blipFill>
        <p:spPr>
          <a:xfrm>
            <a:off x="424455" y="3863436"/>
            <a:ext cx="3543795" cy="762106"/>
          </a:xfrm>
          <a:prstGeom prst="rect">
            <a:avLst/>
          </a:prstGeom>
        </p:spPr>
      </p:pic>
    </p:spTree>
    <p:extLst>
      <p:ext uri="{BB962C8B-B14F-4D97-AF65-F5344CB8AC3E}">
        <p14:creationId xmlns:p14="http://schemas.microsoft.com/office/powerpoint/2010/main" val="3021766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5380-FBBC-69BC-B2AE-2248DB8C8FDD}"/>
              </a:ext>
            </a:extLst>
          </p:cNvPr>
          <p:cNvSpPr>
            <a:spLocks noGrp="1"/>
          </p:cNvSpPr>
          <p:nvPr>
            <p:ph type="title"/>
          </p:nvPr>
        </p:nvSpPr>
        <p:spPr/>
        <p:txBody>
          <a:bodyPr>
            <a:noAutofit/>
          </a:bodyPr>
          <a:lstStyle/>
          <a:p>
            <a:r>
              <a:rPr lang="en-US" sz="3200" dirty="0"/>
              <a:t>A different approach, would be to use the number of expected obstacle encounters and the average axis-aligned bounding box (AABB) width to estimate occupied length.</a:t>
            </a:r>
          </a:p>
        </p:txBody>
      </p:sp>
      <p:sp>
        <p:nvSpPr>
          <p:cNvPr id="4" name="Slide Number Placeholder 3">
            <a:extLst>
              <a:ext uri="{FF2B5EF4-FFF2-40B4-BE49-F238E27FC236}">
                <a16:creationId xmlns:a16="http://schemas.microsoft.com/office/drawing/2014/main" id="{B45A8673-32D1-88A2-CAD9-88E91ADACB6C}"/>
              </a:ext>
            </a:extLst>
          </p:cNvPr>
          <p:cNvSpPr>
            <a:spLocks noGrp="1"/>
          </p:cNvSpPr>
          <p:nvPr>
            <p:ph type="sldNum" sz="quarter" idx="12"/>
          </p:nvPr>
        </p:nvSpPr>
        <p:spPr/>
        <p:txBody>
          <a:bodyPr/>
          <a:lstStyle/>
          <a:p>
            <a:fld id="{35E7B248-7056-49E8-9F30-37D8E83E9700}" type="slidenum">
              <a:rPr lang="en-US" smtClean="0"/>
              <a:t>66</a:t>
            </a:fld>
            <a:endParaRPr lang="en-US"/>
          </a:p>
        </p:txBody>
      </p:sp>
      <p:sp>
        <p:nvSpPr>
          <p:cNvPr id="6" name="Pentagon 5">
            <a:extLst>
              <a:ext uri="{FF2B5EF4-FFF2-40B4-BE49-F238E27FC236}">
                <a16:creationId xmlns:a16="http://schemas.microsoft.com/office/drawing/2014/main" id="{2BAD861E-4949-2B38-823E-41CEA4568DE3}"/>
              </a:ext>
            </a:extLst>
          </p:cNvPr>
          <p:cNvSpPr/>
          <p:nvPr/>
        </p:nvSpPr>
        <p:spPr>
          <a:xfrm rot="6756086">
            <a:off x="4782219" y="2205942"/>
            <a:ext cx="3205763" cy="3133204"/>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C49693A-DB8D-7B9D-41B9-BEC01D72B235}"/>
              </a:ext>
            </a:extLst>
          </p:cNvPr>
          <p:cNvSpPr txBox="1"/>
          <p:nvPr/>
        </p:nvSpPr>
        <p:spPr>
          <a:xfrm>
            <a:off x="5414482" y="5411450"/>
            <a:ext cx="1981399" cy="1446550"/>
          </a:xfrm>
          <a:prstGeom prst="rect">
            <a:avLst/>
          </a:prstGeom>
          <a:noFill/>
        </p:spPr>
        <p:txBody>
          <a:bodyPr wrap="square" rtlCol="0">
            <a:spAutoFit/>
          </a:bodyPr>
          <a:lstStyle/>
          <a:p>
            <a:r>
              <a:rPr lang="en-US" sz="8800" dirty="0" err="1">
                <a:solidFill>
                  <a:srgbClr val="FF0000"/>
                </a:solidFill>
              </a:rPr>
              <a:t>w</a:t>
            </a:r>
            <a:r>
              <a:rPr lang="en-US" sz="8800" baseline="-25000" dirty="0" err="1">
                <a:solidFill>
                  <a:srgbClr val="FF0000"/>
                </a:solidFill>
              </a:rPr>
              <a:t>i</a:t>
            </a:r>
            <a:endParaRPr lang="en-US" baseline="-25000" dirty="0">
              <a:solidFill>
                <a:srgbClr val="FF0000"/>
              </a:solidFill>
            </a:endParaRPr>
          </a:p>
        </p:txBody>
      </p:sp>
      <p:cxnSp>
        <p:nvCxnSpPr>
          <p:cNvPr id="12" name="Straight Connector 11">
            <a:extLst>
              <a:ext uri="{FF2B5EF4-FFF2-40B4-BE49-F238E27FC236}">
                <a16:creationId xmlns:a16="http://schemas.microsoft.com/office/drawing/2014/main" id="{A93C723E-AD6F-66C2-1A57-B8CB7111B1F2}"/>
              </a:ext>
            </a:extLst>
          </p:cNvPr>
          <p:cNvCxnSpPr>
            <a:cxnSpLocks/>
          </p:cNvCxnSpPr>
          <p:nvPr/>
        </p:nvCxnSpPr>
        <p:spPr>
          <a:xfrm flipH="1" flipV="1">
            <a:off x="4514565" y="4097397"/>
            <a:ext cx="43357" cy="1836741"/>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710E2B-0F98-CA3D-A83C-EBC1F7E242AE}"/>
              </a:ext>
            </a:extLst>
          </p:cNvPr>
          <p:cNvCxnSpPr>
            <a:cxnSpLocks/>
          </p:cNvCxnSpPr>
          <p:nvPr/>
        </p:nvCxnSpPr>
        <p:spPr>
          <a:xfrm flipV="1">
            <a:off x="7804516" y="4097397"/>
            <a:ext cx="0" cy="1836741"/>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314AAC-501A-5A1A-22D9-ECCF50F1497B}"/>
              </a:ext>
            </a:extLst>
          </p:cNvPr>
          <p:cNvCxnSpPr>
            <a:cxnSpLocks/>
          </p:cNvCxnSpPr>
          <p:nvPr/>
        </p:nvCxnSpPr>
        <p:spPr>
          <a:xfrm flipH="1">
            <a:off x="4557922" y="5765534"/>
            <a:ext cx="3227925" cy="0"/>
          </a:xfrm>
          <a:prstGeom prst="line">
            <a:avLst/>
          </a:prstGeom>
          <a:ln w="57150">
            <a:solidFill>
              <a:srgbClr val="FF0000"/>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C418CD9-747C-33A6-82C0-1B9F35A32343}"/>
              </a:ext>
            </a:extLst>
          </p:cNvPr>
          <p:cNvSpPr/>
          <p:nvPr/>
        </p:nvSpPr>
        <p:spPr>
          <a:xfrm>
            <a:off x="4557922" y="2299448"/>
            <a:ext cx="3184570" cy="3112000"/>
          </a:xfrm>
          <a:prstGeom prst="rect">
            <a:avLst/>
          </a:prstGeom>
          <a:noFill/>
          <a:ln w="762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74AD10B2-CC8A-A764-323F-078156939C9E}"/>
              </a:ext>
            </a:extLst>
          </p:cNvPr>
          <p:cNvPicPr>
            <a:picLocks noChangeAspect="1"/>
          </p:cNvPicPr>
          <p:nvPr/>
        </p:nvPicPr>
        <p:blipFill>
          <a:blip r:embed="rId2"/>
          <a:stretch>
            <a:fillRect/>
          </a:stretch>
        </p:blipFill>
        <p:spPr>
          <a:xfrm>
            <a:off x="909372" y="2993070"/>
            <a:ext cx="2943636" cy="752580"/>
          </a:xfrm>
          <a:prstGeom prst="rect">
            <a:avLst/>
          </a:prstGeom>
        </p:spPr>
      </p:pic>
    </p:spTree>
    <p:extLst>
      <p:ext uri="{BB962C8B-B14F-4D97-AF65-F5344CB8AC3E}">
        <p14:creationId xmlns:p14="http://schemas.microsoft.com/office/powerpoint/2010/main" val="15136871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5380-FBBC-69BC-B2AE-2248DB8C8FDD}"/>
              </a:ext>
            </a:extLst>
          </p:cNvPr>
          <p:cNvSpPr>
            <a:spLocks noGrp="1"/>
          </p:cNvSpPr>
          <p:nvPr>
            <p:ph type="title"/>
          </p:nvPr>
        </p:nvSpPr>
        <p:spPr>
          <a:xfrm>
            <a:off x="838199" y="136525"/>
            <a:ext cx="10515600" cy="1325563"/>
          </a:xfrm>
        </p:spPr>
        <p:txBody>
          <a:bodyPr>
            <a:noAutofit/>
          </a:bodyPr>
          <a:lstStyle/>
          <a:p>
            <a:r>
              <a:rPr lang="en-US" sz="2800" dirty="0"/>
              <a:t>As expected, </a:t>
            </a:r>
            <a:r>
              <a:rPr lang="en-US" sz="2800" b="1" dirty="0">
                <a:solidFill>
                  <a:schemeClr val="accent6">
                    <a:lumMod val="75000"/>
                  </a:schemeClr>
                </a:solidFill>
              </a:rPr>
              <a:t>this</a:t>
            </a:r>
            <a:r>
              <a:rPr lang="en-US" sz="2800" dirty="0"/>
              <a:t> is an over-estimate because the AABB will always be larger than any polytope that is not an axis-aligned rectangle and represents the polytope width at the worst possible traversal</a:t>
            </a:r>
            <a:r>
              <a:rPr lang="en-US" sz="2800" dirty="0" smtClean="0"/>
              <a:t>.  This is stored in </a:t>
            </a:r>
            <a:r>
              <a:rPr lang="en-US" sz="2800" dirty="0" err="1" smtClean="0">
                <a:latin typeface="Courier New" panose="02070309020205020404" pitchFamily="49" charset="0"/>
                <a:cs typeface="Courier New" panose="02070309020205020404" pitchFamily="49" charset="0"/>
              </a:rPr>
              <a:t>L_unocc_est_AABB_width</a:t>
            </a:r>
            <a:endParaRPr lang="en-US" sz="28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B45A8673-32D1-88A2-CAD9-88E91ADACB6C}"/>
              </a:ext>
            </a:extLst>
          </p:cNvPr>
          <p:cNvSpPr>
            <a:spLocks noGrp="1"/>
          </p:cNvSpPr>
          <p:nvPr>
            <p:ph type="sldNum" sz="quarter" idx="12"/>
          </p:nvPr>
        </p:nvSpPr>
        <p:spPr/>
        <p:txBody>
          <a:bodyPr/>
          <a:lstStyle/>
          <a:p>
            <a:fld id="{35E7B248-7056-49E8-9F30-37D8E83E9700}" type="slidenum">
              <a:rPr lang="en-US" smtClean="0"/>
              <a:t>67</a:t>
            </a:fld>
            <a:endParaRPr lang="en-US"/>
          </a:p>
        </p:txBody>
      </p:sp>
      <p:pic>
        <p:nvPicPr>
          <p:cNvPr id="6" name="Picture 5">
            <a:extLst>
              <a:ext uri="{FF2B5EF4-FFF2-40B4-BE49-F238E27FC236}">
                <a16:creationId xmlns:a16="http://schemas.microsoft.com/office/drawing/2014/main" id="{2C5B0ACE-C0B1-F293-E4BC-F11B16530680}"/>
              </a:ext>
            </a:extLst>
          </p:cNvPr>
          <p:cNvPicPr>
            <a:picLocks noChangeAspect="1"/>
          </p:cNvPicPr>
          <p:nvPr/>
        </p:nvPicPr>
        <p:blipFill>
          <a:blip r:embed="rId2"/>
          <a:stretch>
            <a:fillRect/>
          </a:stretch>
        </p:blipFill>
        <p:spPr>
          <a:xfrm>
            <a:off x="3408181" y="1389690"/>
            <a:ext cx="5840323" cy="5235108"/>
          </a:xfrm>
          <a:prstGeom prst="rect">
            <a:avLst/>
          </a:prstGeom>
        </p:spPr>
      </p:pic>
    </p:spTree>
    <p:extLst>
      <p:ext uri="{BB962C8B-B14F-4D97-AF65-F5344CB8AC3E}">
        <p14:creationId xmlns:p14="http://schemas.microsoft.com/office/powerpoint/2010/main" val="38227161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entagon 10">
            <a:extLst>
              <a:ext uri="{FF2B5EF4-FFF2-40B4-BE49-F238E27FC236}">
                <a16:creationId xmlns:a16="http://schemas.microsoft.com/office/drawing/2014/main" id="{E593935D-0FC8-C873-40FF-2EB9286C2298}"/>
              </a:ext>
            </a:extLst>
          </p:cNvPr>
          <p:cNvSpPr/>
          <p:nvPr/>
        </p:nvSpPr>
        <p:spPr>
          <a:xfrm rot="6756086">
            <a:off x="4782219" y="2205942"/>
            <a:ext cx="3205763" cy="3133204"/>
          </a:xfrm>
          <a:prstGeom prst="pentag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EE874B-C8CA-FCCF-52B8-931B4A541E81}"/>
              </a:ext>
            </a:extLst>
          </p:cNvPr>
          <p:cNvSpPr>
            <a:spLocks noGrp="1"/>
          </p:cNvSpPr>
          <p:nvPr>
            <p:ph type="title"/>
          </p:nvPr>
        </p:nvSpPr>
        <p:spPr/>
        <p:txBody>
          <a:bodyPr>
            <a:noAutofit/>
          </a:bodyPr>
          <a:lstStyle/>
          <a:p>
            <a:r>
              <a:rPr lang="en-US" sz="3600" dirty="0"/>
              <a:t>Hypothesis: as a way of avoiding the overestimate, we can use a “bounding box” extending from the 25</a:t>
            </a:r>
            <a:r>
              <a:rPr lang="en-US" sz="3600" baseline="30000" dirty="0"/>
              <a:t>th</a:t>
            </a:r>
            <a:r>
              <a:rPr lang="en-US" sz="3600" dirty="0"/>
              <a:t> percentile </a:t>
            </a:r>
            <a:r>
              <a:rPr lang="en-US" sz="3600" i="1" dirty="0"/>
              <a:t>x-</a:t>
            </a:r>
            <a:r>
              <a:rPr lang="en-US" sz="3600" dirty="0"/>
              <a:t> and </a:t>
            </a:r>
            <a:r>
              <a:rPr lang="en-US" sz="3600" i="1" dirty="0"/>
              <a:t>y-coordinates</a:t>
            </a:r>
            <a:r>
              <a:rPr lang="en-US" sz="3600" dirty="0"/>
              <a:t> to the 75</a:t>
            </a:r>
            <a:r>
              <a:rPr lang="en-US" sz="3600" baseline="30000" dirty="0"/>
              <a:t>th</a:t>
            </a:r>
            <a:r>
              <a:rPr lang="en-US" sz="3600" dirty="0"/>
              <a:t> percentile </a:t>
            </a:r>
            <a:r>
              <a:rPr lang="en-US" sz="3600" i="1" dirty="0"/>
              <a:t>x-</a:t>
            </a:r>
            <a:r>
              <a:rPr lang="en-US" sz="3600" dirty="0"/>
              <a:t> and </a:t>
            </a:r>
            <a:r>
              <a:rPr lang="en-US" sz="3600" i="1" dirty="0"/>
              <a:t>y-coordinates</a:t>
            </a:r>
            <a:r>
              <a:rPr lang="en-US" sz="3600" dirty="0"/>
              <a:t>.</a:t>
            </a:r>
            <a:endParaRPr lang="en-US" sz="3600" i="1" dirty="0"/>
          </a:p>
        </p:txBody>
      </p:sp>
      <p:sp>
        <p:nvSpPr>
          <p:cNvPr id="4" name="Slide Number Placeholder 3">
            <a:extLst>
              <a:ext uri="{FF2B5EF4-FFF2-40B4-BE49-F238E27FC236}">
                <a16:creationId xmlns:a16="http://schemas.microsoft.com/office/drawing/2014/main" id="{6B108C76-2352-A550-2807-9E01C79DDEF6}"/>
              </a:ext>
            </a:extLst>
          </p:cNvPr>
          <p:cNvSpPr>
            <a:spLocks noGrp="1"/>
          </p:cNvSpPr>
          <p:nvPr>
            <p:ph type="sldNum" sz="quarter" idx="12"/>
          </p:nvPr>
        </p:nvSpPr>
        <p:spPr/>
        <p:txBody>
          <a:bodyPr/>
          <a:lstStyle/>
          <a:p>
            <a:fld id="{35E7B248-7056-49E8-9F30-37D8E83E9700}" type="slidenum">
              <a:rPr lang="en-US" smtClean="0"/>
              <a:t>68</a:t>
            </a:fld>
            <a:endParaRPr lang="en-US"/>
          </a:p>
        </p:txBody>
      </p:sp>
      <p:sp>
        <p:nvSpPr>
          <p:cNvPr id="5" name="TextBox 4">
            <a:extLst>
              <a:ext uri="{FF2B5EF4-FFF2-40B4-BE49-F238E27FC236}">
                <a16:creationId xmlns:a16="http://schemas.microsoft.com/office/drawing/2014/main" id="{6DD7BBAE-4B33-860C-93B2-B89E64E3D912}"/>
              </a:ext>
            </a:extLst>
          </p:cNvPr>
          <p:cNvSpPr txBox="1"/>
          <p:nvPr/>
        </p:nvSpPr>
        <p:spPr>
          <a:xfrm>
            <a:off x="5414482" y="5411450"/>
            <a:ext cx="1981399" cy="1446550"/>
          </a:xfrm>
          <a:prstGeom prst="rect">
            <a:avLst/>
          </a:prstGeom>
          <a:noFill/>
        </p:spPr>
        <p:txBody>
          <a:bodyPr wrap="square" rtlCol="0">
            <a:spAutoFit/>
          </a:bodyPr>
          <a:lstStyle/>
          <a:p>
            <a:r>
              <a:rPr lang="en-US" sz="8800" dirty="0" err="1">
                <a:solidFill>
                  <a:srgbClr val="FF0000"/>
                </a:solidFill>
              </a:rPr>
              <a:t>w</a:t>
            </a:r>
            <a:r>
              <a:rPr lang="en-US" sz="8800" baseline="-25000" dirty="0" err="1">
                <a:solidFill>
                  <a:srgbClr val="FF0000"/>
                </a:solidFill>
              </a:rPr>
              <a:t>i</a:t>
            </a:r>
            <a:r>
              <a:rPr lang="en-US" sz="8800" baseline="30000" dirty="0">
                <a:solidFill>
                  <a:srgbClr val="FF0000"/>
                </a:solidFill>
              </a:rPr>
              <a:t>*</a:t>
            </a:r>
            <a:endParaRPr lang="en-US" baseline="-25000" dirty="0">
              <a:solidFill>
                <a:srgbClr val="FF0000"/>
              </a:solidFill>
            </a:endParaRPr>
          </a:p>
        </p:txBody>
      </p:sp>
      <p:sp>
        <p:nvSpPr>
          <p:cNvPr id="6" name="TextBox 5">
            <a:extLst>
              <a:ext uri="{FF2B5EF4-FFF2-40B4-BE49-F238E27FC236}">
                <a16:creationId xmlns:a16="http://schemas.microsoft.com/office/drawing/2014/main" id="{F6773D9E-87A8-2760-DCE8-7B0F28EB3CF3}"/>
              </a:ext>
            </a:extLst>
          </p:cNvPr>
          <p:cNvSpPr txBox="1"/>
          <p:nvPr/>
        </p:nvSpPr>
        <p:spPr>
          <a:xfrm>
            <a:off x="5414482" y="5411450"/>
            <a:ext cx="1981399" cy="1446550"/>
          </a:xfrm>
          <a:prstGeom prst="rect">
            <a:avLst/>
          </a:prstGeom>
          <a:noFill/>
        </p:spPr>
        <p:txBody>
          <a:bodyPr wrap="square" rtlCol="0">
            <a:spAutoFit/>
          </a:bodyPr>
          <a:lstStyle/>
          <a:p>
            <a:r>
              <a:rPr lang="en-US" sz="8800" dirty="0" err="1">
                <a:solidFill>
                  <a:srgbClr val="FF0000"/>
                </a:solidFill>
              </a:rPr>
              <a:t>w</a:t>
            </a:r>
            <a:r>
              <a:rPr lang="en-US" sz="8800" baseline="-25000" dirty="0" err="1">
                <a:solidFill>
                  <a:srgbClr val="FF0000"/>
                </a:solidFill>
              </a:rPr>
              <a:t>i</a:t>
            </a:r>
            <a:endParaRPr lang="en-US" baseline="-25000" dirty="0">
              <a:solidFill>
                <a:srgbClr val="FF0000"/>
              </a:solidFill>
            </a:endParaRPr>
          </a:p>
        </p:txBody>
      </p:sp>
      <p:cxnSp>
        <p:nvCxnSpPr>
          <p:cNvPr id="7" name="Straight Connector 6">
            <a:extLst>
              <a:ext uri="{FF2B5EF4-FFF2-40B4-BE49-F238E27FC236}">
                <a16:creationId xmlns:a16="http://schemas.microsoft.com/office/drawing/2014/main" id="{A8C2D304-0E47-1931-2791-B7AE977042A9}"/>
              </a:ext>
            </a:extLst>
          </p:cNvPr>
          <p:cNvCxnSpPr>
            <a:cxnSpLocks/>
          </p:cNvCxnSpPr>
          <p:nvPr/>
        </p:nvCxnSpPr>
        <p:spPr>
          <a:xfrm flipV="1">
            <a:off x="4986202" y="5039277"/>
            <a:ext cx="0" cy="986077"/>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3658D81-73D4-14A5-CE34-8152891DF81A}"/>
              </a:ext>
            </a:extLst>
          </p:cNvPr>
          <p:cNvCxnSpPr>
            <a:cxnSpLocks/>
          </p:cNvCxnSpPr>
          <p:nvPr/>
        </p:nvCxnSpPr>
        <p:spPr>
          <a:xfrm flipH="1" flipV="1">
            <a:off x="7410051" y="5039277"/>
            <a:ext cx="26895" cy="986077"/>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B81CDAF-D775-843F-8963-F92984C903F7}"/>
              </a:ext>
            </a:extLst>
          </p:cNvPr>
          <p:cNvCxnSpPr>
            <a:cxnSpLocks/>
          </p:cNvCxnSpPr>
          <p:nvPr/>
        </p:nvCxnSpPr>
        <p:spPr>
          <a:xfrm flipH="1">
            <a:off x="4986202" y="5411450"/>
            <a:ext cx="2409679" cy="0"/>
          </a:xfrm>
          <a:prstGeom prst="line">
            <a:avLst/>
          </a:prstGeom>
          <a:ln w="57150">
            <a:solidFill>
              <a:srgbClr val="FF0000"/>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B710A0D-6E6C-5A56-5E2D-2A3EF1011C6E}"/>
              </a:ext>
            </a:extLst>
          </p:cNvPr>
          <p:cNvSpPr/>
          <p:nvPr/>
        </p:nvSpPr>
        <p:spPr>
          <a:xfrm>
            <a:off x="4966557" y="2783542"/>
            <a:ext cx="2429324" cy="2184960"/>
          </a:xfrm>
          <a:prstGeom prst="rect">
            <a:avLst/>
          </a:prstGeom>
          <a:noFill/>
          <a:ln w="762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D1B709A-B34B-7A5A-8FF7-72A36D6B5AA9}"/>
              </a:ext>
            </a:extLst>
          </p:cNvPr>
          <p:cNvPicPr>
            <a:picLocks noChangeAspect="1"/>
          </p:cNvPicPr>
          <p:nvPr/>
        </p:nvPicPr>
        <p:blipFill>
          <a:blip r:embed="rId2"/>
          <a:stretch>
            <a:fillRect/>
          </a:stretch>
        </p:blipFill>
        <p:spPr>
          <a:xfrm>
            <a:off x="838200" y="3361765"/>
            <a:ext cx="2915057" cy="962159"/>
          </a:xfrm>
          <a:prstGeom prst="rect">
            <a:avLst/>
          </a:prstGeom>
        </p:spPr>
      </p:pic>
    </p:spTree>
    <p:extLst>
      <p:ext uri="{BB962C8B-B14F-4D97-AF65-F5344CB8AC3E}">
        <p14:creationId xmlns:p14="http://schemas.microsoft.com/office/powerpoint/2010/main" val="21575036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3C8D9-C649-1A11-8320-4F2A298A2352}"/>
              </a:ext>
            </a:extLst>
          </p:cNvPr>
          <p:cNvSpPr>
            <a:spLocks noGrp="1"/>
          </p:cNvSpPr>
          <p:nvPr>
            <p:ph type="title"/>
          </p:nvPr>
        </p:nvSpPr>
        <p:spPr>
          <a:xfrm>
            <a:off x="838200" y="136525"/>
            <a:ext cx="10515600" cy="1325563"/>
          </a:xfrm>
        </p:spPr>
        <p:txBody>
          <a:bodyPr>
            <a:normAutofit fontScale="90000"/>
          </a:bodyPr>
          <a:lstStyle/>
          <a:p>
            <a:r>
              <a:rPr lang="en-US" b="1" dirty="0">
                <a:solidFill>
                  <a:srgbClr val="00B0F0"/>
                </a:solidFill>
              </a:rPr>
              <a:t>This</a:t>
            </a:r>
            <a:r>
              <a:rPr lang="en-US" dirty="0"/>
              <a:t> performs better, especially at higher departure ratios</a:t>
            </a:r>
            <a:r>
              <a:rPr lang="en-US" dirty="0" smtClean="0"/>
              <a:t>.  This is stored in </a:t>
            </a:r>
            <a:r>
              <a:rPr lang="en-US" dirty="0" err="1" smtClean="0">
                <a:latin typeface="Courier New" panose="02070309020205020404" pitchFamily="49" charset="0"/>
                <a:cs typeface="Courier New" panose="02070309020205020404" pitchFamily="49" charset="0"/>
              </a:rPr>
              <a:t>L_unocc_est_slant_AABB_width</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0828D3C0-107E-C337-D188-D74873CB1D43}"/>
              </a:ext>
            </a:extLst>
          </p:cNvPr>
          <p:cNvSpPr>
            <a:spLocks noGrp="1"/>
          </p:cNvSpPr>
          <p:nvPr>
            <p:ph type="sldNum" sz="quarter" idx="12"/>
          </p:nvPr>
        </p:nvSpPr>
        <p:spPr/>
        <p:txBody>
          <a:bodyPr/>
          <a:lstStyle/>
          <a:p>
            <a:fld id="{35E7B248-7056-49E8-9F30-37D8E83E9700}" type="slidenum">
              <a:rPr lang="en-US" smtClean="0"/>
              <a:t>69</a:t>
            </a:fld>
            <a:endParaRPr lang="en-US"/>
          </a:p>
        </p:txBody>
      </p:sp>
      <p:pic>
        <p:nvPicPr>
          <p:cNvPr id="5" name="Picture 4">
            <a:extLst>
              <a:ext uri="{FF2B5EF4-FFF2-40B4-BE49-F238E27FC236}">
                <a16:creationId xmlns:a16="http://schemas.microsoft.com/office/drawing/2014/main" id="{8ED290B5-6EEB-3B50-99E0-A49D70A34510}"/>
              </a:ext>
            </a:extLst>
          </p:cNvPr>
          <p:cNvPicPr>
            <a:picLocks noChangeAspect="1"/>
          </p:cNvPicPr>
          <p:nvPr/>
        </p:nvPicPr>
        <p:blipFill>
          <a:blip r:embed="rId2"/>
          <a:stretch>
            <a:fillRect/>
          </a:stretch>
        </p:blipFill>
        <p:spPr>
          <a:xfrm>
            <a:off x="3199175" y="1407663"/>
            <a:ext cx="5857739" cy="5250719"/>
          </a:xfrm>
          <a:prstGeom prst="rect">
            <a:avLst/>
          </a:prstGeom>
        </p:spPr>
      </p:pic>
    </p:spTree>
    <p:extLst>
      <p:ext uri="{BB962C8B-B14F-4D97-AF65-F5344CB8AC3E}">
        <p14:creationId xmlns:p14="http://schemas.microsoft.com/office/powerpoint/2010/main" val="3938908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There are a number of pseudo-random number generators that can be used to create </a:t>
            </a:r>
            <a:r>
              <a:rPr lang="en-US" dirty="0" err="1"/>
              <a:t>tilings</a:t>
            </a:r>
            <a:r>
              <a:rPr lang="en-US" dirty="0"/>
              <a:t> within a map, and the results of each are very different.</a:t>
            </a:r>
            <a:endParaRPr lang="en-US" dirty="0">
              <a:solidFill>
                <a:srgbClr val="00B050"/>
              </a:solidFill>
            </a:endParaRPr>
          </a:p>
        </p:txBody>
      </p:sp>
      <p:pic>
        <p:nvPicPr>
          <p:cNvPr id="3" name="Picture 2">
            <a:extLst>
              <a:ext uri="{FF2B5EF4-FFF2-40B4-BE49-F238E27FC236}">
                <a16:creationId xmlns:a16="http://schemas.microsoft.com/office/drawing/2014/main" id="{75AAA87B-C7BE-4442-9B6B-7147B5D0ACF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720801" y="4214019"/>
            <a:ext cx="3169920" cy="2377440"/>
          </a:xfrm>
          <a:prstGeom prst="rect">
            <a:avLst/>
          </a:prstGeom>
        </p:spPr>
      </p:pic>
      <p:pic>
        <p:nvPicPr>
          <p:cNvPr id="5" name="Picture 4">
            <a:extLst>
              <a:ext uri="{FF2B5EF4-FFF2-40B4-BE49-F238E27FC236}">
                <a16:creationId xmlns:a16="http://schemas.microsoft.com/office/drawing/2014/main" id="{1EBCF765-0958-4FEB-A965-6D97A75E811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73285" y="4214019"/>
            <a:ext cx="3169920" cy="2377440"/>
          </a:xfrm>
          <a:prstGeom prst="rect">
            <a:avLst/>
          </a:prstGeom>
        </p:spPr>
      </p:pic>
      <p:pic>
        <p:nvPicPr>
          <p:cNvPr id="6" name="Picture 5">
            <a:extLst>
              <a:ext uri="{FF2B5EF4-FFF2-40B4-BE49-F238E27FC236}">
                <a16:creationId xmlns:a16="http://schemas.microsoft.com/office/drawing/2014/main" id="{31AB2125-015F-4C1B-A44D-556D50DDA2C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97043" y="1836579"/>
            <a:ext cx="3169920" cy="2377440"/>
          </a:xfrm>
          <a:prstGeom prst="rect">
            <a:avLst/>
          </a:prstGeom>
        </p:spPr>
      </p:pic>
      <p:pic>
        <p:nvPicPr>
          <p:cNvPr id="7" name="Picture 6">
            <a:extLst>
              <a:ext uri="{FF2B5EF4-FFF2-40B4-BE49-F238E27FC236}">
                <a16:creationId xmlns:a16="http://schemas.microsoft.com/office/drawing/2014/main" id="{63A44A7B-99FB-4E11-9745-487270CB9C1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5769" y="4214019"/>
            <a:ext cx="3169920" cy="2377440"/>
          </a:xfrm>
          <a:prstGeom prst="rect">
            <a:avLst/>
          </a:prstGeom>
        </p:spPr>
      </p:pic>
      <p:pic>
        <p:nvPicPr>
          <p:cNvPr id="8" name="Picture 7">
            <a:extLst>
              <a:ext uri="{FF2B5EF4-FFF2-40B4-BE49-F238E27FC236}">
                <a16:creationId xmlns:a16="http://schemas.microsoft.com/office/drawing/2014/main" id="{37F80104-EA9A-471A-843D-552AE499AFC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49527" y="1836579"/>
            <a:ext cx="3169920" cy="2377440"/>
          </a:xfrm>
          <a:prstGeom prst="rect">
            <a:avLst/>
          </a:prstGeom>
        </p:spPr>
      </p:pic>
    </p:spTree>
    <p:extLst>
      <p:ext uri="{BB962C8B-B14F-4D97-AF65-F5344CB8AC3E}">
        <p14:creationId xmlns:p14="http://schemas.microsoft.com/office/powerpoint/2010/main" val="13935486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6EA02-F0A1-9FE4-57A9-05148AE58967}"/>
              </a:ext>
            </a:extLst>
          </p:cNvPr>
          <p:cNvSpPr>
            <a:spLocks noGrp="1"/>
          </p:cNvSpPr>
          <p:nvPr>
            <p:ph type="title"/>
          </p:nvPr>
        </p:nvSpPr>
        <p:spPr>
          <a:xfrm>
            <a:off x="838200" y="165320"/>
            <a:ext cx="10515600" cy="1022350"/>
          </a:xfrm>
        </p:spPr>
        <p:txBody>
          <a:bodyPr>
            <a:noAutofit/>
          </a:bodyPr>
          <a:lstStyle/>
          <a:p>
            <a:r>
              <a:rPr lang="en-US" sz="2800" dirty="0"/>
              <a:t>Lastly, we can do a </a:t>
            </a:r>
            <a:r>
              <a:rPr lang="en-US" sz="2800" b="1" dirty="0">
                <a:solidFill>
                  <a:srgbClr val="C00000"/>
                </a:solidFill>
              </a:rPr>
              <a:t>quadratic fit</a:t>
            </a:r>
            <a:r>
              <a:rPr lang="en-US" sz="2800" dirty="0"/>
              <a:t> like we did for area occupancy, based on the initial slope and the assumption that occupancy ranges from 0 to 1 from departure ratios of 0 to approximately 0.85 (an empirical finding</a:t>
            </a:r>
            <a:r>
              <a:rPr lang="en-US" sz="2800" dirty="0" smtClean="0"/>
              <a:t>).  This is stored in </a:t>
            </a:r>
            <a:r>
              <a:rPr lang="en-US" sz="2800" dirty="0" err="1" smtClean="0">
                <a:latin typeface="Courier New" panose="02070309020205020404" pitchFamily="49" charset="0"/>
                <a:cs typeface="Courier New" panose="02070309020205020404" pitchFamily="49" charset="0"/>
              </a:rPr>
              <a:t>L_unocc_est_poly_fit</a:t>
            </a:r>
            <a:r>
              <a:rPr lang="en-US" sz="2800" dirty="0" smtClean="0"/>
              <a:t>.</a:t>
            </a:r>
            <a:endParaRPr lang="en-US" sz="2800" dirty="0"/>
          </a:p>
        </p:txBody>
      </p:sp>
      <p:sp>
        <p:nvSpPr>
          <p:cNvPr id="4" name="Slide Number Placeholder 3">
            <a:extLst>
              <a:ext uri="{FF2B5EF4-FFF2-40B4-BE49-F238E27FC236}">
                <a16:creationId xmlns:a16="http://schemas.microsoft.com/office/drawing/2014/main" id="{BCA8CEBD-76B8-8A00-9F15-6B547C9C10E3}"/>
              </a:ext>
            </a:extLst>
          </p:cNvPr>
          <p:cNvSpPr>
            <a:spLocks noGrp="1"/>
          </p:cNvSpPr>
          <p:nvPr>
            <p:ph type="sldNum" sz="quarter" idx="12"/>
          </p:nvPr>
        </p:nvSpPr>
        <p:spPr/>
        <p:txBody>
          <a:bodyPr/>
          <a:lstStyle/>
          <a:p>
            <a:fld id="{35E7B248-7056-49E8-9F30-37D8E83E9700}" type="slidenum">
              <a:rPr lang="en-US" smtClean="0"/>
              <a:t>70</a:t>
            </a:fld>
            <a:endParaRPr lang="en-US"/>
          </a:p>
        </p:txBody>
      </p:sp>
      <p:pic>
        <p:nvPicPr>
          <p:cNvPr id="12" name="Picture 11">
            <a:extLst>
              <a:ext uri="{FF2B5EF4-FFF2-40B4-BE49-F238E27FC236}">
                <a16:creationId xmlns:a16="http://schemas.microsoft.com/office/drawing/2014/main" id="{27E79172-325D-3F12-A54B-A40BF841F4BF}"/>
              </a:ext>
            </a:extLst>
          </p:cNvPr>
          <p:cNvPicPr>
            <a:picLocks noChangeAspect="1"/>
          </p:cNvPicPr>
          <p:nvPr/>
        </p:nvPicPr>
        <p:blipFill>
          <a:blip r:embed="rId2"/>
          <a:stretch>
            <a:fillRect/>
          </a:stretch>
        </p:blipFill>
        <p:spPr>
          <a:xfrm>
            <a:off x="305920" y="1489957"/>
            <a:ext cx="3057952" cy="5048955"/>
          </a:xfrm>
          <a:prstGeom prst="rect">
            <a:avLst/>
          </a:prstGeom>
        </p:spPr>
      </p:pic>
      <p:pic>
        <p:nvPicPr>
          <p:cNvPr id="5" name="Picture 4">
            <a:extLst>
              <a:ext uri="{FF2B5EF4-FFF2-40B4-BE49-F238E27FC236}">
                <a16:creationId xmlns:a16="http://schemas.microsoft.com/office/drawing/2014/main" id="{F01B7399-368B-A0A2-1545-E2D2411CD260}"/>
              </a:ext>
            </a:extLst>
          </p:cNvPr>
          <p:cNvPicPr>
            <a:picLocks noChangeAspect="1"/>
          </p:cNvPicPr>
          <p:nvPr/>
        </p:nvPicPr>
        <p:blipFill>
          <a:blip r:embed="rId3"/>
          <a:stretch>
            <a:fillRect/>
          </a:stretch>
        </p:blipFill>
        <p:spPr>
          <a:xfrm>
            <a:off x="5115061" y="1489957"/>
            <a:ext cx="5514975" cy="4943475"/>
          </a:xfrm>
          <a:prstGeom prst="rect">
            <a:avLst/>
          </a:prstGeom>
        </p:spPr>
      </p:pic>
    </p:spTree>
    <p:extLst>
      <p:ext uri="{BB962C8B-B14F-4D97-AF65-F5344CB8AC3E}">
        <p14:creationId xmlns:p14="http://schemas.microsoft.com/office/powerpoint/2010/main" val="35730622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6EA02-F0A1-9FE4-57A9-05148AE58967}"/>
              </a:ext>
            </a:extLst>
          </p:cNvPr>
          <p:cNvSpPr>
            <a:spLocks noGrp="1"/>
          </p:cNvSpPr>
          <p:nvPr>
            <p:ph type="title"/>
          </p:nvPr>
        </p:nvSpPr>
        <p:spPr>
          <a:xfrm>
            <a:off x="838200" y="165320"/>
            <a:ext cx="10515600" cy="1022350"/>
          </a:xfrm>
        </p:spPr>
        <p:txBody>
          <a:bodyPr>
            <a:noAutofit/>
          </a:bodyPr>
          <a:lstStyle/>
          <a:p>
            <a:r>
              <a:rPr lang="en-US" sz="2800" dirty="0"/>
              <a:t>Ultimately, </a:t>
            </a:r>
            <a:r>
              <a:rPr lang="en-US" sz="2800" b="1" dirty="0">
                <a:solidFill>
                  <a:srgbClr val="C00000"/>
                </a:solidFill>
              </a:rPr>
              <a:t>the curve fit</a:t>
            </a:r>
            <a:r>
              <a:rPr lang="en-US" sz="2800" dirty="0">
                <a:solidFill>
                  <a:srgbClr val="C00000"/>
                </a:solidFill>
              </a:rPr>
              <a:t> </a:t>
            </a:r>
            <a:r>
              <a:rPr lang="en-US" sz="2800" dirty="0"/>
              <a:t>is the most accurate at the ends of the departure ratio range, while the estimate from the modified “bounding box” performs well in the &lt;0.53 departure ratio range.</a:t>
            </a:r>
          </a:p>
        </p:txBody>
      </p:sp>
      <p:sp>
        <p:nvSpPr>
          <p:cNvPr id="4" name="Slide Number Placeholder 3">
            <a:extLst>
              <a:ext uri="{FF2B5EF4-FFF2-40B4-BE49-F238E27FC236}">
                <a16:creationId xmlns:a16="http://schemas.microsoft.com/office/drawing/2014/main" id="{BCA8CEBD-76B8-8A00-9F15-6B547C9C10E3}"/>
              </a:ext>
            </a:extLst>
          </p:cNvPr>
          <p:cNvSpPr>
            <a:spLocks noGrp="1"/>
          </p:cNvSpPr>
          <p:nvPr>
            <p:ph type="sldNum" sz="quarter" idx="12"/>
          </p:nvPr>
        </p:nvSpPr>
        <p:spPr/>
        <p:txBody>
          <a:bodyPr/>
          <a:lstStyle/>
          <a:p>
            <a:fld id="{35E7B248-7056-49E8-9F30-37D8E83E9700}" type="slidenum">
              <a:rPr lang="en-US" smtClean="0"/>
              <a:t>71</a:t>
            </a:fld>
            <a:endParaRPr lang="en-US"/>
          </a:p>
        </p:txBody>
      </p:sp>
      <p:pic>
        <p:nvPicPr>
          <p:cNvPr id="5" name="Picture 4">
            <a:extLst>
              <a:ext uri="{FF2B5EF4-FFF2-40B4-BE49-F238E27FC236}">
                <a16:creationId xmlns:a16="http://schemas.microsoft.com/office/drawing/2014/main" id="{D96F624D-9647-F2FF-FC14-C5EEE67B80DE}"/>
              </a:ext>
            </a:extLst>
          </p:cNvPr>
          <p:cNvPicPr>
            <a:picLocks noChangeAspect="1"/>
          </p:cNvPicPr>
          <p:nvPr/>
        </p:nvPicPr>
        <p:blipFill>
          <a:blip r:embed="rId2"/>
          <a:stretch>
            <a:fillRect/>
          </a:stretch>
        </p:blipFill>
        <p:spPr>
          <a:xfrm>
            <a:off x="3075690" y="1187670"/>
            <a:ext cx="6301877" cy="5648833"/>
          </a:xfrm>
          <a:prstGeom prst="rect">
            <a:avLst/>
          </a:prstGeom>
        </p:spPr>
      </p:pic>
    </p:spTree>
    <p:extLst>
      <p:ext uri="{BB962C8B-B14F-4D97-AF65-F5344CB8AC3E}">
        <p14:creationId xmlns:p14="http://schemas.microsoft.com/office/powerpoint/2010/main" val="12208372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1325563"/>
          </a:xfrm>
        </p:spPr>
        <p:txBody>
          <a:bodyPr>
            <a:noAutofit/>
          </a:bodyPr>
          <a:lstStyle/>
          <a:p>
            <a:r>
              <a:rPr lang="en-US" sz="2800" dirty="0"/>
              <a:t>Comparing these new methods to </a:t>
            </a:r>
            <a:r>
              <a:rPr lang="en-US" sz="2800" b="1" dirty="0">
                <a:solidFill>
                  <a:schemeClr val="accent2">
                    <a:lumMod val="75000"/>
                  </a:schemeClr>
                </a:solidFill>
              </a:rPr>
              <a:t>the previous method </a:t>
            </a:r>
            <a:r>
              <a:rPr lang="en-US" sz="2800" dirty="0"/>
              <a:t>which involved taking the square root of the area occupancy ratio, we see an improvement in accuracy when using the centered 50% width and quadratic fit.</a:t>
            </a:r>
          </a:p>
        </p:txBody>
      </p:sp>
      <p:sp>
        <p:nvSpPr>
          <p:cNvPr id="4" name="Slide Number Placeholder 3"/>
          <p:cNvSpPr>
            <a:spLocks noGrp="1"/>
          </p:cNvSpPr>
          <p:nvPr>
            <p:ph type="sldNum" sz="quarter" idx="12"/>
          </p:nvPr>
        </p:nvSpPr>
        <p:spPr/>
        <p:txBody>
          <a:bodyPr/>
          <a:lstStyle/>
          <a:p>
            <a:fld id="{35E7B248-7056-49E8-9F30-37D8E83E9700}" type="slidenum">
              <a:rPr lang="en-US" smtClean="0"/>
              <a:t>72</a:t>
            </a:fld>
            <a:endParaRPr lang="en-US"/>
          </a:p>
        </p:txBody>
      </p:sp>
      <p:pic>
        <p:nvPicPr>
          <p:cNvPr id="5" name="Picture 4">
            <a:extLst>
              <a:ext uri="{FF2B5EF4-FFF2-40B4-BE49-F238E27FC236}">
                <a16:creationId xmlns:a16="http://schemas.microsoft.com/office/drawing/2014/main" id="{E8B556E2-DF9E-F310-5930-22F36A9DB8AF}"/>
              </a:ext>
            </a:extLst>
          </p:cNvPr>
          <p:cNvPicPr>
            <a:picLocks noChangeAspect="1"/>
          </p:cNvPicPr>
          <p:nvPr/>
        </p:nvPicPr>
        <p:blipFill>
          <a:blip r:embed="rId2"/>
          <a:stretch>
            <a:fillRect/>
          </a:stretch>
        </p:blipFill>
        <p:spPr>
          <a:xfrm>
            <a:off x="3338512" y="1460342"/>
            <a:ext cx="5514975" cy="4943475"/>
          </a:xfrm>
          <a:prstGeom prst="rect">
            <a:avLst/>
          </a:prstGeom>
        </p:spPr>
      </p:pic>
    </p:spTree>
    <p:extLst>
      <p:ext uri="{BB962C8B-B14F-4D97-AF65-F5344CB8AC3E}">
        <p14:creationId xmlns:p14="http://schemas.microsoft.com/office/powerpoint/2010/main" val="3484729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Theoretical Estimation of Navigation Length Cost Based on Obstacle Field Geometry</a:t>
            </a:r>
          </a:p>
        </p:txBody>
      </p:sp>
      <p:sp>
        <p:nvSpPr>
          <p:cNvPr id="3" name="Subtitle 2"/>
          <p:cNvSpPr>
            <a:spLocks noGrp="1"/>
          </p:cNvSpPr>
          <p:nvPr>
            <p:ph type="subTitle" idx="1"/>
          </p:nvPr>
        </p:nvSpPr>
        <p:spPr/>
        <p:txBody>
          <a:bodyPr/>
          <a:lstStyle/>
          <a:p>
            <a:r>
              <a:rPr lang="en-US" dirty="0"/>
              <a:t>Steve Harnett</a:t>
            </a:r>
          </a:p>
        </p:txBody>
      </p:sp>
      <p:sp>
        <p:nvSpPr>
          <p:cNvPr id="4" name="Slide Number Placeholder 3">
            <a:extLst>
              <a:ext uri="{FF2B5EF4-FFF2-40B4-BE49-F238E27FC236}">
                <a16:creationId xmlns:a16="http://schemas.microsoft.com/office/drawing/2014/main" id="{44DA2BB5-B805-41A9-83E2-6ADEAA3EE00D}"/>
              </a:ext>
            </a:extLst>
          </p:cNvPr>
          <p:cNvSpPr>
            <a:spLocks noGrp="1"/>
          </p:cNvSpPr>
          <p:nvPr>
            <p:ph type="sldNum" sz="quarter" idx="12"/>
          </p:nvPr>
        </p:nvSpPr>
        <p:spPr/>
        <p:txBody>
          <a:bodyPr/>
          <a:lstStyle/>
          <a:p>
            <a:fld id="{13715FCE-A2F7-4E8B-B9BA-AB10BCE9C506}" type="slidenum">
              <a:rPr lang="en-US" smtClean="0"/>
              <a:t>73</a:t>
            </a:fld>
            <a:endParaRPr lang="en-US"/>
          </a:p>
        </p:txBody>
      </p:sp>
    </p:spTree>
    <p:extLst>
      <p:ext uri="{BB962C8B-B14F-4D97-AF65-F5344CB8AC3E}">
        <p14:creationId xmlns:p14="http://schemas.microsoft.com/office/powerpoint/2010/main" val="36297628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AA5B0-EE32-4C29-BD90-473F7451EBAE}"/>
              </a:ext>
            </a:extLst>
          </p:cNvPr>
          <p:cNvSpPr>
            <a:spLocks noGrp="1"/>
          </p:cNvSpPr>
          <p:nvPr>
            <p:ph type="title"/>
          </p:nvPr>
        </p:nvSpPr>
        <p:spPr/>
        <p:txBody>
          <a:bodyPr>
            <a:normAutofit fontScale="90000"/>
          </a:bodyPr>
          <a:lstStyle/>
          <a:p>
            <a:r>
              <a:rPr lang="en-US" dirty="0">
                <a:cs typeface="Calibri Light"/>
              </a:rPr>
              <a:t>In the field of ground robotics, it is advantageous the know the cost of navigating through a given environment prior to committing to that mission.</a:t>
            </a:r>
          </a:p>
        </p:txBody>
      </p:sp>
      <p:pic>
        <p:nvPicPr>
          <p:cNvPr id="5" name="Picture 5">
            <a:extLst>
              <a:ext uri="{FF2B5EF4-FFF2-40B4-BE49-F238E27FC236}">
                <a16:creationId xmlns:a16="http://schemas.microsoft.com/office/drawing/2014/main" id="{79B7FF11-9CFB-45EA-B814-3DFC7DC52B79}"/>
              </a:ext>
            </a:extLst>
          </p:cNvPr>
          <p:cNvPicPr>
            <a:picLocks noChangeAspect="1"/>
          </p:cNvPicPr>
          <p:nvPr/>
        </p:nvPicPr>
        <p:blipFill>
          <a:blip r:embed="rId3"/>
          <a:stretch>
            <a:fillRect/>
          </a:stretch>
        </p:blipFill>
        <p:spPr>
          <a:xfrm>
            <a:off x="2796396" y="1986502"/>
            <a:ext cx="6599208" cy="4408997"/>
          </a:xfrm>
          <a:prstGeom prst="rect">
            <a:avLst/>
          </a:prstGeom>
        </p:spPr>
      </p:pic>
      <p:sp>
        <p:nvSpPr>
          <p:cNvPr id="4" name="Title 1"/>
          <p:cNvSpPr txBox="1">
            <a:spLocks/>
          </p:cNvSpPr>
          <p:nvPr/>
        </p:nvSpPr>
        <p:spPr>
          <a:xfrm>
            <a:off x="2796396" y="6028531"/>
            <a:ext cx="35814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hlinkClick r:id="rId4"/>
              </a:rPr>
              <a:t>https://pxhere.com/en/photo/1048296</a:t>
            </a:r>
            <a:endParaRPr lang="en-US" sz="1400" dirty="0"/>
          </a:p>
        </p:txBody>
      </p:sp>
      <p:sp>
        <p:nvSpPr>
          <p:cNvPr id="3" name="Slide Number Placeholder 2">
            <a:extLst>
              <a:ext uri="{FF2B5EF4-FFF2-40B4-BE49-F238E27FC236}">
                <a16:creationId xmlns:a16="http://schemas.microsoft.com/office/drawing/2014/main" id="{F744E51D-8298-45EB-827C-8C814FBF2056}"/>
              </a:ext>
            </a:extLst>
          </p:cNvPr>
          <p:cNvSpPr>
            <a:spLocks noGrp="1"/>
          </p:cNvSpPr>
          <p:nvPr>
            <p:ph type="sldNum" sz="quarter" idx="12"/>
          </p:nvPr>
        </p:nvSpPr>
        <p:spPr/>
        <p:txBody>
          <a:bodyPr/>
          <a:lstStyle/>
          <a:p>
            <a:fld id="{13715FCE-A2F7-4E8B-B9BA-AB10BCE9C506}" type="slidenum">
              <a:rPr lang="en-US" smtClean="0"/>
              <a:t>74</a:t>
            </a:fld>
            <a:endParaRPr lang="en-US"/>
          </a:p>
        </p:txBody>
      </p:sp>
    </p:spTree>
    <p:extLst>
      <p:ext uri="{BB962C8B-B14F-4D97-AF65-F5344CB8AC3E}">
        <p14:creationId xmlns:p14="http://schemas.microsoft.com/office/powerpoint/2010/main" val="22701803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CFB1C-482C-41E3-8610-EF9CB6D5FD58}"/>
              </a:ext>
            </a:extLst>
          </p:cNvPr>
          <p:cNvSpPr>
            <a:spLocks noGrp="1"/>
          </p:cNvSpPr>
          <p:nvPr>
            <p:ph type="title"/>
          </p:nvPr>
        </p:nvSpPr>
        <p:spPr>
          <a:xfrm>
            <a:off x="838200" y="635512"/>
            <a:ext cx="10515600" cy="1325563"/>
          </a:xfrm>
        </p:spPr>
        <p:txBody>
          <a:bodyPr>
            <a:normAutofit fontScale="90000"/>
          </a:bodyPr>
          <a:lstStyle/>
          <a:p>
            <a:r>
              <a:rPr lang="en-US" dirty="0">
                <a:cs typeface="Calibri Light"/>
              </a:rPr>
              <a:t>We would like to know the relationship between navigation cost and observable obstacle field parameters so that cost can be estimated for a given obstacle field without planning the path.</a:t>
            </a:r>
            <a:endParaRPr lang="en-US" dirty="0"/>
          </a:p>
        </p:txBody>
      </p:sp>
      <p:sp>
        <p:nvSpPr>
          <p:cNvPr id="4" name="Right Arrow 3"/>
          <p:cNvSpPr/>
          <p:nvPr/>
        </p:nvSpPr>
        <p:spPr>
          <a:xfrm>
            <a:off x="5944389" y="3849562"/>
            <a:ext cx="1324303" cy="84805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D69CFB1C-482C-41E3-8610-EF9CB6D5FD58}"/>
              </a:ext>
            </a:extLst>
          </p:cNvPr>
          <p:cNvSpPr txBox="1">
            <a:spLocks/>
          </p:cNvSpPr>
          <p:nvPr/>
        </p:nvSpPr>
        <p:spPr>
          <a:xfrm>
            <a:off x="8201486" y="2944479"/>
            <a:ext cx="1935741" cy="265822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i="1" dirty="0">
                <a:latin typeface="Times New Roman" panose="02020603050405020304" pitchFamily="18" charset="0"/>
                <a:cs typeface="Times New Roman" panose="02020603050405020304" pitchFamily="18" charset="0"/>
              </a:rPr>
              <a:t>$</a:t>
            </a:r>
          </a:p>
        </p:txBody>
      </p:sp>
      <p:sp>
        <p:nvSpPr>
          <p:cNvPr id="6" name="Slide Number Placeholder 5">
            <a:extLst>
              <a:ext uri="{FF2B5EF4-FFF2-40B4-BE49-F238E27FC236}">
                <a16:creationId xmlns:a16="http://schemas.microsoft.com/office/drawing/2014/main" id="{C28E6504-0EF0-4440-A233-DC7A9B7F4EF2}"/>
              </a:ext>
            </a:extLst>
          </p:cNvPr>
          <p:cNvSpPr>
            <a:spLocks noGrp="1"/>
          </p:cNvSpPr>
          <p:nvPr>
            <p:ph type="sldNum" sz="quarter" idx="12"/>
          </p:nvPr>
        </p:nvSpPr>
        <p:spPr/>
        <p:txBody>
          <a:bodyPr/>
          <a:lstStyle/>
          <a:p>
            <a:fld id="{13715FCE-A2F7-4E8B-B9BA-AB10BCE9C506}" type="slidenum">
              <a:rPr lang="en-US" smtClean="0"/>
              <a:t>75</a:t>
            </a:fld>
            <a:endParaRPr lang="en-US"/>
          </a:p>
        </p:txBody>
      </p:sp>
      <p:pic>
        <p:nvPicPr>
          <p:cNvPr id="8" name="Picture 7" descr="Shape, icon&#10;&#10;Description automatically generated">
            <a:extLst>
              <a:ext uri="{FF2B5EF4-FFF2-40B4-BE49-F238E27FC236}">
                <a16:creationId xmlns:a16="http://schemas.microsoft.com/office/drawing/2014/main" id="{63B06684-11E2-4097-97D4-5A3EDED40E00}"/>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552244" y="2801573"/>
            <a:ext cx="3374864" cy="2944030"/>
          </a:xfrm>
          <a:prstGeom prst="rect">
            <a:avLst/>
          </a:prstGeom>
        </p:spPr>
      </p:pic>
      <p:sp>
        <p:nvSpPr>
          <p:cNvPr id="9" name="Title 1">
            <a:extLst>
              <a:ext uri="{FF2B5EF4-FFF2-40B4-BE49-F238E27FC236}">
                <a16:creationId xmlns:a16="http://schemas.microsoft.com/office/drawing/2014/main" id="{7277BCC0-20BE-41F0-95EA-852DAF47C8E7}"/>
              </a:ext>
            </a:extLst>
          </p:cNvPr>
          <p:cNvSpPr txBox="1">
            <a:spLocks/>
          </p:cNvSpPr>
          <p:nvPr/>
        </p:nvSpPr>
        <p:spPr>
          <a:xfrm>
            <a:off x="2796395" y="6028531"/>
            <a:ext cx="566402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hlinkClick r:id="rId5"/>
              </a:rPr>
              <a:t>http://images.clipartpanda.com/map-clipart-folded-map.png</a:t>
            </a:r>
            <a:endParaRPr lang="en-US" sz="1400" dirty="0"/>
          </a:p>
        </p:txBody>
      </p:sp>
    </p:spTree>
    <p:extLst>
      <p:ext uri="{BB962C8B-B14F-4D97-AF65-F5344CB8AC3E}">
        <p14:creationId xmlns:p14="http://schemas.microsoft.com/office/powerpoint/2010/main" val="39844559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336" y="552079"/>
            <a:ext cx="10515600" cy="1325563"/>
          </a:xfrm>
        </p:spPr>
        <p:txBody>
          <a:bodyPr>
            <a:noAutofit/>
          </a:bodyPr>
          <a:lstStyle/>
          <a:p>
            <a:r>
              <a:rPr lang="en-US" sz="3200" dirty="0"/>
              <a:t>Obstacles in the field can be represented by impassable convex polytopes.  These polytopes may be nearly fully tiled, forcing the planning algorithm to route around the perimeters of the obstacles, or spaced apart by larger gaps, giving the planning algorithm more freedom to operate within. </a:t>
            </a:r>
            <a:endParaRPr lang="en-US" sz="3200" dirty="0">
              <a:cs typeface="Calibri Light"/>
            </a:endParaRPr>
          </a:p>
        </p:txBody>
      </p:sp>
      <p:sp>
        <p:nvSpPr>
          <p:cNvPr id="5" name="Slide Number Placeholder 4">
            <a:extLst>
              <a:ext uri="{FF2B5EF4-FFF2-40B4-BE49-F238E27FC236}">
                <a16:creationId xmlns:a16="http://schemas.microsoft.com/office/drawing/2014/main" id="{8F8B6FE4-5254-40DB-99FC-50ED6491035C}"/>
              </a:ext>
            </a:extLst>
          </p:cNvPr>
          <p:cNvSpPr>
            <a:spLocks noGrp="1"/>
          </p:cNvSpPr>
          <p:nvPr>
            <p:ph type="sldNum" sz="quarter" idx="12"/>
          </p:nvPr>
        </p:nvSpPr>
        <p:spPr/>
        <p:txBody>
          <a:bodyPr/>
          <a:lstStyle/>
          <a:p>
            <a:fld id="{13715FCE-A2F7-4E8B-B9BA-AB10BCE9C506}" type="slidenum">
              <a:rPr lang="en-US" smtClean="0"/>
              <a:t>76</a:t>
            </a:fld>
            <a:endParaRPr lang="en-US"/>
          </a:p>
        </p:txBody>
      </p:sp>
      <p:pic>
        <p:nvPicPr>
          <p:cNvPr id="12" name="Picture 11" descr="A picture containing honeycomb&#10;&#10;Description automatically generated">
            <a:extLst>
              <a:ext uri="{FF2B5EF4-FFF2-40B4-BE49-F238E27FC236}">
                <a16:creationId xmlns:a16="http://schemas.microsoft.com/office/drawing/2014/main" id="{69D36F12-36C9-433E-A1D3-9916B1AED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548914"/>
            <a:ext cx="5005580" cy="3807436"/>
          </a:xfrm>
          <a:prstGeom prst="rect">
            <a:avLst/>
          </a:prstGeom>
        </p:spPr>
      </p:pic>
      <p:pic>
        <p:nvPicPr>
          <p:cNvPr id="14" name="Picture 13" descr="A picture containing diagram&#10;&#10;Description automatically generated">
            <a:extLst>
              <a:ext uri="{FF2B5EF4-FFF2-40B4-BE49-F238E27FC236}">
                <a16:creationId xmlns:a16="http://schemas.microsoft.com/office/drawing/2014/main" id="{DBA136C4-D6CC-47EF-8DDF-D0A3CDA498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8220" y="2548914"/>
            <a:ext cx="5005580" cy="3807436"/>
          </a:xfrm>
          <a:prstGeom prst="rect">
            <a:avLst/>
          </a:prstGeom>
        </p:spPr>
      </p:pic>
    </p:spTree>
    <p:extLst>
      <p:ext uri="{BB962C8B-B14F-4D97-AF65-F5344CB8AC3E}">
        <p14:creationId xmlns:p14="http://schemas.microsoft.com/office/powerpoint/2010/main" val="24439325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335" y="252913"/>
            <a:ext cx="10515600" cy="1325563"/>
          </a:xfrm>
        </p:spPr>
        <p:txBody>
          <a:bodyPr>
            <a:noAutofit/>
          </a:bodyPr>
          <a:lstStyle/>
          <a:p>
            <a:r>
              <a:rPr lang="en-US" sz="2400" dirty="0"/>
              <a:t>Polytopes are chosen as an obstacle representation because they are a grid-free, memory-efficient representation, requiring that only their vertices are stored.  Additionally, when convex, the planner will not get “stuck” in obstacle local minima while trying to minimize distance to the goal.  Concave obstacles can be bounded by convex polygons to represent them in this manner.</a:t>
            </a:r>
            <a:endParaRPr lang="en-US" sz="2400" dirty="0">
              <a:cs typeface="Calibri Light"/>
            </a:endParaRPr>
          </a:p>
        </p:txBody>
      </p:sp>
      <p:sp>
        <p:nvSpPr>
          <p:cNvPr id="6" name="Title 1">
            <a:extLst>
              <a:ext uri="{FF2B5EF4-FFF2-40B4-BE49-F238E27FC236}">
                <a16:creationId xmlns:a16="http://schemas.microsoft.com/office/drawing/2014/main" id="{B4289491-A506-414E-9C33-99B77637D241}"/>
              </a:ext>
            </a:extLst>
          </p:cNvPr>
          <p:cNvSpPr txBox="1">
            <a:spLocks/>
          </p:cNvSpPr>
          <p:nvPr/>
        </p:nvSpPr>
        <p:spPr>
          <a:xfrm>
            <a:off x="904336" y="5851525"/>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a:t>Tau, S.A. (2021) The Effects of Path-Planning Uncertainty on Intelligent Vehicle Performance [PhD </a:t>
            </a:r>
            <a:r>
              <a:rPr lang="en-US" sz="1400" err="1"/>
              <a:t>Disertation</a:t>
            </a:r>
            <a:r>
              <a:rPr lang="en-US" sz="1400"/>
              <a:t>] The Pennsylvania State University</a:t>
            </a:r>
          </a:p>
        </p:txBody>
      </p:sp>
      <p:sp>
        <p:nvSpPr>
          <p:cNvPr id="3" name="Slide Number Placeholder 2">
            <a:extLst>
              <a:ext uri="{FF2B5EF4-FFF2-40B4-BE49-F238E27FC236}">
                <a16:creationId xmlns:a16="http://schemas.microsoft.com/office/drawing/2014/main" id="{1A15BFF0-7250-4BD7-BF4F-F24D098F77CD}"/>
              </a:ext>
            </a:extLst>
          </p:cNvPr>
          <p:cNvSpPr>
            <a:spLocks noGrp="1"/>
          </p:cNvSpPr>
          <p:nvPr>
            <p:ph type="sldNum" sz="quarter" idx="12"/>
          </p:nvPr>
        </p:nvSpPr>
        <p:spPr/>
        <p:txBody>
          <a:bodyPr/>
          <a:lstStyle/>
          <a:p>
            <a:fld id="{13715FCE-A2F7-4E8B-B9BA-AB10BCE9C506}" type="slidenum">
              <a:rPr lang="en-US" smtClean="0"/>
              <a:t>77</a:t>
            </a:fld>
            <a:endParaRPr lang="en-US"/>
          </a:p>
        </p:txBody>
      </p:sp>
      <p:pic>
        <p:nvPicPr>
          <p:cNvPr id="5" name="Picture 4" descr="Diagram&#10;&#10;Description automatically generated with medium confidence">
            <a:extLst>
              <a:ext uri="{FF2B5EF4-FFF2-40B4-BE49-F238E27FC236}">
                <a16:creationId xmlns:a16="http://schemas.microsoft.com/office/drawing/2014/main" id="{89E29687-20B9-4861-9126-567998F85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0695" y="1899975"/>
            <a:ext cx="4650610" cy="4268214"/>
          </a:xfrm>
          <a:prstGeom prst="rect">
            <a:avLst/>
          </a:prstGeom>
        </p:spPr>
      </p:pic>
    </p:spTree>
    <p:extLst>
      <p:ext uri="{BB962C8B-B14F-4D97-AF65-F5344CB8AC3E}">
        <p14:creationId xmlns:p14="http://schemas.microsoft.com/office/powerpoint/2010/main" val="11944710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BA8EB8-EEC1-4719-AA4E-8E3B3C3AE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2284" y="2172223"/>
            <a:ext cx="4087432" cy="4087432"/>
          </a:xfrm>
          <a:prstGeom prst="rect">
            <a:avLst/>
          </a:prstGeom>
        </p:spPr>
      </p:pic>
      <p:sp>
        <p:nvSpPr>
          <p:cNvPr id="2" name="Title 1"/>
          <p:cNvSpPr>
            <a:spLocks noGrp="1"/>
          </p:cNvSpPr>
          <p:nvPr>
            <p:ph type="title"/>
          </p:nvPr>
        </p:nvSpPr>
        <p:spPr>
          <a:xfrm>
            <a:off x="838200" y="492709"/>
            <a:ext cx="10515600" cy="1325563"/>
          </a:xfrm>
        </p:spPr>
        <p:txBody>
          <a:bodyPr vert="horz" lIns="91440" tIns="45720" rIns="91440" bIns="45720" rtlCol="0" anchor="ctr">
            <a:noAutofit/>
          </a:bodyPr>
          <a:lstStyle/>
          <a:p>
            <a:r>
              <a:rPr lang="en-US" sz="3200">
                <a:effectLst/>
                <a:latin typeface="Calibri Light" panose="020F0302020204030204" pitchFamily="34" charset="0"/>
                <a:ea typeface="Calibri" panose="020F0502020204030204" pitchFamily="34" charset="0"/>
                <a:cs typeface="Calibri Light" panose="020F0302020204030204" pitchFamily="34" charset="0"/>
              </a:rPr>
              <a:t>Individual obstacles can be described by their maximum radius, </a:t>
            </a:r>
            <a:r>
              <a:rPr lang="en-US" sz="3200" i="1">
                <a:effectLst/>
                <a:latin typeface="Times New Roman" panose="02020603050405020304" pitchFamily="18" charset="0"/>
                <a:ea typeface="Calibri" panose="020F0502020204030204" pitchFamily="34" charset="0"/>
                <a:cs typeface="Times New Roman" panose="02020603050405020304" pitchFamily="18" charset="0"/>
              </a:rPr>
              <a:t>R</a:t>
            </a:r>
            <a:r>
              <a:rPr lang="en-US" sz="3200">
                <a:effectLst/>
                <a:latin typeface="Calibri Light" panose="020F0302020204030204" pitchFamily="34" charset="0"/>
                <a:ea typeface="Calibri" panose="020F0502020204030204" pitchFamily="34" charset="0"/>
                <a:cs typeface="Calibri Light" panose="020F0302020204030204" pitchFamily="34" charset="0"/>
              </a:rPr>
              <a:t>, where radii are defined as distance from centroid to vertices. Standard deviation of obstacle radius, </a:t>
            </a:r>
            <a:r>
              <a:rPr lang="el-GR" sz="3200" i="1">
                <a:effectLst/>
                <a:latin typeface="Times New Roman" panose="02020603050405020304" pitchFamily="18" charset="0"/>
                <a:ea typeface="Calibri" panose="020F0502020204030204" pitchFamily="34" charset="0"/>
                <a:cs typeface="Times New Roman" panose="02020603050405020304" pitchFamily="18" charset="0"/>
              </a:rPr>
              <a:t>σ</a:t>
            </a:r>
            <a:r>
              <a:rPr lang="en-US" sz="3200" i="1" baseline="-25000">
                <a:effectLst/>
                <a:latin typeface="Times New Roman" panose="02020603050405020304" pitchFamily="18" charset="0"/>
                <a:ea typeface="Calibri" panose="020F0502020204030204" pitchFamily="34" charset="0"/>
                <a:cs typeface="Times New Roman" panose="02020603050405020304" pitchFamily="18" charset="0"/>
              </a:rPr>
              <a:t>R</a:t>
            </a:r>
            <a:r>
              <a:rPr lang="en-US" sz="3200">
                <a:effectLst/>
                <a:latin typeface="Calibri Light" panose="020F0302020204030204" pitchFamily="34" charset="0"/>
                <a:ea typeface="Calibri" panose="020F0502020204030204" pitchFamily="34" charset="0"/>
                <a:cs typeface="Calibri Light" panose="020F0302020204030204" pitchFamily="34" charset="0"/>
              </a:rPr>
              <a:t>, obstacle density, </a:t>
            </a:r>
            <a:r>
              <a:rPr lang="el-GR" sz="3200" i="1">
                <a:effectLst/>
                <a:latin typeface="Times New Roman" panose="02020603050405020304" pitchFamily="18" charset="0"/>
                <a:ea typeface="Calibri" panose="020F0502020204030204" pitchFamily="34" charset="0"/>
                <a:cs typeface="Times New Roman" panose="02020603050405020304" pitchFamily="18" charset="0"/>
              </a:rPr>
              <a:t>ρ</a:t>
            </a:r>
            <a:r>
              <a:rPr lang="en-US" sz="3200" i="1">
                <a:effectLst/>
                <a:latin typeface="Calibri Light" panose="020F0302020204030204" pitchFamily="34" charset="0"/>
                <a:ea typeface="Calibri" panose="020F0502020204030204" pitchFamily="34" charset="0"/>
                <a:cs typeface="Calibri Light" panose="020F0302020204030204" pitchFamily="34" charset="0"/>
              </a:rPr>
              <a:t>,</a:t>
            </a:r>
            <a:r>
              <a:rPr lang="en-US" sz="3200">
                <a:effectLst/>
                <a:latin typeface="Calibri Light" panose="020F0302020204030204" pitchFamily="34" charset="0"/>
                <a:ea typeface="Calibri" panose="020F0502020204030204" pitchFamily="34" charset="0"/>
                <a:cs typeface="Calibri Light" panose="020F0302020204030204" pitchFamily="34" charset="0"/>
              </a:rPr>
              <a:t> and occupancy ratio, </a:t>
            </a:r>
            <a:r>
              <a:rPr lang="en-US" sz="3200" i="1">
                <a:effectLst/>
                <a:latin typeface="Times New Roman" panose="02020603050405020304" pitchFamily="18" charset="0"/>
                <a:ea typeface="Calibri" panose="020F0502020204030204" pitchFamily="34" charset="0"/>
                <a:cs typeface="Times New Roman" panose="02020603050405020304" pitchFamily="18" charset="0"/>
              </a:rPr>
              <a:t>r</a:t>
            </a:r>
            <a:r>
              <a:rPr lang="en-US" sz="3200" i="1" baseline="-25000">
                <a:effectLst/>
                <a:latin typeface="Times New Roman" panose="02020603050405020304" pitchFamily="18" charset="0"/>
                <a:ea typeface="Calibri" panose="020F0502020204030204" pitchFamily="34" charset="0"/>
                <a:cs typeface="Times New Roman" panose="02020603050405020304" pitchFamily="18" charset="0"/>
              </a:rPr>
              <a:t>A,occ</a:t>
            </a:r>
            <a:r>
              <a:rPr lang="en-US" sz="3200">
                <a:effectLst/>
                <a:latin typeface="Calibri Light" panose="020F0302020204030204" pitchFamily="34" charset="0"/>
                <a:ea typeface="Calibri" panose="020F0502020204030204" pitchFamily="34" charset="0"/>
                <a:cs typeface="Calibri Light" panose="020F0302020204030204" pitchFamily="34" charset="0"/>
              </a:rPr>
              <a:t>, can be used to characterize the obstacle field holistically.</a:t>
            </a:r>
            <a:endParaRPr lang="en-US" sz="3200" dirty="0">
              <a:latin typeface="Calibri Light" panose="020F0302020204030204" pitchFamily="34" charset="0"/>
              <a:cs typeface="Calibri Light" panose="020F0302020204030204" pitchFamily="34" charset="0"/>
            </a:endParaRPr>
          </a:p>
        </p:txBody>
      </p:sp>
      <p:sp>
        <p:nvSpPr>
          <p:cNvPr id="6" name="Title 1"/>
          <p:cNvSpPr txBox="1">
            <a:spLocks/>
          </p:cNvSpPr>
          <p:nvPr/>
        </p:nvSpPr>
        <p:spPr>
          <a:xfrm>
            <a:off x="627993" y="5860361"/>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a:t>Tau, S.A. (2021) The Effects of Path-Planning Uncertainty on Intelligent Vehicle Performance [PhD Disertation] The Pennsylvania State University</a:t>
            </a:r>
          </a:p>
        </p:txBody>
      </p:sp>
      <p:sp>
        <p:nvSpPr>
          <p:cNvPr id="10" name="Slide Number Placeholder 9">
            <a:extLst>
              <a:ext uri="{FF2B5EF4-FFF2-40B4-BE49-F238E27FC236}">
                <a16:creationId xmlns:a16="http://schemas.microsoft.com/office/drawing/2014/main" id="{B89C3305-C696-4E3A-B6B7-2B063BE0E0E7}"/>
              </a:ext>
            </a:extLst>
          </p:cNvPr>
          <p:cNvSpPr>
            <a:spLocks noGrp="1"/>
          </p:cNvSpPr>
          <p:nvPr>
            <p:ph type="sldNum" sz="quarter" idx="12"/>
          </p:nvPr>
        </p:nvSpPr>
        <p:spPr/>
        <p:txBody>
          <a:bodyPr/>
          <a:lstStyle/>
          <a:p>
            <a:fld id="{13715FCE-A2F7-4E8B-B9BA-AB10BCE9C506}" type="slidenum">
              <a:rPr lang="en-US" smtClean="0"/>
              <a:t>78</a:t>
            </a:fld>
            <a:endParaRPr lang="en-US"/>
          </a:p>
        </p:txBody>
      </p:sp>
    </p:spTree>
    <p:extLst>
      <p:ext uri="{BB962C8B-B14F-4D97-AF65-F5344CB8AC3E}">
        <p14:creationId xmlns:p14="http://schemas.microsoft.com/office/powerpoint/2010/main" val="37318618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92709"/>
            <a:ext cx="10515600" cy="1325563"/>
          </a:xfrm>
        </p:spPr>
        <p:txBody>
          <a:bodyPr vert="horz" lIns="91440" tIns="45720" rIns="91440" bIns="45720" rtlCol="0" anchor="ctr">
            <a:noAutofit/>
          </a:bodyPr>
          <a:lstStyle/>
          <a:p>
            <a:r>
              <a:rPr lang="en-US" sz="3200" dirty="0">
                <a:effectLst/>
                <a:latin typeface="Calibri Light" panose="020F0302020204030204" pitchFamily="34" charset="0"/>
                <a:ea typeface="Calibri" panose="020F0502020204030204" pitchFamily="34" charset="0"/>
                <a:cs typeface="Calibri Light" panose="020F0302020204030204" pitchFamily="34" charset="0"/>
              </a:rPr>
              <a:t>Individual obstacles can be described by their maximum radius, </a:t>
            </a:r>
            <a:r>
              <a:rPr lang="en-US" sz="3200" i="1" dirty="0">
                <a:effectLst/>
                <a:latin typeface="Times New Roman" panose="02020603050405020304" pitchFamily="18" charset="0"/>
                <a:ea typeface="Calibri" panose="020F0502020204030204" pitchFamily="34" charset="0"/>
                <a:cs typeface="Times New Roman" panose="02020603050405020304" pitchFamily="18" charset="0"/>
              </a:rPr>
              <a:t>R</a:t>
            </a:r>
            <a:r>
              <a:rPr lang="en-US" sz="3200" dirty="0">
                <a:effectLst/>
                <a:latin typeface="Calibri Light" panose="020F0302020204030204" pitchFamily="34" charset="0"/>
                <a:ea typeface="Calibri" panose="020F0502020204030204" pitchFamily="34" charset="0"/>
                <a:cs typeface="Calibri Light" panose="020F0302020204030204" pitchFamily="34" charset="0"/>
              </a:rPr>
              <a:t>, where radii are defined as distance from centroid to vertices. Standard deviation of obstacle radius, </a:t>
            </a:r>
            <a:r>
              <a:rPr lang="el-GR" sz="3200" i="1" dirty="0">
                <a:effectLst/>
                <a:latin typeface="Times New Roman" panose="02020603050405020304" pitchFamily="18" charset="0"/>
                <a:ea typeface="Calibri" panose="020F0502020204030204" pitchFamily="34" charset="0"/>
                <a:cs typeface="Times New Roman" panose="02020603050405020304" pitchFamily="18" charset="0"/>
              </a:rPr>
              <a:t>σ</a:t>
            </a:r>
            <a:r>
              <a:rPr lang="en-US" sz="3200" i="1" baseline="-25000" dirty="0">
                <a:effectLst/>
                <a:latin typeface="Times New Roman" panose="02020603050405020304" pitchFamily="18" charset="0"/>
                <a:ea typeface="Calibri" panose="020F0502020204030204" pitchFamily="34" charset="0"/>
                <a:cs typeface="Times New Roman" panose="02020603050405020304" pitchFamily="18" charset="0"/>
              </a:rPr>
              <a:t>R</a:t>
            </a:r>
            <a:r>
              <a:rPr lang="en-US" sz="3200" dirty="0">
                <a:effectLst/>
                <a:latin typeface="Calibri Light" panose="020F0302020204030204" pitchFamily="34" charset="0"/>
                <a:ea typeface="Calibri" panose="020F0502020204030204" pitchFamily="34" charset="0"/>
                <a:cs typeface="Calibri Light" panose="020F0302020204030204" pitchFamily="34" charset="0"/>
              </a:rPr>
              <a:t>, obstacle density, </a:t>
            </a:r>
            <a:r>
              <a:rPr lang="el-GR" sz="3200" i="1" dirty="0">
                <a:effectLst/>
                <a:latin typeface="Times New Roman" panose="02020603050405020304" pitchFamily="18" charset="0"/>
                <a:ea typeface="Calibri" panose="020F0502020204030204" pitchFamily="34" charset="0"/>
                <a:cs typeface="Times New Roman" panose="02020603050405020304" pitchFamily="18" charset="0"/>
              </a:rPr>
              <a:t>ρ</a:t>
            </a:r>
            <a:r>
              <a:rPr lang="en-US" sz="3200" i="1" dirty="0">
                <a:effectLst/>
                <a:latin typeface="Calibri Light" panose="020F0302020204030204" pitchFamily="34" charset="0"/>
                <a:ea typeface="Calibri" panose="020F0502020204030204" pitchFamily="34" charset="0"/>
                <a:cs typeface="Calibri Light" panose="020F0302020204030204" pitchFamily="34" charset="0"/>
              </a:rPr>
              <a:t>,</a:t>
            </a:r>
            <a:r>
              <a:rPr lang="en-US" sz="3200" dirty="0">
                <a:effectLst/>
                <a:latin typeface="Calibri Light" panose="020F0302020204030204" pitchFamily="34" charset="0"/>
                <a:ea typeface="Calibri" panose="020F0502020204030204" pitchFamily="34" charset="0"/>
                <a:cs typeface="Calibri Light" panose="020F0302020204030204" pitchFamily="34" charset="0"/>
              </a:rPr>
              <a:t> and occupancy ratio, </a:t>
            </a:r>
            <a:r>
              <a:rPr lang="en-US" sz="3200" i="1" dirty="0" err="1">
                <a:effectLst/>
                <a:latin typeface="Times New Roman" panose="02020603050405020304" pitchFamily="18" charset="0"/>
                <a:ea typeface="Calibri" panose="020F0502020204030204" pitchFamily="34" charset="0"/>
                <a:cs typeface="Times New Roman" panose="02020603050405020304" pitchFamily="18" charset="0"/>
              </a:rPr>
              <a:t>r</a:t>
            </a:r>
            <a:r>
              <a:rPr lang="en-US" sz="3200" i="1" baseline="-25000" dirty="0" err="1">
                <a:effectLst/>
                <a:latin typeface="Times New Roman" panose="02020603050405020304" pitchFamily="18" charset="0"/>
                <a:ea typeface="Calibri" panose="020F0502020204030204" pitchFamily="34" charset="0"/>
                <a:cs typeface="Times New Roman" panose="02020603050405020304" pitchFamily="18" charset="0"/>
              </a:rPr>
              <a:t>A,occ</a:t>
            </a:r>
            <a:r>
              <a:rPr lang="en-US" sz="3200" dirty="0">
                <a:effectLst/>
                <a:latin typeface="Calibri Light" panose="020F0302020204030204" pitchFamily="34" charset="0"/>
                <a:ea typeface="Calibri" panose="020F0502020204030204" pitchFamily="34" charset="0"/>
                <a:cs typeface="Calibri Light" panose="020F0302020204030204" pitchFamily="34" charset="0"/>
              </a:rPr>
              <a:t>, can be used to characterize the obstacle field holistically.</a:t>
            </a:r>
            <a:endParaRPr lang="en-US" sz="3200" dirty="0">
              <a:latin typeface="Calibri Light" panose="020F0302020204030204" pitchFamily="34" charset="0"/>
              <a:cs typeface="Calibri Light" panose="020F0302020204030204" pitchFamily="34" charset="0"/>
            </a:endParaRPr>
          </a:p>
        </p:txBody>
      </p:sp>
      <p:sp>
        <p:nvSpPr>
          <p:cNvPr id="6" name="Title 1"/>
          <p:cNvSpPr txBox="1">
            <a:spLocks/>
          </p:cNvSpPr>
          <p:nvPr/>
        </p:nvSpPr>
        <p:spPr>
          <a:xfrm>
            <a:off x="627993" y="5860361"/>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a:t>Tau, S.A. (2021) The Effects of Path-Planning Uncertainty on Intelligent Vehicle Performance [PhD </a:t>
            </a:r>
            <a:r>
              <a:rPr lang="en-US" sz="1400" err="1"/>
              <a:t>Disertation</a:t>
            </a:r>
            <a:r>
              <a:rPr lang="en-US" sz="1400"/>
              <a:t>] The Pennsylvania State University</a:t>
            </a:r>
          </a:p>
        </p:txBody>
      </p:sp>
      <p:sp>
        <p:nvSpPr>
          <p:cNvPr id="10" name="Slide Number Placeholder 9">
            <a:extLst>
              <a:ext uri="{FF2B5EF4-FFF2-40B4-BE49-F238E27FC236}">
                <a16:creationId xmlns:a16="http://schemas.microsoft.com/office/drawing/2014/main" id="{B89C3305-C696-4E3A-B6B7-2B063BE0E0E7}"/>
              </a:ext>
            </a:extLst>
          </p:cNvPr>
          <p:cNvSpPr>
            <a:spLocks noGrp="1"/>
          </p:cNvSpPr>
          <p:nvPr>
            <p:ph type="sldNum" sz="quarter" idx="12"/>
          </p:nvPr>
        </p:nvSpPr>
        <p:spPr/>
        <p:txBody>
          <a:bodyPr/>
          <a:lstStyle/>
          <a:p>
            <a:fld id="{13715FCE-A2F7-4E8B-B9BA-AB10BCE9C506}" type="slidenum">
              <a:rPr lang="en-US" smtClean="0"/>
              <a:t>79</a:t>
            </a:fld>
            <a:endParaRPr lang="en-US"/>
          </a:p>
        </p:txBody>
      </p:sp>
    </p:spTree>
    <p:extLst>
      <p:ext uri="{BB962C8B-B14F-4D97-AF65-F5344CB8AC3E}">
        <p14:creationId xmlns:p14="http://schemas.microsoft.com/office/powerpoint/2010/main" val="231002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AF5748-FED8-45BA-8631-26D1D10F32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BDF81A-A2DC-4D0E-AAFD-053CF4198D6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kern="1200">
                <a:solidFill>
                  <a:schemeClr val="tx1"/>
                </a:solidFill>
                <a:latin typeface="+mj-lt"/>
                <a:ea typeface="+mj-ea"/>
                <a:cs typeface="+mj-cs"/>
              </a:rPr>
              <a:t>The Halton set is the one we use most often and in nearly all the codes</a:t>
            </a:r>
          </a:p>
        </p:txBody>
      </p:sp>
      <p:sp>
        <p:nvSpPr>
          <p:cNvPr id="3" name="Content Placeholder 2">
            <a:extLst>
              <a:ext uri="{FF2B5EF4-FFF2-40B4-BE49-F238E27FC236}">
                <a16:creationId xmlns:a16="http://schemas.microsoft.com/office/drawing/2014/main" id="{50C2B34D-67FA-4531-878D-2FF54C24302C}"/>
              </a:ext>
            </a:extLst>
          </p:cNvPr>
          <p:cNvSpPr>
            <a:spLocks noGrp="1"/>
          </p:cNvSpPr>
          <p:nvPr>
            <p:ph idx="1"/>
          </p:nvPr>
        </p:nvSpPr>
        <p:spPr>
          <a:xfrm>
            <a:off x="477981" y="4872922"/>
            <a:ext cx="3933306" cy="1208141"/>
          </a:xfrm>
        </p:spPr>
        <p:txBody>
          <a:bodyPr vert="horz" lIns="91440" tIns="45720" rIns="91440" bIns="45720" rtlCol="0">
            <a:normAutofit/>
          </a:bodyPr>
          <a:lstStyle/>
          <a:p>
            <a:pPr marL="0" indent="0">
              <a:buNone/>
            </a:pPr>
            <a:r>
              <a:rPr lang="en-US" sz="2000" kern="1200">
                <a:solidFill>
                  <a:schemeClr val="tx1"/>
                </a:solidFill>
                <a:latin typeface="+mn-lt"/>
                <a:ea typeface="+mn-ea"/>
                <a:cs typeface="+mn-cs"/>
              </a:rPr>
              <a:t>It gives fairly uniform, non-repeating tilings without clumping</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8984034D-EB09-41A2-A651-3806FCDB16D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46562" y="878762"/>
            <a:ext cx="5290270" cy="5310290"/>
          </a:xfrm>
          <a:prstGeom prst="rect">
            <a:avLst/>
          </a:prstGeom>
        </p:spPr>
      </p:pic>
    </p:spTree>
    <p:extLst>
      <p:ext uri="{BB962C8B-B14F-4D97-AF65-F5344CB8AC3E}">
        <p14:creationId xmlns:p14="http://schemas.microsoft.com/office/powerpoint/2010/main" val="16598737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686769"/>
          </a:xfrm>
        </p:spPr>
        <p:txBody>
          <a:bodyPr>
            <a:noAutofit/>
          </a:bodyPr>
          <a:lstStyle/>
          <a:p>
            <a:r>
              <a:rPr lang="en-US" sz="2800" dirty="0"/>
              <a:t>To describe the complexity of an obstacle field, we can use departure ratio, </a:t>
            </a:r>
            <a:r>
              <a:rPr lang="en-US" sz="2800" i="1" dirty="0" err="1">
                <a:latin typeface="Times New Roman" panose="02020603050405020304" pitchFamily="18" charset="0"/>
                <a:cs typeface="Times New Roman" panose="02020603050405020304" pitchFamily="18" charset="0"/>
              </a:rPr>
              <a:t>r</a:t>
            </a:r>
            <a:r>
              <a:rPr lang="en-US" sz="2800" i="1" baseline="-25000" dirty="0" err="1">
                <a:latin typeface="Times New Roman" panose="02020603050405020304" pitchFamily="18" charset="0"/>
                <a:cs typeface="Times New Roman" panose="02020603050405020304" pitchFamily="18" charset="0"/>
              </a:rPr>
              <a:t>D</a:t>
            </a:r>
            <a:r>
              <a:rPr lang="en-US" sz="2800" i="1" baseline="-25000" dirty="0">
                <a:latin typeface="Times New Roman" panose="02020603050405020304" pitchFamily="18" charset="0"/>
                <a:cs typeface="Times New Roman" panose="02020603050405020304" pitchFamily="18" charset="0"/>
              </a:rPr>
              <a:t> </a:t>
            </a:r>
            <a:r>
              <a:rPr lang="en-US" sz="2800" dirty="0"/>
              <a:t>, which is the product of average max radius of all polytopes in the field and the square root of area point density.</a:t>
            </a:r>
          </a:p>
        </p:txBody>
      </p:sp>
      <p:sp>
        <p:nvSpPr>
          <p:cNvPr id="6" name="Title 1"/>
          <p:cNvSpPr txBox="1">
            <a:spLocks/>
          </p:cNvSpPr>
          <p:nvPr/>
        </p:nvSpPr>
        <p:spPr>
          <a:xfrm>
            <a:off x="627992" y="5828609"/>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a:t>Tau, S.A. (2021) The Effects of Path-Planning Uncertainty on Intelligent Vehicle Performance [PhD </a:t>
            </a:r>
            <a:r>
              <a:rPr lang="en-US" sz="1400" err="1"/>
              <a:t>Disertation</a:t>
            </a:r>
            <a:r>
              <a:rPr lang="en-US" sz="1400"/>
              <a:t>] The Pennsylvania State University</a:t>
            </a:r>
          </a:p>
        </p:txBody>
      </p:sp>
      <p:sp>
        <p:nvSpPr>
          <p:cNvPr id="4" name="Slide Number Placeholder 3">
            <a:extLst>
              <a:ext uri="{FF2B5EF4-FFF2-40B4-BE49-F238E27FC236}">
                <a16:creationId xmlns:a16="http://schemas.microsoft.com/office/drawing/2014/main" id="{0109C640-70A6-450B-83F1-D8880DEF74BA}"/>
              </a:ext>
            </a:extLst>
          </p:cNvPr>
          <p:cNvSpPr>
            <a:spLocks noGrp="1"/>
          </p:cNvSpPr>
          <p:nvPr>
            <p:ph type="sldNum" sz="quarter" idx="12"/>
          </p:nvPr>
        </p:nvSpPr>
        <p:spPr/>
        <p:txBody>
          <a:bodyPr/>
          <a:lstStyle/>
          <a:p>
            <a:fld id="{13715FCE-A2F7-4E8B-B9BA-AB10BCE9C506}" type="slidenum">
              <a:rPr lang="en-US" smtClean="0"/>
              <a:t>80</a:t>
            </a:fld>
            <a:endParaRPr lang="en-US"/>
          </a:p>
        </p:txBody>
      </p:sp>
      <p:pic>
        <p:nvPicPr>
          <p:cNvPr id="14" name="Picture 13">
            <a:extLst>
              <a:ext uri="{FF2B5EF4-FFF2-40B4-BE49-F238E27FC236}">
                <a16:creationId xmlns:a16="http://schemas.microsoft.com/office/drawing/2014/main" id="{62457717-2470-4ABB-93B9-21E039FE4180}"/>
              </a:ext>
            </a:extLst>
          </p:cNvPr>
          <p:cNvPicPr>
            <a:picLocks noChangeAspect="1"/>
          </p:cNvPicPr>
          <p:nvPr/>
        </p:nvPicPr>
        <p:blipFill>
          <a:blip r:embed="rId3"/>
          <a:stretch>
            <a:fillRect/>
          </a:stretch>
        </p:blipFill>
        <p:spPr>
          <a:xfrm>
            <a:off x="4761685" y="1820968"/>
            <a:ext cx="2248214" cy="885949"/>
          </a:xfrm>
          <a:prstGeom prst="rect">
            <a:avLst/>
          </a:prstGeom>
        </p:spPr>
      </p:pic>
      <p:pic>
        <p:nvPicPr>
          <p:cNvPr id="5" name="Picture 4" descr="Calendar&#10;&#10;Description automatically generated">
            <a:extLst>
              <a:ext uri="{FF2B5EF4-FFF2-40B4-BE49-F238E27FC236}">
                <a16:creationId xmlns:a16="http://schemas.microsoft.com/office/drawing/2014/main" id="{BB9C040C-CAAB-414C-A88B-30E033F64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486" y="3031357"/>
            <a:ext cx="2980952" cy="2661904"/>
          </a:xfrm>
          <a:prstGeom prst="rect">
            <a:avLst/>
          </a:prstGeom>
        </p:spPr>
      </p:pic>
      <p:pic>
        <p:nvPicPr>
          <p:cNvPr id="8" name="Picture 7" descr="Shape, polygon&#10;&#10;Description automatically generated">
            <a:extLst>
              <a:ext uri="{FF2B5EF4-FFF2-40B4-BE49-F238E27FC236}">
                <a16:creationId xmlns:a16="http://schemas.microsoft.com/office/drawing/2014/main" id="{ADB24CE2-4B99-40F4-868A-32A712A19D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229" y="3023306"/>
            <a:ext cx="2980952" cy="2661904"/>
          </a:xfrm>
          <a:prstGeom prst="rect">
            <a:avLst/>
          </a:prstGeom>
        </p:spPr>
      </p:pic>
      <p:pic>
        <p:nvPicPr>
          <p:cNvPr id="12" name="Picture 11" descr="Shape&#10;&#10;Description automatically generated">
            <a:extLst>
              <a:ext uri="{FF2B5EF4-FFF2-40B4-BE49-F238E27FC236}">
                <a16:creationId xmlns:a16="http://schemas.microsoft.com/office/drawing/2014/main" id="{A844432A-0714-495C-A7C7-AFCFF06E99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8973" y="3023306"/>
            <a:ext cx="2980952" cy="2661904"/>
          </a:xfrm>
          <a:prstGeom prst="rect">
            <a:avLst/>
          </a:prstGeom>
        </p:spPr>
      </p:pic>
      <p:pic>
        <p:nvPicPr>
          <p:cNvPr id="16" name="Picture 15">
            <a:extLst>
              <a:ext uri="{FF2B5EF4-FFF2-40B4-BE49-F238E27FC236}">
                <a16:creationId xmlns:a16="http://schemas.microsoft.com/office/drawing/2014/main" id="{BAB617DF-8E3F-47B2-BC62-DD56BE7575C0}"/>
              </a:ext>
            </a:extLst>
          </p:cNvPr>
          <p:cNvPicPr>
            <a:picLocks noChangeAspect="1"/>
          </p:cNvPicPr>
          <p:nvPr/>
        </p:nvPicPr>
        <p:blipFill>
          <a:blip r:embed="rId7"/>
          <a:stretch>
            <a:fillRect/>
          </a:stretch>
        </p:blipFill>
        <p:spPr>
          <a:xfrm>
            <a:off x="8005098" y="2864392"/>
            <a:ext cx="3348702" cy="317828"/>
          </a:xfrm>
          <a:prstGeom prst="rect">
            <a:avLst/>
          </a:prstGeom>
        </p:spPr>
      </p:pic>
      <p:pic>
        <p:nvPicPr>
          <p:cNvPr id="18" name="Picture 17">
            <a:extLst>
              <a:ext uri="{FF2B5EF4-FFF2-40B4-BE49-F238E27FC236}">
                <a16:creationId xmlns:a16="http://schemas.microsoft.com/office/drawing/2014/main" id="{AA938401-1306-4A5F-A91C-8365F17E445E}"/>
              </a:ext>
            </a:extLst>
          </p:cNvPr>
          <p:cNvPicPr>
            <a:picLocks noChangeAspect="1"/>
          </p:cNvPicPr>
          <p:nvPr/>
        </p:nvPicPr>
        <p:blipFill>
          <a:blip r:embed="rId8"/>
          <a:stretch>
            <a:fillRect/>
          </a:stretch>
        </p:blipFill>
        <p:spPr>
          <a:xfrm>
            <a:off x="4228400" y="2832779"/>
            <a:ext cx="3386610" cy="381053"/>
          </a:xfrm>
          <a:prstGeom prst="rect">
            <a:avLst/>
          </a:prstGeom>
        </p:spPr>
      </p:pic>
      <p:pic>
        <p:nvPicPr>
          <p:cNvPr id="20" name="Picture 19">
            <a:extLst>
              <a:ext uri="{FF2B5EF4-FFF2-40B4-BE49-F238E27FC236}">
                <a16:creationId xmlns:a16="http://schemas.microsoft.com/office/drawing/2014/main" id="{28D54605-6CC4-4291-9293-933DE6B9FC98}"/>
              </a:ext>
            </a:extLst>
          </p:cNvPr>
          <p:cNvPicPr>
            <a:picLocks noChangeAspect="1"/>
          </p:cNvPicPr>
          <p:nvPr/>
        </p:nvPicPr>
        <p:blipFill>
          <a:blip r:embed="rId9"/>
          <a:stretch>
            <a:fillRect/>
          </a:stretch>
        </p:blipFill>
        <p:spPr>
          <a:xfrm>
            <a:off x="393133" y="2860412"/>
            <a:ext cx="3651392" cy="301726"/>
          </a:xfrm>
          <a:prstGeom prst="rect">
            <a:avLst/>
          </a:prstGeom>
        </p:spPr>
      </p:pic>
    </p:spTree>
    <p:extLst>
      <p:ext uri="{BB962C8B-B14F-4D97-AF65-F5344CB8AC3E}">
        <p14:creationId xmlns:p14="http://schemas.microsoft.com/office/powerpoint/2010/main" val="24942888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9249"/>
            <a:ext cx="10515600" cy="1686769"/>
          </a:xfrm>
        </p:spPr>
        <p:txBody>
          <a:bodyPr>
            <a:noAutofit/>
          </a:bodyPr>
          <a:lstStyle/>
          <a:p>
            <a:r>
              <a:rPr lang="en-US" sz="2800" dirty="0"/>
              <a:t>To describe the complexity of an obstacle field, we can use departure ratio, </a:t>
            </a:r>
            <a:r>
              <a:rPr lang="en-US" sz="2800" i="1" dirty="0" err="1">
                <a:latin typeface="Times New Roman" panose="02020603050405020304" pitchFamily="18" charset="0"/>
                <a:cs typeface="Times New Roman" panose="02020603050405020304" pitchFamily="18" charset="0"/>
              </a:rPr>
              <a:t>r</a:t>
            </a:r>
            <a:r>
              <a:rPr lang="en-US" sz="2800" i="1" baseline="-25000" dirty="0" err="1">
                <a:latin typeface="Times New Roman" panose="02020603050405020304" pitchFamily="18" charset="0"/>
                <a:cs typeface="Times New Roman" panose="02020603050405020304" pitchFamily="18" charset="0"/>
              </a:rPr>
              <a:t>D</a:t>
            </a:r>
            <a:r>
              <a:rPr lang="en-US" sz="2800" i="1" baseline="-25000" dirty="0">
                <a:latin typeface="Times New Roman" panose="02020603050405020304" pitchFamily="18" charset="0"/>
                <a:cs typeface="Times New Roman" panose="02020603050405020304" pitchFamily="18" charset="0"/>
              </a:rPr>
              <a:t> </a:t>
            </a:r>
            <a:r>
              <a:rPr lang="en-US" sz="2800" dirty="0"/>
              <a:t>, which is the product of average max radius of all polytopes in the field and the square root of area point density.</a:t>
            </a:r>
          </a:p>
        </p:txBody>
      </p:sp>
      <p:sp>
        <p:nvSpPr>
          <p:cNvPr id="6" name="Title 1"/>
          <p:cNvSpPr txBox="1">
            <a:spLocks/>
          </p:cNvSpPr>
          <p:nvPr/>
        </p:nvSpPr>
        <p:spPr>
          <a:xfrm>
            <a:off x="627992" y="5828609"/>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a:t>Tau, S.A. (2021) The Effects of Path-Planning Uncertainty on Intelligent Vehicle Performance [PhD </a:t>
            </a:r>
            <a:r>
              <a:rPr lang="en-US" sz="1400" err="1"/>
              <a:t>Disertation</a:t>
            </a:r>
            <a:r>
              <a:rPr lang="en-US" sz="1400"/>
              <a:t>] The Pennsylvania State University</a:t>
            </a:r>
          </a:p>
        </p:txBody>
      </p:sp>
      <p:sp>
        <p:nvSpPr>
          <p:cNvPr id="4" name="Slide Number Placeholder 3">
            <a:extLst>
              <a:ext uri="{FF2B5EF4-FFF2-40B4-BE49-F238E27FC236}">
                <a16:creationId xmlns:a16="http://schemas.microsoft.com/office/drawing/2014/main" id="{0109C640-70A6-450B-83F1-D8880DEF74BA}"/>
              </a:ext>
            </a:extLst>
          </p:cNvPr>
          <p:cNvSpPr>
            <a:spLocks noGrp="1"/>
          </p:cNvSpPr>
          <p:nvPr>
            <p:ph type="sldNum" sz="quarter" idx="12"/>
          </p:nvPr>
        </p:nvSpPr>
        <p:spPr/>
        <p:txBody>
          <a:bodyPr/>
          <a:lstStyle/>
          <a:p>
            <a:fld id="{13715FCE-A2F7-4E8B-B9BA-AB10BCE9C506}" type="slidenum">
              <a:rPr lang="en-US" smtClean="0"/>
              <a:t>81</a:t>
            </a:fld>
            <a:endParaRPr lang="en-US"/>
          </a:p>
        </p:txBody>
      </p:sp>
      <p:pic>
        <p:nvPicPr>
          <p:cNvPr id="14" name="Picture 13">
            <a:extLst>
              <a:ext uri="{FF2B5EF4-FFF2-40B4-BE49-F238E27FC236}">
                <a16:creationId xmlns:a16="http://schemas.microsoft.com/office/drawing/2014/main" id="{62457717-2470-4ABB-93B9-21E039FE4180}"/>
              </a:ext>
            </a:extLst>
          </p:cNvPr>
          <p:cNvPicPr>
            <a:picLocks noChangeAspect="1"/>
          </p:cNvPicPr>
          <p:nvPr/>
        </p:nvPicPr>
        <p:blipFill>
          <a:blip r:embed="rId3"/>
          <a:stretch>
            <a:fillRect/>
          </a:stretch>
        </p:blipFill>
        <p:spPr>
          <a:xfrm>
            <a:off x="4835917" y="1321915"/>
            <a:ext cx="2248214" cy="885949"/>
          </a:xfrm>
          <a:prstGeom prst="rect">
            <a:avLst/>
          </a:prstGeom>
        </p:spPr>
      </p:pic>
      <p:grpSp>
        <p:nvGrpSpPr>
          <p:cNvPr id="3" name="Group 2">
            <a:extLst>
              <a:ext uri="{FF2B5EF4-FFF2-40B4-BE49-F238E27FC236}">
                <a16:creationId xmlns:a16="http://schemas.microsoft.com/office/drawing/2014/main" id="{78DD26C1-6E49-4D29-A8FF-0A62FE2BE407}"/>
              </a:ext>
            </a:extLst>
          </p:cNvPr>
          <p:cNvGrpSpPr/>
          <p:nvPr/>
        </p:nvGrpSpPr>
        <p:grpSpPr>
          <a:xfrm>
            <a:off x="0" y="2207864"/>
            <a:ext cx="12176106" cy="3776740"/>
            <a:chOff x="0" y="2207864"/>
            <a:chExt cx="12176106" cy="3776740"/>
          </a:xfrm>
        </p:grpSpPr>
        <p:pic>
          <p:nvPicPr>
            <p:cNvPr id="5" name="Picture 4" descr="Calendar&#10;&#10;Description automatically generated">
              <a:extLst>
                <a:ext uri="{FF2B5EF4-FFF2-40B4-BE49-F238E27FC236}">
                  <a16:creationId xmlns:a16="http://schemas.microsoft.com/office/drawing/2014/main" id="{BB9C040C-CAAB-414C-A88B-30E033F64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07864"/>
              <a:ext cx="4229408" cy="3776740"/>
            </a:xfrm>
            <a:prstGeom prst="rect">
              <a:avLst/>
            </a:prstGeom>
          </p:spPr>
        </p:pic>
        <p:pic>
          <p:nvPicPr>
            <p:cNvPr id="8" name="Picture 7" descr="Shape, polygon&#10;&#10;Description automatically generated">
              <a:extLst>
                <a:ext uri="{FF2B5EF4-FFF2-40B4-BE49-F238E27FC236}">
                  <a16:creationId xmlns:a16="http://schemas.microsoft.com/office/drawing/2014/main" id="{ADB24CE2-4B99-40F4-868A-32A712A19D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3349" y="2207864"/>
              <a:ext cx="4229408" cy="3776740"/>
            </a:xfrm>
            <a:prstGeom prst="rect">
              <a:avLst/>
            </a:prstGeom>
          </p:spPr>
        </p:pic>
        <p:pic>
          <p:nvPicPr>
            <p:cNvPr id="12" name="Picture 11" descr="Shape&#10;&#10;Description automatically generated">
              <a:extLst>
                <a:ext uri="{FF2B5EF4-FFF2-40B4-BE49-F238E27FC236}">
                  <a16:creationId xmlns:a16="http://schemas.microsoft.com/office/drawing/2014/main" id="{A844432A-0714-495C-A7C7-AFCFF06E99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6698" y="2207866"/>
              <a:ext cx="4229408" cy="3776738"/>
            </a:xfrm>
            <a:prstGeom prst="rect">
              <a:avLst/>
            </a:prstGeom>
          </p:spPr>
        </p:pic>
      </p:grpSp>
    </p:spTree>
    <p:extLst>
      <p:ext uri="{BB962C8B-B14F-4D97-AF65-F5344CB8AC3E}">
        <p14:creationId xmlns:p14="http://schemas.microsoft.com/office/powerpoint/2010/main" val="7195019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4"/>
            <a:ext cx="10515600" cy="2394821"/>
          </a:xfrm>
        </p:spPr>
        <p:txBody>
          <a:bodyPr>
            <a:noAutofit/>
          </a:bodyPr>
          <a:lstStyle/>
          <a:p>
            <a:r>
              <a:rPr lang="en-US" sz="3600" dirty="0"/>
              <a:t>To describe the cost of a path, we can use the ratio of the total path length required to navigate around obstacles, </a:t>
            </a:r>
            <a:r>
              <a:rPr lang="en-US" sz="3600" i="1" dirty="0">
                <a:latin typeface="Times New Roman" panose="02020603050405020304" pitchFamily="18" charset="0"/>
                <a:cs typeface="Times New Roman" panose="02020603050405020304" pitchFamily="18" charset="0"/>
              </a:rPr>
              <a:t>L</a:t>
            </a:r>
            <a:r>
              <a:rPr lang="en-US" sz="3600" i="1" baseline="-25000" dirty="0">
                <a:latin typeface="Times New Roman" panose="02020603050405020304" pitchFamily="18" charset="0"/>
                <a:cs typeface="Times New Roman" panose="02020603050405020304" pitchFamily="18" charset="0"/>
              </a:rPr>
              <a:t>P</a:t>
            </a:r>
            <a:r>
              <a:rPr lang="en-US" sz="3600" dirty="0"/>
              <a:t>, over the Euclidean distance from the start to the goal, </a:t>
            </a:r>
            <a:r>
              <a:rPr lang="en-US" sz="3600" i="1" dirty="0">
                <a:latin typeface="Times New Roman" panose="02020603050405020304" pitchFamily="18" charset="0"/>
                <a:cs typeface="Times New Roman" panose="02020603050405020304" pitchFamily="18" charset="0"/>
              </a:rPr>
              <a:t>L</a:t>
            </a:r>
            <a:r>
              <a:rPr lang="en-US" sz="3600" i="1" baseline="-25000" dirty="0">
                <a:latin typeface="Times New Roman" panose="02020603050405020304" pitchFamily="18" charset="0"/>
                <a:cs typeface="Times New Roman" panose="02020603050405020304" pitchFamily="18" charset="0"/>
              </a:rPr>
              <a:t>E</a:t>
            </a:r>
            <a:r>
              <a:rPr lang="en-US" sz="3600" dirty="0"/>
              <a:t>, which we call the length cost ratio, </a:t>
            </a:r>
            <a:r>
              <a:rPr lang="en-US" sz="3600" i="1" dirty="0" err="1">
                <a:latin typeface="Times New Roman" panose="02020603050405020304" pitchFamily="18" charset="0"/>
                <a:cs typeface="Times New Roman" panose="02020603050405020304" pitchFamily="18" charset="0"/>
              </a:rPr>
              <a:t>r</a:t>
            </a:r>
            <a:r>
              <a:rPr lang="en-US" sz="3600" i="1" baseline="-25000" dirty="0" err="1">
                <a:latin typeface="Times New Roman" panose="02020603050405020304" pitchFamily="18" charset="0"/>
                <a:cs typeface="Times New Roman" panose="02020603050405020304" pitchFamily="18" charset="0"/>
              </a:rPr>
              <a:t>LC</a:t>
            </a:r>
            <a:r>
              <a:rPr lang="en-US" sz="3600" dirty="0"/>
              <a:t>.</a:t>
            </a:r>
            <a:endParaRPr lang="en-US" sz="3600" dirty="0">
              <a:cs typeface="Calibri Light"/>
            </a:endParaRPr>
          </a:p>
        </p:txBody>
      </p:sp>
      <p:sp>
        <p:nvSpPr>
          <p:cNvPr id="6" name="Title 1"/>
          <p:cNvSpPr txBox="1">
            <a:spLocks/>
          </p:cNvSpPr>
          <p:nvPr/>
        </p:nvSpPr>
        <p:spPr>
          <a:xfrm>
            <a:off x="627993" y="5847786"/>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t>Tau, S.A. (2021) The Effects of Path-Planning Uncertainty on Intelligent Vehicle Performance [PhD </a:t>
            </a:r>
            <a:r>
              <a:rPr lang="en-US" sz="1400" dirty="0" err="1"/>
              <a:t>Disertation</a:t>
            </a:r>
            <a:r>
              <a:rPr lang="en-US" sz="1400" dirty="0"/>
              <a:t>] The Pennsylvania State University</a:t>
            </a:r>
          </a:p>
        </p:txBody>
      </p:sp>
      <p:pic>
        <p:nvPicPr>
          <p:cNvPr id="3" name="Picture 2"/>
          <p:cNvPicPr>
            <a:picLocks noChangeAspect="1"/>
          </p:cNvPicPr>
          <p:nvPr/>
        </p:nvPicPr>
        <p:blipFill>
          <a:blip r:embed="rId2"/>
          <a:stretch>
            <a:fillRect/>
          </a:stretch>
        </p:blipFill>
        <p:spPr>
          <a:xfrm>
            <a:off x="4895681" y="3408390"/>
            <a:ext cx="2400635" cy="895475"/>
          </a:xfrm>
          <a:prstGeom prst="rect">
            <a:avLst/>
          </a:prstGeom>
        </p:spPr>
      </p:pic>
      <p:sp>
        <p:nvSpPr>
          <p:cNvPr id="4" name="Slide Number Placeholder 3">
            <a:extLst>
              <a:ext uri="{FF2B5EF4-FFF2-40B4-BE49-F238E27FC236}">
                <a16:creationId xmlns:a16="http://schemas.microsoft.com/office/drawing/2014/main" id="{2C87E6C7-0004-43B4-93E5-462E519E0568}"/>
              </a:ext>
            </a:extLst>
          </p:cNvPr>
          <p:cNvSpPr>
            <a:spLocks noGrp="1"/>
          </p:cNvSpPr>
          <p:nvPr>
            <p:ph type="sldNum" sz="quarter" idx="12"/>
          </p:nvPr>
        </p:nvSpPr>
        <p:spPr/>
        <p:txBody>
          <a:bodyPr/>
          <a:lstStyle/>
          <a:p>
            <a:fld id="{13715FCE-A2F7-4E8B-B9BA-AB10BCE9C506}" type="slidenum">
              <a:rPr lang="en-US" smtClean="0"/>
              <a:t>82</a:t>
            </a:fld>
            <a:endParaRPr lang="en-US"/>
          </a:p>
        </p:txBody>
      </p:sp>
    </p:spTree>
    <p:extLst>
      <p:ext uri="{BB962C8B-B14F-4D97-AF65-F5344CB8AC3E}">
        <p14:creationId xmlns:p14="http://schemas.microsoft.com/office/powerpoint/2010/main" val="27214127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chart&#10;&#10;Description automatically generated">
            <a:extLst>
              <a:ext uri="{FF2B5EF4-FFF2-40B4-BE49-F238E27FC236}">
                <a16:creationId xmlns:a16="http://schemas.microsoft.com/office/drawing/2014/main" id="{8D7CD4CF-C9A8-42F7-A549-4976547316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4382" y="522729"/>
            <a:ext cx="5860405" cy="4988462"/>
          </a:xfrm>
          <a:prstGeom prst="rect">
            <a:avLst/>
          </a:prstGeom>
        </p:spPr>
      </p:pic>
      <p:sp>
        <p:nvSpPr>
          <p:cNvPr id="2" name="Title 1">
            <a:extLst>
              <a:ext uri="{FF2B5EF4-FFF2-40B4-BE49-F238E27FC236}">
                <a16:creationId xmlns:a16="http://schemas.microsoft.com/office/drawing/2014/main" id="{00753B6C-738C-454E-B24E-C3499C6C31BD}"/>
              </a:ext>
            </a:extLst>
          </p:cNvPr>
          <p:cNvSpPr>
            <a:spLocks noGrp="1"/>
          </p:cNvSpPr>
          <p:nvPr>
            <p:ph type="title"/>
          </p:nvPr>
        </p:nvSpPr>
        <p:spPr>
          <a:xfrm>
            <a:off x="737992" y="136525"/>
            <a:ext cx="10515600" cy="1325563"/>
          </a:xfrm>
        </p:spPr>
        <p:txBody>
          <a:bodyPr>
            <a:noAutofit/>
          </a:bodyPr>
          <a:lstStyle/>
          <a:p>
            <a:r>
              <a:rPr lang="en-US" sz="3200" dirty="0">
                <a:cs typeface="Calibri Light"/>
              </a:rPr>
              <a:t>Previously an empirical relationship between length cost ratio and departure ratio was discovered.  </a:t>
            </a:r>
          </a:p>
        </p:txBody>
      </p:sp>
      <p:sp>
        <p:nvSpPr>
          <p:cNvPr id="5" name="Title 1">
            <a:extLst>
              <a:ext uri="{FF2B5EF4-FFF2-40B4-BE49-F238E27FC236}">
                <a16:creationId xmlns:a16="http://schemas.microsoft.com/office/drawing/2014/main" id="{48745D9C-4D5F-471B-BEA3-E2754077EDCE}"/>
              </a:ext>
            </a:extLst>
          </p:cNvPr>
          <p:cNvSpPr txBox="1">
            <a:spLocks/>
          </p:cNvSpPr>
          <p:nvPr/>
        </p:nvSpPr>
        <p:spPr>
          <a:xfrm>
            <a:off x="636785" y="5847786"/>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t>Tau, S.A. (2021) The Effects of Path-Planning Uncertainty on Intelligent Vehicle Performance [PhD </a:t>
            </a:r>
            <a:r>
              <a:rPr lang="en-US" sz="1400" dirty="0" err="1"/>
              <a:t>Disertation</a:t>
            </a:r>
            <a:r>
              <a:rPr lang="en-US" sz="1400" dirty="0"/>
              <a:t>] The Pennsylvania State University</a:t>
            </a:r>
          </a:p>
        </p:txBody>
      </p:sp>
      <p:sp>
        <p:nvSpPr>
          <p:cNvPr id="3" name="Slide Number Placeholder 2">
            <a:extLst>
              <a:ext uri="{FF2B5EF4-FFF2-40B4-BE49-F238E27FC236}">
                <a16:creationId xmlns:a16="http://schemas.microsoft.com/office/drawing/2014/main" id="{E376802C-7F68-4CE7-832C-AFCAABFC5232}"/>
              </a:ext>
            </a:extLst>
          </p:cNvPr>
          <p:cNvSpPr>
            <a:spLocks noGrp="1"/>
          </p:cNvSpPr>
          <p:nvPr>
            <p:ph type="sldNum" sz="quarter" idx="12"/>
          </p:nvPr>
        </p:nvSpPr>
        <p:spPr/>
        <p:txBody>
          <a:bodyPr/>
          <a:lstStyle/>
          <a:p>
            <a:fld id="{13715FCE-A2F7-4E8B-B9BA-AB10BCE9C506}" type="slidenum">
              <a:rPr lang="en-US" smtClean="0"/>
              <a:t>83</a:t>
            </a:fld>
            <a:endParaRPr lang="en-US"/>
          </a:p>
        </p:txBody>
      </p:sp>
      <p:sp>
        <p:nvSpPr>
          <p:cNvPr id="7" name="Title 1">
            <a:extLst>
              <a:ext uri="{FF2B5EF4-FFF2-40B4-BE49-F238E27FC236}">
                <a16:creationId xmlns:a16="http://schemas.microsoft.com/office/drawing/2014/main" id="{8255C3A0-00AC-412A-818C-4AADC8690BD3}"/>
              </a:ext>
            </a:extLst>
          </p:cNvPr>
          <p:cNvSpPr txBox="1">
            <a:spLocks/>
          </p:cNvSpPr>
          <p:nvPr/>
        </p:nvSpPr>
        <p:spPr>
          <a:xfrm>
            <a:off x="838200" y="477201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cs typeface="Calibri Light"/>
              </a:rPr>
              <a:t>This was obtained by running path planning simulations for each data point over obstacle field maps and measuring the length cost of the navigated paths.</a:t>
            </a:r>
            <a:endParaRPr lang="en-US" sz="1000" dirty="0"/>
          </a:p>
        </p:txBody>
      </p:sp>
    </p:spTree>
    <p:extLst>
      <p:ext uri="{BB962C8B-B14F-4D97-AF65-F5344CB8AC3E}">
        <p14:creationId xmlns:p14="http://schemas.microsoft.com/office/powerpoint/2010/main" val="16972023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hart&#10;&#10;Description automatically generated">
            <a:extLst>
              <a:ext uri="{FF2B5EF4-FFF2-40B4-BE49-F238E27FC236}">
                <a16:creationId xmlns:a16="http://schemas.microsoft.com/office/drawing/2014/main" id="{7D9B0EC0-ADA2-4F49-B36B-EFF90F9ED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9664" y="1114425"/>
            <a:ext cx="7047179" cy="5998661"/>
          </a:xfrm>
          <a:prstGeom prst="rect">
            <a:avLst/>
          </a:prstGeom>
        </p:spPr>
      </p:pic>
      <p:sp>
        <p:nvSpPr>
          <p:cNvPr id="2" name="Title 1">
            <a:extLst>
              <a:ext uri="{FF2B5EF4-FFF2-40B4-BE49-F238E27FC236}">
                <a16:creationId xmlns:a16="http://schemas.microsoft.com/office/drawing/2014/main" id="{8A1F3DAE-4A30-4DE6-8AAC-08A61E503102}"/>
              </a:ext>
            </a:extLst>
          </p:cNvPr>
          <p:cNvSpPr>
            <a:spLocks noGrp="1"/>
          </p:cNvSpPr>
          <p:nvPr>
            <p:ph type="title"/>
          </p:nvPr>
        </p:nvSpPr>
        <p:spPr>
          <a:xfrm>
            <a:off x="838200" y="369635"/>
            <a:ext cx="10515600" cy="1325563"/>
          </a:xfrm>
        </p:spPr>
        <p:txBody>
          <a:bodyPr vert="horz" lIns="91440" tIns="45720" rIns="91440" bIns="45720" rtlCol="0" anchor="ctr">
            <a:noAutofit/>
          </a:bodyPr>
          <a:lstStyle/>
          <a:p>
            <a:r>
              <a:rPr lang="en-US" sz="2800" dirty="0">
                <a:cs typeface="Calibri Light"/>
              </a:rPr>
              <a:t>This work aims to discover a relationship between obstacle field parameters and length cost without requiring repeated runs of path planning algorithms in simulation.</a:t>
            </a:r>
          </a:p>
        </p:txBody>
      </p:sp>
      <p:sp>
        <p:nvSpPr>
          <p:cNvPr id="3" name="Slide Number Placeholder 2">
            <a:extLst>
              <a:ext uri="{FF2B5EF4-FFF2-40B4-BE49-F238E27FC236}">
                <a16:creationId xmlns:a16="http://schemas.microsoft.com/office/drawing/2014/main" id="{21B5EE59-31C9-47CB-96A1-91F45A5CE4E5}"/>
              </a:ext>
            </a:extLst>
          </p:cNvPr>
          <p:cNvSpPr>
            <a:spLocks noGrp="1"/>
          </p:cNvSpPr>
          <p:nvPr>
            <p:ph type="sldNum" sz="quarter" idx="12"/>
          </p:nvPr>
        </p:nvSpPr>
        <p:spPr/>
        <p:txBody>
          <a:bodyPr/>
          <a:lstStyle/>
          <a:p>
            <a:fld id="{13715FCE-A2F7-4E8B-B9BA-AB10BCE9C506}" type="slidenum">
              <a:rPr lang="en-US" smtClean="0"/>
              <a:t>84</a:t>
            </a:fld>
            <a:endParaRPr lang="en-US"/>
          </a:p>
        </p:txBody>
      </p:sp>
      <p:sp>
        <p:nvSpPr>
          <p:cNvPr id="6" name="Freeform: Shape 5">
            <a:extLst>
              <a:ext uri="{FF2B5EF4-FFF2-40B4-BE49-F238E27FC236}">
                <a16:creationId xmlns:a16="http://schemas.microsoft.com/office/drawing/2014/main" id="{6A15E73E-DE7C-41C3-9EA8-B58696B6907D}"/>
              </a:ext>
            </a:extLst>
          </p:cNvPr>
          <p:cNvSpPr/>
          <p:nvPr/>
        </p:nvSpPr>
        <p:spPr>
          <a:xfrm>
            <a:off x="4038600" y="4918420"/>
            <a:ext cx="4545576" cy="825155"/>
          </a:xfrm>
          <a:custGeom>
            <a:avLst/>
            <a:gdLst>
              <a:gd name="connsiteX0" fmla="*/ 0 w 4545576"/>
              <a:gd name="connsiteY0" fmla="*/ 825155 h 825155"/>
              <a:gd name="connsiteX1" fmla="*/ 1485900 w 4545576"/>
              <a:gd name="connsiteY1" fmla="*/ 758480 h 825155"/>
              <a:gd name="connsiteX2" fmla="*/ 2981325 w 4545576"/>
              <a:gd name="connsiteY2" fmla="*/ 634655 h 825155"/>
              <a:gd name="connsiteX3" fmla="*/ 3867150 w 4545576"/>
              <a:gd name="connsiteY3" fmla="*/ 396530 h 825155"/>
              <a:gd name="connsiteX4" fmla="*/ 4476750 w 4545576"/>
              <a:gd name="connsiteY4" fmla="*/ 53630 h 825155"/>
              <a:gd name="connsiteX5" fmla="*/ 4505325 w 4545576"/>
              <a:gd name="connsiteY5" fmla="*/ 6005 h 82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45576" h="825155">
                <a:moveTo>
                  <a:pt x="0" y="825155"/>
                </a:moveTo>
                <a:lnTo>
                  <a:pt x="1485900" y="758480"/>
                </a:lnTo>
                <a:cubicBezTo>
                  <a:pt x="1982788" y="726730"/>
                  <a:pt x="2584450" y="694980"/>
                  <a:pt x="2981325" y="634655"/>
                </a:cubicBezTo>
                <a:cubicBezTo>
                  <a:pt x="3378200" y="574330"/>
                  <a:pt x="3617913" y="493367"/>
                  <a:pt x="3867150" y="396530"/>
                </a:cubicBezTo>
                <a:cubicBezTo>
                  <a:pt x="4116388" y="299692"/>
                  <a:pt x="4370388" y="118717"/>
                  <a:pt x="4476750" y="53630"/>
                </a:cubicBezTo>
                <a:cubicBezTo>
                  <a:pt x="4583112" y="-11457"/>
                  <a:pt x="4544218" y="-2726"/>
                  <a:pt x="4505325" y="6005"/>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6B399F68-FF85-4D6C-9AC3-6E01DD543B48}"/>
              </a:ext>
            </a:extLst>
          </p:cNvPr>
          <p:cNvSpPr/>
          <p:nvPr/>
        </p:nvSpPr>
        <p:spPr>
          <a:xfrm>
            <a:off x="3703075" y="3429000"/>
            <a:ext cx="4545575" cy="2314566"/>
          </a:xfrm>
          <a:custGeom>
            <a:avLst/>
            <a:gdLst>
              <a:gd name="connsiteX0" fmla="*/ 0 w 4200525"/>
              <a:gd name="connsiteY0" fmla="*/ 2257425 h 2257425"/>
              <a:gd name="connsiteX1" fmla="*/ 2038350 w 4200525"/>
              <a:gd name="connsiteY1" fmla="*/ 2114550 h 2257425"/>
              <a:gd name="connsiteX2" fmla="*/ 3390900 w 4200525"/>
              <a:gd name="connsiteY2" fmla="*/ 1657350 h 2257425"/>
              <a:gd name="connsiteX3" fmla="*/ 4200525 w 4200525"/>
              <a:gd name="connsiteY3" fmla="*/ 0 h 2257425"/>
            </a:gdLst>
            <a:ahLst/>
            <a:cxnLst>
              <a:cxn ang="0">
                <a:pos x="connsiteX0" y="connsiteY0"/>
              </a:cxn>
              <a:cxn ang="0">
                <a:pos x="connsiteX1" y="connsiteY1"/>
              </a:cxn>
              <a:cxn ang="0">
                <a:pos x="connsiteX2" y="connsiteY2"/>
              </a:cxn>
              <a:cxn ang="0">
                <a:pos x="connsiteX3" y="connsiteY3"/>
              </a:cxn>
            </a:cxnLst>
            <a:rect l="l" t="t" r="r" b="b"/>
            <a:pathLst>
              <a:path w="4200525" h="2257425">
                <a:moveTo>
                  <a:pt x="0" y="2257425"/>
                </a:moveTo>
                <a:cubicBezTo>
                  <a:pt x="736600" y="2235993"/>
                  <a:pt x="1473200" y="2214562"/>
                  <a:pt x="2038350" y="2114550"/>
                </a:cubicBezTo>
                <a:cubicBezTo>
                  <a:pt x="2603500" y="2014537"/>
                  <a:pt x="3030538" y="2009775"/>
                  <a:pt x="3390900" y="1657350"/>
                </a:cubicBezTo>
                <a:cubicBezTo>
                  <a:pt x="3751262" y="1304925"/>
                  <a:pt x="3975893" y="652462"/>
                  <a:pt x="4200525"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EA869554-EF18-4B3E-B962-5B7309CA3A4B}"/>
              </a:ext>
            </a:extLst>
          </p:cNvPr>
          <p:cNvCxnSpPr>
            <a:cxnSpLocks/>
          </p:cNvCxnSpPr>
          <p:nvPr/>
        </p:nvCxnSpPr>
        <p:spPr>
          <a:xfrm>
            <a:off x="7600950" y="3838575"/>
            <a:ext cx="276225" cy="952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1C31D35-AA9F-4297-8192-4CFFE65F0C90}"/>
              </a:ext>
            </a:extLst>
          </p:cNvPr>
          <p:cNvCxnSpPr>
            <a:cxnSpLocks/>
          </p:cNvCxnSpPr>
          <p:nvPr/>
        </p:nvCxnSpPr>
        <p:spPr>
          <a:xfrm flipH="1">
            <a:off x="8320087" y="5238750"/>
            <a:ext cx="581025"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C10EDC1-5BE3-44BB-B604-89ED0DB09601}"/>
              </a:ext>
            </a:extLst>
          </p:cNvPr>
          <p:cNvSpPr txBox="1"/>
          <p:nvPr/>
        </p:nvSpPr>
        <p:spPr>
          <a:xfrm>
            <a:off x="6719887" y="3560334"/>
            <a:ext cx="962025" cy="461665"/>
          </a:xfrm>
          <a:prstGeom prst="rect">
            <a:avLst/>
          </a:prstGeom>
          <a:noFill/>
        </p:spPr>
        <p:txBody>
          <a:bodyPr wrap="square" rtlCol="0">
            <a:spAutoFit/>
          </a:bodyPr>
          <a:lstStyle/>
          <a:p>
            <a:pPr algn="r"/>
            <a:r>
              <a:rPr lang="en-US" sz="1200" b="1" dirty="0">
                <a:solidFill>
                  <a:srgbClr val="FF0000"/>
                </a:solidFill>
              </a:rPr>
              <a:t>Upper bound</a:t>
            </a:r>
          </a:p>
        </p:txBody>
      </p:sp>
      <p:sp>
        <p:nvSpPr>
          <p:cNvPr id="17" name="TextBox 16">
            <a:extLst>
              <a:ext uri="{FF2B5EF4-FFF2-40B4-BE49-F238E27FC236}">
                <a16:creationId xmlns:a16="http://schemas.microsoft.com/office/drawing/2014/main" id="{A726E4F2-F952-4955-AB8D-714D963BF703}"/>
              </a:ext>
            </a:extLst>
          </p:cNvPr>
          <p:cNvSpPr txBox="1"/>
          <p:nvPr/>
        </p:nvSpPr>
        <p:spPr>
          <a:xfrm>
            <a:off x="8716993" y="5100164"/>
            <a:ext cx="962025" cy="461665"/>
          </a:xfrm>
          <a:prstGeom prst="rect">
            <a:avLst/>
          </a:prstGeom>
          <a:noFill/>
        </p:spPr>
        <p:txBody>
          <a:bodyPr wrap="square" rtlCol="0">
            <a:spAutoFit/>
          </a:bodyPr>
          <a:lstStyle/>
          <a:p>
            <a:pPr algn="r"/>
            <a:r>
              <a:rPr lang="en-US" sz="1200" b="1" dirty="0">
                <a:solidFill>
                  <a:srgbClr val="92D050"/>
                </a:solidFill>
              </a:rPr>
              <a:t>Average case</a:t>
            </a:r>
          </a:p>
        </p:txBody>
      </p:sp>
    </p:spTree>
    <p:extLst>
      <p:ext uri="{BB962C8B-B14F-4D97-AF65-F5344CB8AC3E}">
        <p14:creationId xmlns:p14="http://schemas.microsoft.com/office/powerpoint/2010/main" val="12494183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C347C-6939-43C1-974A-FF372A13E3E9}"/>
              </a:ext>
            </a:extLst>
          </p:cNvPr>
          <p:cNvSpPr>
            <a:spLocks noGrp="1"/>
          </p:cNvSpPr>
          <p:nvPr>
            <p:ph type="title"/>
          </p:nvPr>
        </p:nvSpPr>
        <p:spPr/>
        <p:txBody>
          <a:bodyPr>
            <a:noAutofit/>
          </a:bodyPr>
          <a:lstStyle/>
          <a:p>
            <a:r>
              <a:rPr lang="en-US" sz="2400" dirty="0"/>
              <a:t>To achieve this, we will model path planning as a repeated series of single obstacle encounters. Therefore, estimating the cost consists of two separate formulae: one to estimate the average divergence necessary to route around the average obstacle geometry and one to estimate the number of encountered obstacles in a path of a given length.</a:t>
            </a:r>
          </a:p>
        </p:txBody>
      </p:sp>
      <p:sp>
        <p:nvSpPr>
          <p:cNvPr id="3" name="Slide Number Placeholder 2">
            <a:extLst>
              <a:ext uri="{FF2B5EF4-FFF2-40B4-BE49-F238E27FC236}">
                <a16:creationId xmlns:a16="http://schemas.microsoft.com/office/drawing/2014/main" id="{D89C76A9-1A0D-4894-974E-4FF4B12879AF}"/>
              </a:ext>
            </a:extLst>
          </p:cNvPr>
          <p:cNvSpPr>
            <a:spLocks noGrp="1"/>
          </p:cNvSpPr>
          <p:nvPr>
            <p:ph type="sldNum" sz="quarter" idx="12"/>
          </p:nvPr>
        </p:nvSpPr>
        <p:spPr/>
        <p:txBody>
          <a:bodyPr/>
          <a:lstStyle/>
          <a:p>
            <a:fld id="{13715FCE-A2F7-4E8B-B9BA-AB10BCE9C506}" type="slidenum">
              <a:rPr lang="en-US" smtClean="0"/>
              <a:t>85</a:t>
            </a:fld>
            <a:endParaRPr lang="en-US"/>
          </a:p>
        </p:txBody>
      </p:sp>
      <p:grpSp>
        <p:nvGrpSpPr>
          <p:cNvPr id="6" name="Group 5"/>
          <p:cNvGrpSpPr/>
          <p:nvPr/>
        </p:nvGrpSpPr>
        <p:grpSpPr>
          <a:xfrm>
            <a:off x="3268133" y="2082801"/>
            <a:ext cx="5452534" cy="4368800"/>
            <a:chOff x="3268133" y="2082801"/>
            <a:chExt cx="5452534" cy="4368800"/>
          </a:xfrm>
        </p:grpSpPr>
        <p:pic>
          <p:nvPicPr>
            <p:cNvPr id="23" name="Picture 22" descr="Chart, shape&#10;&#10;Description automatically generated with medium confidence">
              <a:extLst>
                <a:ext uri="{FF2B5EF4-FFF2-40B4-BE49-F238E27FC236}">
                  <a16:creationId xmlns:a16="http://schemas.microsoft.com/office/drawing/2014/main" id="{63C52F11-05E1-48B0-82F7-F6DAB0B66B2C}"/>
                </a:ext>
              </a:extLst>
            </p:cNvPr>
            <p:cNvPicPr>
              <a:picLocks noChangeAspect="1"/>
            </p:cNvPicPr>
            <p:nvPr/>
          </p:nvPicPr>
          <p:blipFill rotWithShape="1">
            <a:blip r:embed="rId3">
              <a:extLst>
                <a:ext uri="{28A0092B-C50C-407E-A947-70E740481C1C}">
                  <a14:useLocalDpi xmlns:a14="http://schemas.microsoft.com/office/drawing/2010/main" val="0"/>
                </a:ext>
              </a:extLst>
            </a:blip>
            <a:srcRect l="6618" t="6221" r="7715" b="3981"/>
            <a:stretch/>
          </p:blipFill>
          <p:spPr>
            <a:xfrm>
              <a:off x="3268133" y="2082801"/>
              <a:ext cx="5452534" cy="4368800"/>
            </a:xfrm>
            <a:prstGeom prst="rect">
              <a:avLst/>
            </a:prstGeom>
          </p:spPr>
        </p:pic>
        <p:cxnSp>
          <p:nvCxnSpPr>
            <p:cNvPr id="8" name="Straight Arrow Connector 7">
              <a:extLst>
                <a:ext uri="{FF2B5EF4-FFF2-40B4-BE49-F238E27FC236}">
                  <a16:creationId xmlns:a16="http://schemas.microsoft.com/office/drawing/2014/main" id="{FB58A891-542D-4B15-9936-ABB8163829F3}"/>
                </a:ext>
              </a:extLst>
            </p:cNvPr>
            <p:cNvCxnSpPr>
              <a:cxnSpLocks/>
            </p:cNvCxnSpPr>
            <p:nvPr/>
          </p:nvCxnSpPr>
          <p:spPr>
            <a:xfrm flipV="1">
              <a:off x="3676650" y="3581400"/>
              <a:ext cx="114300" cy="53340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091DC77A-F838-4CC7-A212-160C8B88C562}"/>
                </a:ext>
              </a:extLst>
            </p:cNvPr>
            <p:cNvCxnSpPr>
              <a:cxnSpLocks/>
            </p:cNvCxnSpPr>
            <p:nvPr/>
          </p:nvCxnSpPr>
          <p:spPr>
            <a:xfrm>
              <a:off x="3790950" y="3581400"/>
              <a:ext cx="895350" cy="8572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3239AB3F-160B-445F-85B8-FDD35B6F1A12}"/>
                </a:ext>
              </a:extLst>
            </p:cNvPr>
            <p:cNvCxnSpPr>
              <a:cxnSpLocks/>
            </p:cNvCxnSpPr>
            <p:nvPr/>
          </p:nvCxnSpPr>
          <p:spPr>
            <a:xfrm>
              <a:off x="4686300" y="3667125"/>
              <a:ext cx="1114425" cy="33151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73171D7E-9BC1-49D7-B21D-44A57A81A4A1}"/>
                </a:ext>
              </a:extLst>
            </p:cNvPr>
            <p:cNvCxnSpPr>
              <a:cxnSpLocks/>
            </p:cNvCxnSpPr>
            <p:nvPr/>
          </p:nvCxnSpPr>
          <p:spPr>
            <a:xfrm flipV="1">
              <a:off x="5800725" y="3352800"/>
              <a:ext cx="1145918" cy="64583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6B327104-9DCC-4E2E-A9D6-C1839C437D0E}"/>
                </a:ext>
              </a:extLst>
            </p:cNvPr>
            <p:cNvCxnSpPr>
              <a:cxnSpLocks/>
            </p:cNvCxnSpPr>
            <p:nvPr/>
          </p:nvCxnSpPr>
          <p:spPr>
            <a:xfrm>
              <a:off x="7038975" y="3352800"/>
              <a:ext cx="1571625" cy="762000"/>
            </a:xfrm>
            <a:prstGeom prst="straightConnector1">
              <a:avLst/>
            </a:prstGeom>
            <a:ln w="571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TextBox 25">
              <a:extLst>
                <a:ext uri="{FF2B5EF4-FFF2-40B4-BE49-F238E27FC236}">
                  <a16:creationId xmlns:a16="http://schemas.microsoft.com/office/drawing/2014/main" id="{5F137276-7549-4321-81BE-F108DEF036D5}"/>
                </a:ext>
              </a:extLst>
            </p:cNvPr>
            <p:cNvSpPr txBox="1"/>
            <p:nvPr/>
          </p:nvSpPr>
          <p:spPr>
            <a:xfrm>
              <a:off x="3794641" y="3629303"/>
              <a:ext cx="276224" cy="369332"/>
            </a:xfrm>
            <a:prstGeom prst="rect">
              <a:avLst/>
            </a:prstGeom>
            <a:noFill/>
          </p:spPr>
          <p:txBody>
            <a:bodyPr wrap="square" rtlCol="0">
              <a:spAutoFit/>
            </a:bodyPr>
            <a:lstStyle/>
            <a:p>
              <a:r>
                <a:rPr lang="en-US" b="1" dirty="0">
                  <a:solidFill>
                    <a:schemeClr val="accent2">
                      <a:lumMod val="75000"/>
                    </a:schemeClr>
                  </a:solidFill>
                </a:rPr>
                <a:t>1</a:t>
              </a:r>
            </a:p>
          </p:txBody>
        </p:sp>
        <p:sp>
          <p:nvSpPr>
            <p:cNvPr id="27" name="TextBox 26">
              <a:extLst>
                <a:ext uri="{FF2B5EF4-FFF2-40B4-BE49-F238E27FC236}">
                  <a16:creationId xmlns:a16="http://schemas.microsoft.com/office/drawing/2014/main" id="{D3C888A6-3CCA-4958-958B-1F854D96D943}"/>
                </a:ext>
              </a:extLst>
            </p:cNvPr>
            <p:cNvSpPr txBox="1"/>
            <p:nvPr/>
          </p:nvSpPr>
          <p:spPr>
            <a:xfrm>
              <a:off x="5667376" y="3482459"/>
              <a:ext cx="276224" cy="369332"/>
            </a:xfrm>
            <a:prstGeom prst="rect">
              <a:avLst/>
            </a:prstGeom>
            <a:noFill/>
          </p:spPr>
          <p:txBody>
            <a:bodyPr wrap="square" rtlCol="0">
              <a:spAutoFit/>
            </a:bodyPr>
            <a:lstStyle/>
            <a:p>
              <a:r>
                <a:rPr lang="en-US" b="1" dirty="0">
                  <a:solidFill>
                    <a:schemeClr val="accent2">
                      <a:lumMod val="75000"/>
                    </a:schemeClr>
                  </a:solidFill>
                </a:rPr>
                <a:t>2</a:t>
              </a:r>
            </a:p>
          </p:txBody>
        </p:sp>
        <p:sp>
          <p:nvSpPr>
            <p:cNvPr id="28" name="TextBox 27">
              <a:extLst>
                <a:ext uri="{FF2B5EF4-FFF2-40B4-BE49-F238E27FC236}">
                  <a16:creationId xmlns:a16="http://schemas.microsoft.com/office/drawing/2014/main" id="{92CDF44E-C75F-419A-92D9-75DAA7B59BDE}"/>
                </a:ext>
              </a:extLst>
            </p:cNvPr>
            <p:cNvSpPr txBox="1"/>
            <p:nvPr/>
          </p:nvSpPr>
          <p:spPr>
            <a:xfrm>
              <a:off x="6946643" y="3460135"/>
              <a:ext cx="276224" cy="369332"/>
            </a:xfrm>
            <a:prstGeom prst="rect">
              <a:avLst/>
            </a:prstGeom>
            <a:noFill/>
          </p:spPr>
          <p:txBody>
            <a:bodyPr wrap="square" rtlCol="0">
              <a:spAutoFit/>
            </a:bodyPr>
            <a:lstStyle/>
            <a:p>
              <a:r>
                <a:rPr lang="en-US" b="1" dirty="0">
                  <a:solidFill>
                    <a:schemeClr val="accent2">
                      <a:lumMod val="75000"/>
                    </a:schemeClr>
                  </a:solidFill>
                </a:rPr>
                <a:t>3</a:t>
              </a:r>
            </a:p>
          </p:txBody>
        </p:sp>
      </p:grpSp>
    </p:spTree>
    <p:extLst>
      <p:ext uri="{BB962C8B-B14F-4D97-AF65-F5344CB8AC3E}">
        <p14:creationId xmlns:p14="http://schemas.microsoft.com/office/powerpoint/2010/main" val="27364059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724E95AC-FCFD-4310-B902-28266163F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840" y="2912276"/>
            <a:ext cx="2991267" cy="2762636"/>
          </a:xfrm>
          <a:prstGeom prst="rect">
            <a:avLst/>
          </a:prstGeom>
        </p:spPr>
      </p:pic>
      <p:sp>
        <p:nvSpPr>
          <p:cNvPr id="2" name="Title 1">
            <a:extLst>
              <a:ext uri="{FF2B5EF4-FFF2-40B4-BE49-F238E27FC236}">
                <a16:creationId xmlns:a16="http://schemas.microsoft.com/office/drawing/2014/main" id="{1C7C347C-6939-43C1-974A-FF372A13E3E9}"/>
              </a:ext>
            </a:extLst>
          </p:cNvPr>
          <p:cNvSpPr>
            <a:spLocks noGrp="1"/>
          </p:cNvSpPr>
          <p:nvPr>
            <p:ph type="title"/>
          </p:nvPr>
        </p:nvSpPr>
        <p:spPr/>
        <p:txBody>
          <a:bodyPr>
            <a:noAutofit/>
          </a:bodyPr>
          <a:lstStyle/>
          <a:p>
            <a:r>
              <a:rPr lang="en-US" sz="3200" dirty="0"/>
              <a:t>The first step is to determine what this average polytope geometry is for the desired path.</a:t>
            </a:r>
          </a:p>
        </p:txBody>
      </p:sp>
      <p:sp>
        <p:nvSpPr>
          <p:cNvPr id="3" name="Slide Number Placeholder 2">
            <a:extLst>
              <a:ext uri="{FF2B5EF4-FFF2-40B4-BE49-F238E27FC236}">
                <a16:creationId xmlns:a16="http://schemas.microsoft.com/office/drawing/2014/main" id="{D89C76A9-1A0D-4894-974E-4FF4B12879AF}"/>
              </a:ext>
            </a:extLst>
          </p:cNvPr>
          <p:cNvSpPr>
            <a:spLocks noGrp="1"/>
          </p:cNvSpPr>
          <p:nvPr>
            <p:ph type="sldNum" sz="quarter" idx="12"/>
          </p:nvPr>
        </p:nvSpPr>
        <p:spPr/>
        <p:txBody>
          <a:bodyPr/>
          <a:lstStyle/>
          <a:p>
            <a:fld id="{13715FCE-A2F7-4E8B-B9BA-AB10BCE9C506}" type="slidenum">
              <a:rPr lang="en-US" smtClean="0"/>
              <a:t>86</a:t>
            </a:fld>
            <a:endParaRPr lang="en-US"/>
          </a:p>
        </p:txBody>
      </p:sp>
      <p:pic>
        <p:nvPicPr>
          <p:cNvPr id="7" name="Picture 6">
            <a:extLst>
              <a:ext uri="{FF2B5EF4-FFF2-40B4-BE49-F238E27FC236}">
                <a16:creationId xmlns:a16="http://schemas.microsoft.com/office/drawing/2014/main" id="{4F502C00-A781-4481-909A-BFBC229A870E}"/>
              </a:ext>
            </a:extLst>
          </p:cNvPr>
          <p:cNvPicPr>
            <a:picLocks noChangeAspect="1"/>
          </p:cNvPicPr>
          <p:nvPr/>
        </p:nvPicPr>
        <p:blipFill>
          <a:blip r:embed="rId4"/>
          <a:stretch>
            <a:fillRect/>
          </a:stretch>
        </p:blipFill>
        <p:spPr>
          <a:xfrm>
            <a:off x="838200" y="2746112"/>
            <a:ext cx="876527" cy="1137266"/>
          </a:xfrm>
          <a:prstGeom prst="rect">
            <a:avLst/>
          </a:prstGeom>
        </p:spPr>
      </p:pic>
      <p:pic>
        <p:nvPicPr>
          <p:cNvPr id="9" name="Picture 8">
            <a:extLst>
              <a:ext uri="{FF2B5EF4-FFF2-40B4-BE49-F238E27FC236}">
                <a16:creationId xmlns:a16="http://schemas.microsoft.com/office/drawing/2014/main" id="{17A7EE54-C57A-40A7-BBAF-7AB48F8D81B4}"/>
              </a:ext>
            </a:extLst>
          </p:cNvPr>
          <p:cNvPicPr>
            <a:picLocks noChangeAspect="1"/>
          </p:cNvPicPr>
          <p:nvPr/>
        </p:nvPicPr>
        <p:blipFill>
          <a:blip r:embed="rId5"/>
          <a:stretch>
            <a:fillRect/>
          </a:stretch>
        </p:blipFill>
        <p:spPr>
          <a:xfrm>
            <a:off x="2079580" y="2656769"/>
            <a:ext cx="1510618" cy="1366750"/>
          </a:xfrm>
          <a:prstGeom prst="rect">
            <a:avLst/>
          </a:prstGeom>
        </p:spPr>
      </p:pic>
      <p:pic>
        <p:nvPicPr>
          <p:cNvPr id="11" name="Picture 10">
            <a:extLst>
              <a:ext uri="{FF2B5EF4-FFF2-40B4-BE49-F238E27FC236}">
                <a16:creationId xmlns:a16="http://schemas.microsoft.com/office/drawing/2014/main" id="{A5807B47-7C90-4F3C-A098-BD7C35D23B3B}"/>
              </a:ext>
            </a:extLst>
          </p:cNvPr>
          <p:cNvPicPr>
            <a:picLocks noChangeAspect="1"/>
          </p:cNvPicPr>
          <p:nvPr/>
        </p:nvPicPr>
        <p:blipFill>
          <a:blip r:embed="rId6"/>
          <a:stretch>
            <a:fillRect/>
          </a:stretch>
        </p:blipFill>
        <p:spPr>
          <a:xfrm>
            <a:off x="3793126" y="2912276"/>
            <a:ext cx="1609379" cy="1033447"/>
          </a:xfrm>
          <a:prstGeom prst="rect">
            <a:avLst/>
          </a:prstGeom>
        </p:spPr>
      </p:pic>
      <p:sp>
        <p:nvSpPr>
          <p:cNvPr id="13" name="Title 1">
            <a:extLst>
              <a:ext uri="{FF2B5EF4-FFF2-40B4-BE49-F238E27FC236}">
                <a16:creationId xmlns:a16="http://schemas.microsoft.com/office/drawing/2014/main" id="{0346918D-8DAD-44BF-ABA8-56198412E3E1}"/>
              </a:ext>
            </a:extLst>
          </p:cNvPr>
          <p:cNvSpPr txBox="1">
            <a:spLocks/>
          </p:cNvSpPr>
          <p:nvPr/>
        </p:nvSpPr>
        <p:spPr>
          <a:xfrm>
            <a:off x="1663677" y="2746112"/>
            <a:ext cx="507955" cy="10104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t>
            </a:r>
          </a:p>
        </p:txBody>
      </p:sp>
      <p:sp>
        <p:nvSpPr>
          <p:cNvPr id="14" name="Title 1">
            <a:extLst>
              <a:ext uri="{FF2B5EF4-FFF2-40B4-BE49-F238E27FC236}">
                <a16:creationId xmlns:a16="http://schemas.microsoft.com/office/drawing/2014/main" id="{6A15E865-BAD1-4089-816E-3F308C624F48}"/>
              </a:ext>
            </a:extLst>
          </p:cNvPr>
          <p:cNvSpPr txBox="1">
            <a:spLocks/>
          </p:cNvSpPr>
          <p:nvPr/>
        </p:nvSpPr>
        <p:spPr>
          <a:xfrm>
            <a:off x="3701073" y="2746112"/>
            <a:ext cx="507955" cy="10104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t>
            </a:r>
          </a:p>
        </p:txBody>
      </p:sp>
      <p:cxnSp>
        <p:nvCxnSpPr>
          <p:cNvPr id="16" name="Straight Connector 15">
            <a:extLst>
              <a:ext uri="{FF2B5EF4-FFF2-40B4-BE49-F238E27FC236}">
                <a16:creationId xmlns:a16="http://schemas.microsoft.com/office/drawing/2014/main" id="{242D47FF-D5B3-476F-8345-F06B8ED8E69D}"/>
              </a:ext>
            </a:extLst>
          </p:cNvPr>
          <p:cNvCxnSpPr/>
          <p:nvPr/>
        </p:nvCxnSpPr>
        <p:spPr>
          <a:xfrm>
            <a:off x="542925" y="4133850"/>
            <a:ext cx="47148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2930D5A7-E2BD-421F-BF62-13156D053492}"/>
              </a:ext>
            </a:extLst>
          </p:cNvPr>
          <p:cNvSpPr txBox="1">
            <a:spLocks/>
          </p:cNvSpPr>
          <p:nvPr/>
        </p:nvSpPr>
        <p:spPr>
          <a:xfrm>
            <a:off x="2580911" y="4133850"/>
            <a:ext cx="507955" cy="10104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p>
        </p:txBody>
      </p:sp>
      <p:sp>
        <p:nvSpPr>
          <p:cNvPr id="18" name="Title 1">
            <a:extLst>
              <a:ext uri="{FF2B5EF4-FFF2-40B4-BE49-F238E27FC236}">
                <a16:creationId xmlns:a16="http://schemas.microsoft.com/office/drawing/2014/main" id="{8CCC0ED3-DB70-4759-ADC8-9F96301ED895}"/>
              </a:ext>
            </a:extLst>
          </p:cNvPr>
          <p:cNvSpPr txBox="1">
            <a:spLocks/>
          </p:cNvSpPr>
          <p:nvPr/>
        </p:nvSpPr>
        <p:spPr>
          <a:xfrm>
            <a:off x="6281542" y="3628628"/>
            <a:ext cx="507955" cy="10104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t>
            </a:r>
          </a:p>
        </p:txBody>
      </p:sp>
      <p:sp>
        <p:nvSpPr>
          <p:cNvPr id="22" name="Title 1">
            <a:extLst>
              <a:ext uri="{FF2B5EF4-FFF2-40B4-BE49-F238E27FC236}">
                <a16:creationId xmlns:a16="http://schemas.microsoft.com/office/drawing/2014/main" id="{445383DD-B158-4EF4-BD30-2D46D31ADCBD}"/>
              </a:ext>
            </a:extLst>
          </p:cNvPr>
          <p:cNvSpPr txBox="1">
            <a:spLocks/>
          </p:cNvSpPr>
          <p:nvPr/>
        </p:nvSpPr>
        <p:spPr>
          <a:xfrm>
            <a:off x="9075165" y="2105712"/>
            <a:ext cx="507955" cy="10104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t>
            </a:r>
          </a:p>
        </p:txBody>
      </p:sp>
      <p:sp>
        <p:nvSpPr>
          <p:cNvPr id="15" name="Title 1">
            <a:extLst>
              <a:ext uri="{FF2B5EF4-FFF2-40B4-BE49-F238E27FC236}">
                <a16:creationId xmlns:a16="http://schemas.microsoft.com/office/drawing/2014/main" id="{E0D74B1C-79AA-4585-BE44-76BE13B42C61}"/>
              </a:ext>
            </a:extLst>
          </p:cNvPr>
          <p:cNvSpPr txBox="1">
            <a:spLocks/>
          </p:cNvSpPr>
          <p:nvPr/>
        </p:nvSpPr>
        <p:spPr>
          <a:xfrm>
            <a:off x="2580911" y="4429693"/>
            <a:ext cx="187569"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3</a:t>
            </a:r>
          </a:p>
        </p:txBody>
      </p:sp>
      <p:sp>
        <p:nvSpPr>
          <p:cNvPr id="19" name="Title 1">
            <a:extLst>
              <a:ext uri="{FF2B5EF4-FFF2-40B4-BE49-F238E27FC236}">
                <a16:creationId xmlns:a16="http://schemas.microsoft.com/office/drawing/2014/main" id="{3EBB416E-CAE0-4D08-A723-5F9F7D48FBD5}"/>
              </a:ext>
            </a:extLst>
          </p:cNvPr>
          <p:cNvSpPr txBox="1">
            <a:spLocks/>
          </p:cNvSpPr>
          <p:nvPr/>
        </p:nvSpPr>
        <p:spPr>
          <a:xfrm>
            <a:off x="2963437" y="3943131"/>
            <a:ext cx="153206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aseline="-25000" dirty="0"/>
          </a:p>
        </p:txBody>
      </p:sp>
      <p:sp>
        <p:nvSpPr>
          <p:cNvPr id="20" name="TextBox 19">
            <a:extLst>
              <a:ext uri="{FF2B5EF4-FFF2-40B4-BE49-F238E27FC236}">
                <a16:creationId xmlns:a16="http://schemas.microsoft.com/office/drawing/2014/main" id="{E6249820-792D-449B-A98F-32B8BA603205}"/>
              </a:ext>
            </a:extLst>
          </p:cNvPr>
          <p:cNvSpPr txBox="1"/>
          <p:nvPr/>
        </p:nvSpPr>
        <p:spPr>
          <a:xfrm>
            <a:off x="1003783" y="3038178"/>
            <a:ext cx="276224" cy="369332"/>
          </a:xfrm>
          <a:prstGeom prst="rect">
            <a:avLst/>
          </a:prstGeom>
          <a:noFill/>
        </p:spPr>
        <p:txBody>
          <a:bodyPr wrap="square" rtlCol="0">
            <a:spAutoFit/>
          </a:bodyPr>
          <a:lstStyle/>
          <a:p>
            <a:r>
              <a:rPr lang="en-US" b="1" dirty="0">
                <a:solidFill>
                  <a:schemeClr val="accent2">
                    <a:lumMod val="75000"/>
                  </a:schemeClr>
                </a:solidFill>
              </a:rPr>
              <a:t>1</a:t>
            </a:r>
          </a:p>
        </p:txBody>
      </p:sp>
      <p:sp>
        <p:nvSpPr>
          <p:cNvPr id="23" name="TextBox 22">
            <a:extLst>
              <a:ext uri="{FF2B5EF4-FFF2-40B4-BE49-F238E27FC236}">
                <a16:creationId xmlns:a16="http://schemas.microsoft.com/office/drawing/2014/main" id="{8A3EEAF4-03C3-4180-83C0-6E3E25820B47}"/>
              </a:ext>
            </a:extLst>
          </p:cNvPr>
          <p:cNvSpPr txBox="1"/>
          <p:nvPr/>
        </p:nvSpPr>
        <p:spPr>
          <a:xfrm>
            <a:off x="2665687" y="3071367"/>
            <a:ext cx="276224" cy="369332"/>
          </a:xfrm>
          <a:prstGeom prst="rect">
            <a:avLst/>
          </a:prstGeom>
          <a:noFill/>
        </p:spPr>
        <p:txBody>
          <a:bodyPr wrap="square" rtlCol="0">
            <a:spAutoFit/>
          </a:bodyPr>
          <a:lstStyle/>
          <a:p>
            <a:r>
              <a:rPr lang="en-US" b="1" dirty="0">
                <a:solidFill>
                  <a:schemeClr val="accent2">
                    <a:lumMod val="75000"/>
                  </a:schemeClr>
                </a:solidFill>
              </a:rPr>
              <a:t>2</a:t>
            </a:r>
          </a:p>
        </p:txBody>
      </p:sp>
      <p:sp>
        <p:nvSpPr>
          <p:cNvPr id="24" name="TextBox 23">
            <a:extLst>
              <a:ext uri="{FF2B5EF4-FFF2-40B4-BE49-F238E27FC236}">
                <a16:creationId xmlns:a16="http://schemas.microsoft.com/office/drawing/2014/main" id="{8A3EEAF4-03C3-4180-83C0-6E3E25820B47}"/>
              </a:ext>
            </a:extLst>
          </p:cNvPr>
          <p:cNvSpPr txBox="1"/>
          <p:nvPr/>
        </p:nvSpPr>
        <p:spPr>
          <a:xfrm>
            <a:off x="4478567" y="3045966"/>
            <a:ext cx="276224" cy="369332"/>
          </a:xfrm>
          <a:prstGeom prst="rect">
            <a:avLst/>
          </a:prstGeom>
          <a:noFill/>
        </p:spPr>
        <p:txBody>
          <a:bodyPr wrap="square" rtlCol="0">
            <a:spAutoFit/>
          </a:bodyPr>
          <a:lstStyle/>
          <a:p>
            <a:r>
              <a:rPr lang="en-US" b="1" dirty="0">
                <a:solidFill>
                  <a:schemeClr val="accent2">
                    <a:lumMod val="75000"/>
                  </a:schemeClr>
                </a:solidFill>
              </a:rPr>
              <a:t>3</a:t>
            </a:r>
          </a:p>
        </p:txBody>
      </p:sp>
      <p:sp>
        <p:nvSpPr>
          <p:cNvPr id="25" name="TextBox 24">
            <a:extLst>
              <a:ext uri="{FF2B5EF4-FFF2-40B4-BE49-F238E27FC236}">
                <a16:creationId xmlns:a16="http://schemas.microsoft.com/office/drawing/2014/main" id="{E6249820-792D-449B-A98F-32B8BA603205}"/>
              </a:ext>
            </a:extLst>
          </p:cNvPr>
          <p:cNvSpPr txBox="1"/>
          <p:nvPr/>
        </p:nvSpPr>
        <p:spPr>
          <a:xfrm>
            <a:off x="8865828" y="3775093"/>
            <a:ext cx="717292" cy="369332"/>
          </a:xfrm>
          <a:prstGeom prst="rect">
            <a:avLst/>
          </a:prstGeom>
          <a:noFill/>
        </p:spPr>
        <p:txBody>
          <a:bodyPr wrap="square" rtlCol="0">
            <a:spAutoFit/>
          </a:bodyPr>
          <a:lstStyle/>
          <a:p>
            <a:r>
              <a:rPr lang="en-US" b="1" dirty="0">
                <a:solidFill>
                  <a:schemeClr val="accent2">
                    <a:lumMod val="75000"/>
                  </a:schemeClr>
                </a:solidFill>
              </a:rPr>
              <a:t>Avg.</a:t>
            </a:r>
          </a:p>
        </p:txBody>
      </p:sp>
    </p:spTree>
    <p:extLst>
      <p:ext uri="{BB962C8B-B14F-4D97-AF65-F5344CB8AC3E}">
        <p14:creationId xmlns:p14="http://schemas.microsoft.com/office/powerpoint/2010/main" val="15218912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24DB-69E1-400D-8CB5-B34AEC9B14B2}"/>
              </a:ext>
            </a:extLst>
          </p:cNvPr>
          <p:cNvSpPr>
            <a:spLocks noGrp="1"/>
          </p:cNvSpPr>
          <p:nvPr>
            <p:ph type="title"/>
          </p:nvPr>
        </p:nvSpPr>
        <p:spPr/>
        <p:txBody>
          <a:bodyPr>
            <a:noAutofit/>
          </a:bodyPr>
          <a:lstStyle/>
          <a:p>
            <a:r>
              <a:rPr lang="en-US" sz="2400" dirty="0"/>
              <a:t>One way to conceptualize this, is that a path planner is like PID control, having a concept of how the current decision relates to future decisions (derivative) and past decisions (integral).  Modelling this with repeated individual obstacle encounters is analogous to trying to get similar performance from proportional control only, reacting only to the obstacle in front of the vehicle.</a:t>
            </a:r>
          </a:p>
        </p:txBody>
      </p:sp>
      <p:sp>
        <p:nvSpPr>
          <p:cNvPr id="4" name="Slide Number Placeholder 3">
            <a:extLst>
              <a:ext uri="{FF2B5EF4-FFF2-40B4-BE49-F238E27FC236}">
                <a16:creationId xmlns:a16="http://schemas.microsoft.com/office/drawing/2014/main" id="{FF472E85-A461-4B07-8C4F-47C33A0F7695}"/>
              </a:ext>
            </a:extLst>
          </p:cNvPr>
          <p:cNvSpPr>
            <a:spLocks noGrp="1"/>
          </p:cNvSpPr>
          <p:nvPr>
            <p:ph type="sldNum" sz="quarter" idx="12"/>
          </p:nvPr>
        </p:nvSpPr>
        <p:spPr/>
        <p:txBody>
          <a:bodyPr/>
          <a:lstStyle/>
          <a:p>
            <a:fld id="{13715FCE-A2F7-4E8B-B9BA-AB10BCE9C506}" type="slidenum">
              <a:rPr lang="en-US" smtClean="0"/>
              <a:t>87</a:t>
            </a:fld>
            <a:endParaRPr lang="en-US"/>
          </a:p>
        </p:txBody>
      </p:sp>
      <p:pic>
        <p:nvPicPr>
          <p:cNvPr id="6" name="Picture 5" descr="A screenshot of a computer&#10;&#10;Description automatically generated with medium confidence">
            <a:extLst>
              <a:ext uri="{FF2B5EF4-FFF2-40B4-BE49-F238E27FC236}">
                <a16:creationId xmlns:a16="http://schemas.microsoft.com/office/drawing/2014/main" id="{C4E76815-8745-463E-B748-3F469051A1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289969"/>
            <a:ext cx="9753600" cy="3467100"/>
          </a:xfrm>
          <a:prstGeom prst="rect">
            <a:avLst/>
          </a:prstGeom>
        </p:spPr>
      </p:pic>
      <p:sp>
        <p:nvSpPr>
          <p:cNvPr id="7" name="Title 1">
            <a:extLst>
              <a:ext uri="{FF2B5EF4-FFF2-40B4-BE49-F238E27FC236}">
                <a16:creationId xmlns:a16="http://schemas.microsoft.com/office/drawing/2014/main" id="{9E515176-59B8-48AA-B048-6B7EB7791121}"/>
              </a:ext>
            </a:extLst>
          </p:cNvPr>
          <p:cNvSpPr txBox="1">
            <a:spLocks/>
          </p:cNvSpPr>
          <p:nvPr/>
        </p:nvSpPr>
        <p:spPr>
          <a:xfrm>
            <a:off x="2796395" y="6028531"/>
            <a:ext cx="566402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hlinkClick r:id="rId3"/>
              </a:rPr>
              <a:t>https://en.wikipedia.org/wiki/PID_controller#/media/File:PID_en.svg</a:t>
            </a:r>
            <a:endParaRPr lang="en-US" sz="1400" dirty="0"/>
          </a:p>
        </p:txBody>
      </p:sp>
    </p:spTree>
    <p:extLst>
      <p:ext uri="{BB962C8B-B14F-4D97-AF65-F5344CB8AC3E}">
        <p14:creationId xmlns:p14="http://schemas.microsoft.com/office/powerpoint/2010/main" val="35784869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24DB-69E1-400D-8CB5-B34AEC9B14B2}"/>
              </a:ext>
            </a:extLst>
          </p:cNvPr>
          <p:cNvSpPr>
            <a:spLocks noGrp="1"/>
          </p:cNvSpPr>
          <p:nvPr>
            <p:ph type="title"/>
          </p:nvPr>
        </p:nvSpPr>
        <p:spPr/>
        <p:txBody>
          <a:bodyPr>
            <a:noAutofit/>
          </a:bodyPr>
          <a:lstStyle/>
          <a:p>
            <a:r>
              <a:rPr lang="en-US" sz="2400" dirty="0"/>
              <a:t>One way to conceptualize this, is that a path planner is like PID control, having a concept of how the current decision relates to future decisions (predictive) and past decisions (memory).  Modelling this with repeated individual obstacle encounters is analogous to trying to get similar performance from proportional control only, reacting only to the obstacle in front of the vehicle.</a:t>
            </a:r>
          </a:p>
        </p:txBody>
      </p:sp>
      <p:sp>
        <p:nvSpPr>
          <p:cNvPr id="4" name="Slide Number Placeholder 3">
            <a:extLst>
              <a:ext uri="{FF2B5EF4-FFF2-40B4-BE49-F238E27FC236}">
                <a16:creationId xmlns:a16="http://schemas.microsoft.com/office/drawing/2014/main" id="{FF472E85-A461-4B07-8C4F-47C33A0F7695}"/>
              </a:ext>
            </a:extLst>
          </p:cNvPr>
          <p:cNvSpPr>
            <a:spLocks noGrp="1"/>
          </p:cNvSpPr>
          <p:nvPr>
            <p:ph type="sldNum" sz="quarter" idx="12"/>
          </p:nvPr>
        </p:nvSpPr>
        <p:spPr/>
        <p:txBody>
          <a:bodyPr/>
          <a:lstStyle/>
          <a:p>
            <a:fld id="{13715FCE-A2F7-4E8B-B9BA-AB10BCE9C506}" type="slidenum">
              <a:rPr lang="en-US" smtClean="0"/>
              <a:t>88</a:t>
            </a:fld>
            <a:endParaRPr lang="en-US"/>
          </a:p>
        </p:txBody>
      </p:sp>
      <p:pic>
        <p:nvPicPr>
          <p:cNvPr id="6" name="Picture 5" descr="A screenshot of a computer&#10;&#10;Description automatically generated with medium confidence">
            <a:extLst>
              <a:ext uri="{FF2B5EF4-FFF2-40B4-BE49-F238E27FC236}">
                <a16:creationId xmlns:a16="http://schemas.microsoft.com/office/drawing/2014/main" id="{C4E76815-8745-463E-B748-3F469051A1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289969"/>
            <a:ext cx="9753600" cy="3467100"/>
          </a:xfrm>
          <a:prstGeom prst="rect">
            <a:avLst/>
          </a:prstGeom>
        </p:spPr>
      </p:pic>
      <p:sp>
        <p:nvSpPr>
          <p:cNvPr id="7" name="Title 1">
            <a:extLst>
              <a:ext uri="{FF2B5EF4-FFF2-40B4-BE49-F238E27FC236}">
                <a16:creationId xmlns:a16="http://schemas.microsoft.com/office/drawing/2014/main" id="{9E515176-59B8-48AA-B048-6B7EB7791121}"/>
              </a:ext>
            </a:extLst>
          </p:cNvPr>
          <p:cNvSpPr txBox="1">
            <a:spLocks/>
          </p:cNvSpPr>
          <p:nvPr/>
        </p:nvSpPr>
        <p:spPr>
          <a:xfrm>
            <a:off x="2796395" y="6028531"/>
            <a:ext cx="566402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hlinkClick r:id="rId3"/>
              </a:rPr>
              <a:t>https://en.wikipedia.org/wiki/PID_controller#/media/File:PID_en.svg</a:t>
            </a:r>
            <a:endParaRPr lang="en-US" sz="1400" dirty="0"/>
          </a:p>
        </p:txBody>
      </p:sp>
      <p:sp>
        <p:nvSpPr>
          <p:cNvPr id="9" name="&quot;No&quot; Symbol 7">
            <a:extLst>
              <a:ext uri="{FF2B5EF4-FFF2-40B4-BE49-F238E27FC236}">
                <a16:creationId xmlns:a16="http://schemas.microsoft.com/office/drawing/2014/main" id="{DB9665B0-80C2-4377-AA05-67315DBB0DFB}"/>
              </a:ext>
            </a:extLst>
          </p:cNvPr>
          <p:cNvSpPr/>
          <p:nvPr/>
        </p:nvSpPr>
        <p:spPr>
          <a:xfrm>
            <a:off x="4437263" y="3296491"/>
            <a:ext cx="1882151" cy="1882151"/>
          </a:xfrm>
          <a:prstGeom prst="noSmoking">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336482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entagon 9">
            <a:extLst>
              <a:ext uri="{FF2B5EF4-FFF2-40B4-BE49-F238E27FC236}">
                <a16:creationId xmlns:a16="http://schemas.microsoft.com/office/drawing/2014/main" id="{EA6E597A-257B-4266-A36B-41500FF34082}"/>
              </a:ext>
            </a:extLst>
          </p:cNvPr>
          <p:cNvSpPr/>
          <p:nvPr/>
        </p:nvSpPr>
        <p:spPr>
          <a:xfrm rot="1414600">
            <a:off x="3312372" y="3152900"/>
            <a:ext cx="2425194" cy="1542309"/>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sz="3200" dirty="0"/>
              <a:t>To determine the relevant choices, first we disregard any angles whose vertex normal do not point in the direction of travel.</a:t>
            </a:r>
          </a:p>
        </p:txBody>
      </p:sp>
      <p:sp>
        <p:nvSpPr>
          <p:cNvPr id="9" name="Slide Number Placeholder 8">
            <a:extLst>
              <a:ext uri="{FF2B5EF4-FFF2-40B4-BE49-F238E27FC236}">
                <a16:creationId xmlns:a16="http://schemas.microsoft.com/office/drawing/2014/main" id="{8FC4A75E-141D-4B73-BC32-4CDDA438998E}"/>
              </a:ext>
            </a:extLst>
          </p:cNvPr>
          <p:cNvSpPr>
            <a:spLocks noGrp="1"/>
          </p:cNvSpPr>
          <p:nvPr>
            <p:ph type="sldNum" sz="quarter" idx="12"/>
          </p:nvPr>
        </p:nvSpPr>
        <p:spPr/>
        <p:txBody>
          <a:bodyPr/>
          <a:lstStyle/>
          <a:p>
            <a:fld id="{13715FCE-A2F7-4E8B-B9BA-AB10BCE9C506}" type="slidenum">
              <a:rPr lang="en-US" smtClean="0"/>
              <a:t>89</a:t>
            </a:fld>
            <a:endParaRPr lang="en-US"/>
          </a:p>
        </p:txBody>
      </p:sp>
      <p:cxnSp>
        <p:nvCxnSpPr>
          <p:cNvPr id="11" name="Straight Connector 10">
            <a:extLst>
              <a:ext uri="{FF2B5EF4-FFF2-40B4-BE49-F238E27FC236}">
                <a16:creationId xmlns:a16="http://schemas.microsoft.com/office/drawing/2014/main" id="{3E144114-9520-4784-98AA-4196A4CAE7BF}"/>
              </a:ext>
            </a:extLst>
          </p:cNvPr>
          <p:cNvCxnSpPr>
            <a:cxnSpLocks/>
          </p:cNvCxnSpPr>
          <p:nvPr/>
        </p:nvCxnSpPr>
        <p:spPr>
          <a:xfrm>
            <a:off x="1790347" y="3811919"/>
            <a:ext cx="1314803" cy="0"/>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D9323B0C-C1A3-4B0E-B704-FF58CF7EFFAF}"/>
              </a:ext>
            </a:extLst>
          </p:cNvPr>
          <p:cNvCxnSpPr>
            <a:cxnSpLocks/>
          </p:cNvCxnSpPr>
          <p:nvPr/>
        </p:nvCxnSpPr>
        <p:spPr>
          <a:xfrm>
            <a:off x="3495377" y="3279566"/>
            <a:ext cx="594340" cy="431835"/>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B4D308EA-1D31-4617-BEBB-43E5F45C4529}"/>
              </a:ext>
            </a:extLst>
          </p:cNvPr>
          <p:cNvCxnSpPr>
            <a:cxnSpLocks/>
          </p:cNvCxnSpPr>
          <p:nvPr/>
        </p:nvCxnSpPr>
        <p:spPr>
          <a:xfrm flipV="1">
            <a:off x="3513821" y="4020597"/>
            <a:ext cx="575896" cy="299496"/>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B9991E1A-C639-4B35-8100-2437C1058A1D}"/>
              </a:ext>
            </a:extLst>
          </p:cNvPr>
          <p:cNvCxnSpPr>
            <a:cxnSpLocks/>
            <a:stCxn id="10" idx="0"/>
          </p:cNvCxnSpPr>
          <p:nvPr/>
        </p:nvCxnSpPr>
        <p:spPr>
          <a:xfrm flipH="1">
            <a:off x="4524969" y="3217272"/>
            <a:ext cx="308443" cy="595694"/>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530F0AFA-5C73-4E6D-B5ED-8282ADDB010A}"/>
              </a:ext>
            </a:extLst>
          </p:cNvPr>
          <p:cNvCxnSpPr>
            <a:cxnSpLocks/>
          </p:cNvCxnSpPr>
          <p:nvPr/>
        </p:nvCxnSpPr>
        <p:spPr>
          <a:xfrm flipH="1" flipV="1">
            <a:off x="4839994" y="4167924"/>
            <a:ext cx="819336" cy="49777"/>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79307EB9-89F6-44C9-A4E3-7B5CECD85E61}"/>
              </a:ext>
            </a:extLst>
          </p:cNvPr>
          <p:cNvCxnSpPr>
            <a:cxnSpLocks/>
          </p:cNvCxnSpPr>
          <p:nvPr/>
        </p:nvCxnSpPr>
        <p:spPr>
          <a:xfrm flipH="1" flipV="1">
            <a:off x="4759740" y="4320093"/>
            <a:ext cx="138929" cy="620735"/>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 name="Oval 3"/>
          <p:cNvSpPr/>
          <p:nvPr/>
        </p:nvSpPr>
        <p:spPr>
          <a:xfrm>
            <a:off x="3205394" y="3036778"/>
            <a:ext cx="636343" cy="52753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28362" y="4092744"/>
            <a:ext cx="575896" cy="52753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quot;No&quot; Symbol 5"/>
          <p:cNvSpPr/>
          <p:nvPr/>
        </p:nvSpPr>
        <p:spPr>
          <a:xfrm>
            <a:off x="4460195" y="2952286"/>
            <a:ext cx="599090" cy="599090"/>
          </a:xfrm>
          <a:prstGeom prst="noSmoking">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quot;No&quot; Symbol 6"/>
          <p:cNvSpPr/>
          <p:nvPr/>
        </p:nvSpPr>
        <p:spPr>
          <a:xfrm>
            <a:off x="5359785" y="3893267"/>
            <a:ext cx="599090" cy="599090"/>
          </a:xfrm>
          <a:prstGeom prst="noSmoking">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quot;No&quot; Symbol 7"/>
          <p:cNvSpPr/>
          <p:nvPr/>
        </p:nvSpPr>
        <p:spPr>
          <a:xfrm>
            <a:off x="4650572" y="4662242"/>
            <a:ext cx="599090" cy="599090"/>
          </a:xfrm>
          <a:prstGeom prst="noSmoking">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AF11E96-8CB6-4D9E-A73C-EFDD3C73465E}"/>
              </a:ext>
            </a:extLst>
          </p:cNvPr>
          <p:cNvSpPr txBox="1"/>
          <p:nvPr/>
        </p:nvSpPr>
        <p:spPr>
          <a:xfrm>
            <a:off x="1749764" y="3204138"/>
            <a:ext cx="1178154" cy="584775"/>
          </a:xfrm>
          <a:prstGeom prst="rect">
            <a:avLst/>
          </a:prstGeom>
          <a:noFill/>
        </p:spPr>
        <p:txBody>
          <a:bodyPr wrap="square" rtlCol="0">
            <a:spAutoFit/>
          </a:bodyPr>
          <a:lstStyle/>
          <a:p>
            <a:r>
              <a:rPr lang="en-US" sz="1600" i="1" dirty="0">
                <a:solidFill>
                  <a:schemeClr val="accent2">
                    <a:lumMod val="75000"/>
                  </a:schemeClr>
                </a:solidFill>
              </a:rPr>
              <a:t>Travel direction</a:t>
            </a:r>
          </a:p>
        </p:txBody>
      </p:sp>
      <p:sp>
        <p:nvSpPr>
          <p:cNvPr id="18" name="Pentagon 17">
            <a:extLst>
              <a:ext uri="{FF2B5EF4-FFF2-40B4-BE49-F238E27FC236}">
                <a16:creationId xmlns:a16="http://schemas.microsoft.com/office/drawing/2014/main" id="{2DA827C6-F84C-B013-5D24-72F412E3C610}"/>
              </a:ext>
            </a:extLst>
          </p:cNvPr>
          <p:cNvSpPr/>
          <p:nvPr/>
        </p:nvSpPr>
        <p:spPr>
          <a:xfrm rot="16428177">
            <a:off x="5556357" y="4307606"/>
            <a:ext cx="1471990" cy="1968832"/>
          </a:xfrm>
          <a:prstGeom prst="pentagon">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cxnSp>
        <p:nvCxnSpPr>
          <p:cNvPr id="19" name="Straight Connector 18">
            <a:extLst>
              <a:ext uri="{FF2B5EF4-FFF2-40B4-BE49-F238E27FC236}">
                <a16:creationId xmlns:a16="http://schemas.microsoft.com/office/drawing/2014/main" id="{2CF500E8-DCA0-1979-BC5A-B07341A61320}"/>
              </a:ext>
            </a:extLst>
          </p:cNvPr>
          <p:cNvCxnSpPr>
            <a:cxnSpLocks/>
          </p:cNvCxnSpPr>
          <p:nvPr/>
        </p:nvCxnSpPr>
        <p:spPr>
          <a:xfrm>
            <a:off x="6122020" y="4548660"/>
            <a:ext cx="83124" cy="478386"/>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5A8508CA-468E-9052-30D3-A11E268F697D}"/>
              </a:ext>
            </a:extLst>
          </p:cNvPr>
          <p:cNvCxnSpPr>
            <a:cxnSpLocks/>
          </p:cNvCxnSpPr>
          <p:nvPr/>
        </p:nvCxnSpPr>
        <p:spPr>
          <a:xfrm flipH="1">
            <a:off x="6749524" y="4938245"/>
            <a:ext cx="540249" cy="218842"/>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9C948BC7-F833-0A06-ECB8-4EAA196E4E52}"/>
              </a:ext>
            </a:extLst>
          </p:cNvPr>
          <p:cNvCxnSpPr>
            <a:cxnSpLocks/>
          </p:cNvCxnSpPr>
          <p:nvPr/>
        </p:nvCxnSpPr>
        <p:spPr>
          <a:xfrm>
            <a:off x="5321669" y="5233824"/>
            <a:ext cx="623120" cy="27508"/>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24A60E04-7E29-3EEB-C83F-E866747BB9EC}"/>
              </a:ext>
            </a:extLst>
          </p:cNvPr>
          <p:cNvCxnSpPr>
            <a:cxnSpLocks/>
          </p:cNvCxnSpPr>
          <p:nvPr/>
        </p:nvCxnSpPr>
        <p:spPr>
          <a:xfrm flipV="1">
            <a:off x="6034434" y="5477922"/>
            <a:ext cx="151821" cy="513304"/>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703DBB0C-1371-E756-6B0F-622C2E42E4D1}"/>
              </a:ext>
            </a:extLst>
          </p:cNvPr>
          <p:cNvCxnSpPr>
            <a:cxnSpLocks/>
          </p:cNvCxnSpPr>
          <p:nvPr/>
        </p:nvCxnSpPr>
        <p:spPr>
          <a:xfrm flipH="1" flipV="1">
            <a:off x="6807580" y="5493385"/>
            <a:ext cx="427934" cy="262006"/>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7" name="Oval 26">
            <a:extLst>
              <a:ext uri="{FF2B5EF4-FFF2-40B4-BE49-F238E27FC236}">
                <a16:creationId xmlns:a16="http://schemas.microsoft.com/office/drawing/2014/main" id="{9ADDC324-122E-C604-9655-B6482CCBB9C0}"/>
              </a:ext>
            </a:extLst>
          </p:cNvPr>
          <p:cNvSpPr/>
          <p:nvPr/>
        </p:nvSpPr>
        <p:spPr>
          <a:xfrm rot="18429261">
            <a:off x="5894625" y="4370006"/>
            <a:ext cx="517109" cy="478164"/>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1EBE60E-70EE-4BA4-0535-9FE16C95F837}"/>
              </a:ext>
            </a:extLst>
          </p:cNvPr>
          <p:cNvSpPr/>
          <p:nvPr/>
        </p:nvSpPr>
        <p:spPr>
          <a:xfrm rot="18429261">
            <a:off x="5192272" y="4970730"/>
            <a:ext cx="575896" cy="52753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quot;No&quot; Symbol 6">
            <a:extLst>
              <a:ext uri="{FF2B5EF4-FFF2-40B4-BE49-F238E27FC236}">
                <a16:creationId xmlns:a16="http://schemas.microsoft.com/office/drawing/2014/main" id="{5B1FF88A-CBFD-D30B-C245-58D83E367448}"/>
              </a:ext>
            </a:extLst>
          </p:cNvPr>
          <p:cNvSpPr/>
          <p:nvPr/>
        </p:nvSpPr>
        <p:spPr>
          <a:xfrm rot="18429261">
            <a:off x="6869635" y="5436656"/>
            <a:ext cx="599090" cy="599090"/>
          </a:xfrm>
          <a:prstGeom prst="noSmoking">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quot;No&quot; Symbol 7">
            <a:extLst>
              <a:ext uri="{FF2B5EF4-FFF2-40B4-BE49-F238E27FC236}">
                <a16:creationId xmlns:a16="http://schemas.microsoft.com/office/drawing/2014/main" id="{D2994081-715B-4D13-C144-AC59EA335B74}"/>
              </a:ext>
            </a:extLst>
          </p:cNvPr>
          <p:cNvSpPr/>
          <p:nvPr/>
        </p:nvSpPr>
        <p:spPr>
          <a:xfrm rot="18429261">
            <a:off x="7007050" y="4597344"/>
            <a:ext cx="599090" cy="599090"/>
          </a:xfrm>
          <a:prstGeom prst="noSmoking">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a:extLst>
              <a:ext uri="{FF2B5EF4-FFF2-40B4-BE49-F238E27FC236}">
                <a16:creationId xmlns:a16="http://schemas.microsoft.com/office/drawing/2014/main" id="{8A5CBE38-1D9E-1F38-583F-DD095B344C71}"/>
              </a:ext>
            </a:extLst>
          </p:cNvPr>
          <p:cNvSpPr/>
          <p:nvPr/>
        </p:nvSpPr>
        <p:spPr>
          <a:xfrm rot="18429261">
            <a:off x="5780004" y="5730490"/>
            <a:ext cx="508860" cy="52753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8584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E5FB-AF4E-405F-B516-322A0D38A554}"/>
              </a:ext>
            </a:extLst>
          </p:cNvPr>
          <p:cNvSpPr>
            <a:spLocks noGrp="1"/>
          </p:cNvSpPr>
          <p:nvPr>
            <p:ph type="title"/>
          </p:nvPr>
        </p:nvSpPr>
        <p:spPr/>
        <p:txBody>
          <a:bodyPr>
            <a:noAutofit/>
          </a:bodyPr>
          <a:lstStyle/>
          <a:p>
            <a:r>
              <a:rPr lang="en-US" sz="3600"/>
              <a:t>The sets are generated by selecting random numbers in 2 dimensions between 0 and 1, then performing a Voronoi segmentation based on the seed points</a:t>
            </a:r>
            <a:endParaRPr lang="en-US" sz="3600" dirty="0"/>
          </a:p>
        </p:txBody>
      </p:sp>
      <p:sp>
        <p:nvSpPr>
          <p:cNvPr id="3" name="Content Placeholder 2">
            <a:extLst>
              <a:ext uri="{FF2B5EF4-FFF2-40B4-BE49-F238E27FC236}">
                <a16:creationId xmlns:a16="http://schemas.microsoft.com/office/drawing/2014/main" id="{6F517848-FA2F-48EB-B9E5-45F2CAABAA2C}"/>
              </a:ext>
            </a:extLst>
          </p:cNvPr>
          <p:cNvSpPr>
            <a:spLocks noGrp="1"/>
          </p:cNvSpPr>
          <p:nvPr>
            <p:ph idx="1"/>
          </p:nvPr>
        </p:nvSpPr>
        <p:spPr/>
        <p:txBody>
          <a:bodyPr/>
          <a:lstStyle/>
          <a:p>
            <a:pPr marL="0" indent="0">
              <a:buNone/>
            </a:pPr>
            <a:r>
              <a:rPr lang="en-US" dirty="0"/>
              <a:t>The images shown are cropped views, so the outlier boundaries are not seen</a:t>
            </a:r>
          </a:p>
        </p:txBody>
      </p:sp>
      <p:pic>
        <p:nvPicPr>
          <p:cNvPr id="5" name="Picture 4">
            <a:extLst>
              <a:ext uri="{FF2B5EF4-FFF2-40B4-BE49-F238E27FC236}">
                <a16:creationId xmlns:a16="http://schemas.microsoft.com/office/drawing/2014/main" id="{18A20D6C-DF53-480D-A78C-643EC5733B7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33280" y="2754923"/>
            <a:ext cx="4562720" cy="3422040"/>
          </a:xfrm>
          <a:prstGeom prst="rect">
            <a:avLst/>
          </a:prstGeom>
        </p:spPr>
      </p:pic>
      <p:pic>
        <p:nvPicPr>
          <p:cNvPr id="6" name="Picture 5">
            <a:extLst>
              <a:ext uri="{FF2B5EF4-FFF2-40B4-BE49-F238E27FC236}">
                <a16:creationId xmlns:a16="http://schemas.microsoft.com/office/drawing/2014/main" id="{3CCDDF1F-AB55-4C7D-BCAA-C1519D5809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37737" y="2754923"/>
            <a:ext cx="4562721" cy="3422040"/>
          </a:xfrm>
          <a:prstGeom prst="rect">
            <a:avLst/>
          </a:prstGeom>
        </p:spPr>
      </p:pic>
    </p:spTree>
    <p:extLst>
      <p:ext uri="{BB962C8B-B14F-4D97-AF65-F5344CB8AC3E}">
        <p14:creationId xmlns:p14="http://schemas.microsoft.com/office/powerpoint/2010/main" val="3519059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Diagonal Corners Snipped 2">
            <a:extLst>
              <a:ext uri="{FF2B5EF4-FFF2-40B4-BE49-F238E27FC236}">
                <a16:creationId xmlns:a16="http://schemas.microsoft.com/office/drawing/2014/main" id="{B2B1642E-FDDD-45BF-9818-4A941240CB17}"/>
              </a:ext>
            </a:extLst>
          </p:cNvPr>
          <p:cNvSpPr/>
          <p:nvPr/>
        </p:nvSpPr>
        <p:spPr>
          <a:xfrm rot="12591113">
            <a:off x="4900713" y="3534868"/>
            <a:ext cx="1204470" cy="914400"/>
          </a:xfrm>
          <a:prstGeom prst="snip2DiagRect">
            <a:avLst>
              <a:gd name="adj1" fmla="val 0"/>
              <a:gd name="adj2" fmla="val 448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3E43D759-8836-4BCD-9FBB-73D0C331E6EA}"/>
              </a:ext>
            </a:extLst>
          </p:cNvPr>
          <p:cNvSpPr/>
          <p:nvPr/>
        </p:nvSpPr>
        <p:spPr>
          <a:xfrm rot="16200000">
            <a:off x="5161521" y="2578852"/>
            <a:ext cx="1492355" cy="1374504"/>
          </a:xfrm>
          <a:prstGeom prst="triangle">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c 28">
            <a:extLst>
              <a:ext uri="{FF2B5EF4-FFF2-40B4-BE49-F238E27FC236}">
                <a16:creationId xmlns:a16="http://schemas.microsoft.com/office/drawing/2014/main" id="{64A938FF-9E2F-4993-93E7-C4558208019D}"/>
              </a:ext>
            </a:extLst>
          </p:cNvPr>
          <p:cNvSpPr/>
          <p:nvPr/>
        </p:nvSpPr>
        <p:spPr>
          <a:xfrm rot="20585287">
            <a:off x="5018518" y="3313963"/>
            <a:ext cx="443789" cy="240698"/>
          </a:xfrm>
          <a:prstGeom prst="arc">
            <a:avLst>
              <a:gd name="adj1" fmla="val 858952"/>
              <a:gd name="adj2" fmla="val 9825765"/>
            </a:avLst>
          </a:prstGeom>
          <a:ln w="28575">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2" name="Title 1"/>
          <p:cNvSpPr>
            <a:spLocks noGrp="1"/>
          </p:cNvSpPr>
          <p:nvPr>
            <p:ph type="title"/>
          </p:nvPr>
        </p:nvSpPr>
        <p:spPr/>
        <p:txBody>
          <a:bodyPr>
            <a:noAutofit/>
          </a:bodyPr>
          <a:lstStyle/>
          <a:p>
            <a:r>
              <a:rPr lang="en-US" sz="3200" dirty="0"/>
              <a:t>We also disregard vertices whose vertex normal is not within half the vertex size, </a:t>
            </a:r>
            <a:r>
              <a:rPr lang="el-GR" sz="3200" dirty="0"/>
              <a:t>θ</a:t>
            </a:r>
            <a:r>
              <a:rPr lang="en-US" sz="3200" i="1" baseline="-25000" dirty="0"/>
              <a:t>vertex</a:t>
            </a:r>
            <a:r>
              <a:rPr lang="en-US" sz="3200" dirty="0"/>
              <a:t>, as this implies that, while the vertex is facing away, the polytope is not obstructing the path.</a:t>
            </a:r>
          </a:p>
        </p:txBody>
      </p:sp>
      <p:sp>
        <p:nvSpPr>
          <p:cNvPr id="4" name="Slide Number Placeholder 3">
            <a:extLst>
              <a:ext uri="{FF2B5EF4-FFF2-40B4-BE49-F238E27FC236}">
                <a16:creationId xmlns:a16="http://schemas.microsoft.com/office/drawing/2014/main" id="{A1059E0F-903E-419F-9398-95DF4A8218D0}"/>
              </a:ext>
            </a:extLst>
          </p:cNvPr>
          <p:cNvSpPr>
            <a:spLocks noGrp="1"/>
          </p:cNvSpPr>
          <p:nvPr>
            <p:ph type="sldNum" sz="quarter" idx="12"/>
          </p:nvPr>
        </p:nvSpPr>
        <p:spPr/>
        <p:txBody>
          <a:bodyPr/>
          <a:lstStyle/>
          <a:p>
            <a:fld id="{13715FCE-A2F7-4E8B-B9BA-AB10BCE9C506}" type="slidenum">
              <a:rPr lang="en-US" smtClean="0"/>
              <a:t>90</a:t>
            </a:fld>
            <a:endParaRPr lang="en-US"/>
          </a:p>
        </p:txBody>
      </p:sp>
      <p:cxnSp>
        <p:nvCxnSpPr>
          <p:cNvPr id="33" name="Straight Connector 32">
            <a:extLst>
              <a:ext uri="{FF2B5EF4-FFF2-40B4-BE49-F238E27FC236}">
                <a16:creationId xmlns:a16="http://schemas.microsoft.com/office/drawing/2014/main" id="{A3783065-7EBD-4E44-9D33-D4D00AF6E359}"/>
              </a:ext>
            </a:extLst>
          </p:cNvPr>
          <p:cNvCxnSpPr>
            <a:cxnSpLocks/>
          </p:cNvCxnSpPr>
          <p:nvPr/>
        </p:nvCxnSpPr>
        <p:spPr>
          <a:xfrm>
            <a:off x="4535584" y="3262059"/>
            <a:ext cx="1188941" cy="0"/>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6608ADC9-A5B4-4630-886D-B417D168AF4D}"/>
              </a:ext>
            </a:extLst>
          </p:cNvPr>
          <p:cNvCxnSpPr>
            <a:cxnSpLocks/>
          </p:cNvCxnSpPr>
          <p:nvPr/>
        </p:nvCxnSpPr>
        <p:spPr>
          <a:xfrm>
            <a:off x="5207372" y="3258389"/>
            <a:ext cx="237818" cy="1031467"/>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5" name="TextBox 34">
            <a:extLst>
              <a:ext uri="{FF2B5EF4-FFF2-40B4-BE49-F238E27FC236}">
                <a16:creationId xmlns:a16="http://schemas.microsoft.com/office/drawing/2014/main" id="{28DABFC5-D158-43AD-A5A7-A48B564C7D01}"/>
              </a:ext>
            </a:extLst>
          </p:cNvPr>
          <p:cNvSpPr txBox="1"/>
          <p:nvPr/>
        </p:nvSpPr>
        <p:spPr>
          <a:xfrm>
            <a:off x="4501539" y="2806913"/>
            <a:ext cx="871109" cy="430887"/>
          </a:xfrm>
          <a:prstGeom prst="rect">
            <a:avLst/>
          </a:prstGeom>
          <a:noFill/>
        </p:spPr>
        <p:txBody>
          <a:bodyPr wrap="square" rtlCol="0">
            <a:spAutoFit/>
          </a:bodyPr>
          <a:lstStyle/>
          <a:p>
            <a:r>
              <a:rPr lang="en-US" sz="1100" i="1" dirty="0">
                <a:solidFill>
                  <a:schemeClr val="accent2">
                    <a:lumMod val="75000"/>
                  </a:schemeClr>
                </a:solidFill>
              </a:rPr>
              <a:t>Travel direction</a:t>
            </a:r>
          </a:p>
        </p:txBody>
      </p:sp>
      <p:sp>
        <p:nvSpPr>
          <p:cNvPr id="36" name="TextBox 35">
            <a:extLst>
              <a:ext uri="{FF2B5EF4-FFF2-40B4-BE49-F238E27FC236}">
                <a16:creationId xmlns:a16="http://schemas.microsoft.com/office/drawing/2014/main" id="{50051061-D193-4BCA-8E35-8D10DAC65782}"/>
              </a:ext>
            </a:extLst>
          </p:cNvPr>
          <p:cNvSpPr txBox="1"/>
          <p:nvPr/>
        </p:nvSpPr>
        <p:spPr>
          <a:xfrm rot="20770522">
            <a:off x="4486793" y="3666627"/>
            <a:ext cx="871109" cy="600164"/>
          </a:xfrm>
          <a:prstGeom prst="rect">
            <a:avLst/>
          </a:prstGeom>
          <a:noFill/>
        </p:spPr>
        <p:txBody>
          <a:bodyPr wrap="square" rtlCol="0">
            <a:spAutoFit/>
          </a:bodyPr>
          <a:lstStyle/>
          <a:p>
            <a:pPr algn="r"/>
            <a:r>
              <a:rPr lang="en-US" sz="1100" i="1" dirty="0">
                <a:solidFill>
                  <a:srgbClr val="7030A0"/>
                </a:solidFill>
              </a:rPr>
              <a:t>Interior</a:t>
            </a:r>
          </a:p>
          <a:p>
            <a:pPr algn="r"/>
            <a:r>
              <a:rPr lang="en-US" sz="1100" i="1" dirty="0">
                <a:solidFill>
                  <a:srgbClr val="7030A0"/>
                </a:solidFill>
              </a:rPr>
              <a:t>vertex</a:t>
            </a:r>
          </a:p>
          <a:p>
            <a:pPr algn="r"/>
            <a:r>
              <a:rPr lang="en-US" sz="1100" i="1" dirty="0">
                <a:solidFill>
                  <a:srgbClr val="7030A0"/>
                </a:solidFill>
              </a:rPr>
              <a:t>normal</a:t>
            </a:r>
          </a:p>
        </p:txBody>
      </p:sp>
      <p:sp>
        <p:nvSpPr>
          <p:cNvPr id="37" name="TextBox 36">
            <a:extLst>
              <a:ext uri="{FF2B5EF4-FFF2-40B4-BE49-F238E27FC236}">
                <a16:creationId xmlns:a16="http://schemas.microsoft.com/office/drawing/2014/main" id="{047EFDE7-64F0-4D06-A843-31E554B25BF2}"/>
              </a:ext>
            </a:extLst>
          </p:cNvPr>
          <p:cNvSpPr txBox="1"/>
          <p:nvPr/>
        </p:nvSpPr>
        <p:spPr>
          <a:xfrm>
            <a:off x="5244301" y="3403844"/>
            <a:ext cx="1050588" cy="707886"/>
          </a:xfrm>
          <a:prstGeom prst="rect">
            <a:avLst/>
          </a:prstGeom>
          <a:noFill/>
        </p:spPr>
        <p:txBody>
          <a:bodyPr wrap="square">
            <a:spAutoFit/>
          </a:bodyPr>
          <a:lstStyle/>
          <a:p>
            <a:r>
              <a:rPr lang="en-US" sz="4000" i="1" dirty="0">
                <a:solidFill>
                  <a:srgbClr val="7030A0"/>
                </a:solidFill>
              </a:rPr>
              <a:t>ᶿ</a:t>
            </a:r>
            <a:r>
              <a:rPr lang="en-US" i="1" dirty="0">
                <a:solidFill>
                  <a:srgbClr val="7030A0"/>
                </a:solidFill>
              </a:rPr>
              <a:t>vertex</a:t>
            </a:r>
          </a:p>
        </p:txBody>
      </p:sp>
      <p:sp>
        <p:nvSpPr>
          <p:cNvPr id="38" name="Arc 37">
            <a:extLst>
              <a:ext uri="{FF2B5EF4-FFF2-40B4-BE49-F238E27FC236}">
                <a16:creationId xmlns:a16="http://schemas.microsoft.com/office/drawing/2014/main" id="{88F00626-FBAD-4DDB-9321-8655476A7CD3}"/>
              </a:ext>
            </a:extLst>
          </p:cNvPr>
          <p:cNvSpPr/>
          <p:nvPr/>
        </p:nvSpPr>
        <p:spPr>
          <a:xfrm rot="13253336">
            <a:off x="4136225" y="2428562"/>
            <a:ext cx="1785056" cy="1618476"/>
          </a:xfrm>
          <a:prstGeom prst="arc">
            <a:avLst>
              <a:gd name="adj1" fmla="val 7164577"/>
              <a:gd name="adj2" fmla="val 9825765"/>
            </a:avLst>
          </a:prstGeom>
          <a:ln w="28575">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7030A0"/>
              </a:solidFill>
            </a:endParaRPr>
          </a:p>
        </p:txBody>
      </p:sp>
      <p:sp>
        <p:nvSpPr>
          <p:cNvPr id="40" name="TextBox 39">
            <a:extLst>
              <a:ext uri="{FF2B5EF4-FFF2-40B4-BE49-F238E27FC236}">
                <a16:creationId xmlns:a16="http://schemas.microsoft.com/office/drawing/2014/main" id="{F5644C5E-2F87-4E2A-9589-EC64B1D51257}"/>
              </a:ext>
            </a:extLst>
          </p:cNvPr>
          <p:cNvSpPr txBox="1"/>
          <p:nvPr/>
        </p:nvSpPr>
        <p:spPr>
          <a:xfrm>
            <a:off x="5782164" y="2747997"/>
            <a:ext cx="871109" cy="769441"/>
          </a:xfrm>
          <a:prstGeom prst="rect">
            <a:avLst/>
          </a:prstGeom>
          <a:noFill/>
        </p:spPr>
        <p:txBody>
          <a:bodyPr wrap="square" rtlCol="0">
            <a:spAutoFit/>
          </a:bodyPr>
          <a:lstStyle/>
          <a:p>
            <a:pPr algn="r"/>
            <a:r>
              <a:rPr lang="en-US" sz="1100" i="1" dirty="0">
                <a:solidFill>
                  <a:schemeClr val="accent2">
                    <a:lumMod val="75000"/>
                  </a:schemeClr>
                </a:solidFill>
              </a:rPr>
              <a:t>Vertex-width search </a:t>
            </a:r>
          </a:p>
          <a:p>
            <a:pPr algn="r"/>
            <a:r>
              <a:rPr lang="en-US" sz="1100" i="1" dirty="0">
                <a:solidFill>
                  <a:schemeClr val="accent2">
                    <a:lumMod val="75000"/>
                  </a:schemeClr>
                </a:solidFill>
              </a:rPr>
              <a:t>cone</a:t>
            </a:r>
          </a:p>
        </p:txBody>
      </p:sp>
      <p:sp>
        <p:nvSpPr>
          <p:cNvPr id="41" name="TextBox 40">
            <a:extLst>
              <a:ext uri="{FF2B5EF4-FFF2-40B4-BE49-F238E27FC236}">
                <a16:creationId xmlns:a16="http://schemas.microsoft.com/office/drawing/2014/main" id="{1DFA9D1A-A018-4B19-AE95-22DA5AD958CA}"/>
              </a:ext>
            </a:extLst>
          </p:cNvPr>
          <p:cNvSpPr txBox="1"/>
          <p:nvPr/>
        </p:nvSpPr>
        <p:spPr>
          <a:xfrm rot="4678356">
            <a:off x="5146275" y="3318754"/>
            <a:ext cx="262775" cy="400110"/>
          </a:xfrm>
          <a:prstGeom prst="rect">
            <a:avLst/>
          </a:prstGeom>
          <a:noFill/>
        </p:spPr>
        <p:txBody>
          <a:bodyPr wrap="square" rtlCol="0">
            <a:spAutoFit/>
          </a:bodyPr>
          <a:lstStyle/>
          <a:p>
            <a:pPr algn="r"/>
            <a:r>
              <a:rPr lang="en-US" sz="2000" dirty="0">
                <a:solidFill>
                  <a:srgbClr val="7030A0"/>
                </a:solidFill>
              </a:rPr>
              <a:t>=</a:t>
            </a:r>
          </a:p>
        </p:txBody>
      </p:sp>
      <p:sp>
        <p:nvSpPr>
          <p:cNvPr id="42" name="TextBox 41">
            <a:extLst>
              <a:ext uri="{FF2B5EF4-FFF2-40B4-BE49-F238E27FC236}">
                <a16:creationId xmlns:a16="http://schemas.microsoft.com/office/drawing/2014/main" id="{EAD8BE57-6356-4F7A-B08D-AE032510E069}"/>
              </a:ext>
            </a:extLst>
          </p:cNvPr>
          <p:cNvSpPr txBox="1"/>
          <p:nvPr/>
        </p:nvSpPr>
        <p:spPr>
          <a:xfrm>
            <a:off x="5692481" y="2969671"/>
            <a:ext cx="331289" cy="584775"/>
          </a:xfrm>
          <a:prstGeom prst="rect">
            <a:avLst/>
          </a:prstGeom>
          <a:noFill/>
        </p:spPr>
        <p:txBody>
          <a:bodyPr wrap="square" rtlCol="0">
            <a:spAutoFit/>
          </a:bodyPr>
          <a:lstStyle/>
          <a:p>
            <a:pPr algn="r"/>
            <a:r>
              <a:rPr lang="en-US" sz="3200" dirty="0">
                <a:solidFill>
                  <a:srgbClr val="7030A0"/>
                </a:solidFill>
              </a:rPr>
              <a:t>=</a:t>
            </a:r>
          </a:p>
        </p:txBody>
      </p:sp>
    </p:spTree>
    <p:extLst>
      <p:ext uri="{BB962C8B-B14F-4D97-AF65-F5344CB8AC3E}">
        <p14:creationId xmlns:p14="http://schemas.microsoft.com/office/powerpoint/2010/main" val="40089245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For each encounter with a polytope obstructing the path, we can model navigating around the obstacle as a choice between the larger and smaller divergence angles, </a:t>
            </a:r>
            <a:r>
              <a:rPr lang="el-GR" sz="2400" dirty="0">
                <a:latin typeface="Times New Roman" panose="02020603050405020304" pitchFamily="18" charset="0"/>
                <a:cs typeface="Times New Roman" panose="02020603050405020304" pitchFamily="18" charset="0"/>
              </a:rPr>
              <a:t>θ</a:t>
            </a:r>
            <a:r>
              <a:rPr lang="en-US" sz="2400" i="1" baseline="-25000" dirty="0">
                <a:latin typeface="Times New Roman" panose="02020603050405020304" pitchFamily="18" charset="0"/>
                <a:cs typeface="Times New Roman" panose="02020603050405020304" pitchFamily="18" charset="0"/>
              </a:rPr>
              <a:t>big </a:t>
            </a:r>
            <a:r>
              <a:rPr lang="en-US" sz="2400" i="1" dirty="0">
                <a:latin typeface="Times New Roman" panose="02020603050405020304" pitchFamily="18" charset="0"/>
                <a:cs typeface="Times New Roman" panose="02020603050405020304" pitchFamily="18" charset="0"/>
              </a:rPr>
              <a:t> </a:t>
            </a:r>
            <a:r>
              <a:rPr lang="en-US" sz="2400" dirty="0"/>
              <a:t>and</a:t>
            </a:r>
            <a:r>
              <a:rPr lang="en-US" sz="2400" i="1" dirty="0"/>
              <a:t> </a:t>
            </a:r>
            <a:r>
              <a:rPr lang="el-GR" sz="2400" dirty="0">
                <a:latin typeface="Times New Roman" panose="02020603050405020304" pitchFamily="18" charset="0"/>
                <a:cs typeface="Times New Roman" panose="02020603050405020304" pitchFamily="18" charset="0"/>
              </a:rPr>
              <a:t>θ</a:t>
            </a:r>
            <a:r>
              <a:rPr lang="en-US" sz="2400" i="1" baseline="-25000" dirty="0">
                <a:latin typeface="Times New Roman" panose="02020603050405020304" pitchFamily="18" charset="0"/>
                <a:cs typeface="Times New Roman" panose="02020603050405020304" pitchFamily="18" charset="0"/>
              </a:rPr>
              <a:t>small </a:t>
            </a:r>
            <a:r>
              <a:rPr lang="en-US" sz="2400" i="1" dirty="0"/>
              <a:t>, </a:t>
            </a:r>
            <a:r>
              <a:rPr lang="en-US" sz="2400" dirty="0"/>
              <a:t>respectively.</a:t>
            </a:r>
          </a:p>
        </p:txBody>
      </p:sp>
      <p:sp>
        <p:nvSpPr>
          <p:cNvPr id="3" name="Slide Number Placeholder 2">
            <a:extLst>
              <a:ext uri="{FF2B5EF4-FFF2-40B4-BE49-F238E27FC236}">
                <a16:creationId xmlns:a16="http://schemas.microsoft.com/office/drawing/2014/main" id="{68BE3E55-C4DF-4814-8C30-A377FEF385C4}"/>
              </a:ext>
            </a:extLst>
          </p:cNvPr>
          <p:cNvSpPr>
            <a:spLocks noGrp="1"/>
          </p:cNvSpPr>
          <p:nvPr>
            <p:ph type="sldNum" sz="quarter" idx="12"/>
          </p:nvPr>
        </p:nvSpPr>
        <p:spPr/>
        <p:txBody>
          <a:bodyPr/>
          <a:lstStyle/>
          <a:p>
            <a:fld id="{13715FCE-A2F7-4E8B-B9BA-AB10BCE9C506}" type="slidenum">
              <a:rPr lang="en-US" smtClean="0"/>
              <a:t>91</a:t>
            </a:fld>
            <a:endParaRPr lang="en-US"/>
          </a:p>
        </p:txBody>
      </p:sp>
      <p:grpSp>
        <p:nvGrpSpPr>
          <p:cNvPr id="4" name="Group 3"/>
          <p:cNvGrpSpPr/>
          <p:nvPr/>
        </p:nvGrpSpPr>
        <p:grpSpPr>
          <a:xfrm>
            <a:off x="2569080" y="2405092"/>
            <a:ext cx="3789364" cy="2964989"/>
            <a:chOff x="2569080" y="2405092"/>
            <a:chExt cx="3789364" cy="2964989"/>
          </a:xfrm>
        </p:grpSpPr>
        <p:sp>
          <p:nvSpPr>
            <p:cNvPr id="8" name="Pentagon 7">
              <a:extLst>
                <a:ext uri="{FF2B5EF4-FFF2-40B4-BE49-F238E27FC236}">
                  <a16:creationId xmlns:a16="http://schemas.microsoft.com/office/drawing/2014/main" id="{CF41D833-E20C-4850-84ED-0FB287E6AF12}"/>
                </a:ext>
              </a:extLst>
            </p:cNvPr>
            <p:cNvSpPr/>
            <p:nvPr/>
          </p:nvSpPr>
          <p:spPr>
            <a:xfrm rot="18729442">
              <a:off x="4064777" y="3016608"/>
              <a:ext cx="2905183" cy="1682151"/>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Triangle 69"/>
            <p:cNvSpPr/>
            <p:nvPr/>
          </p:nvSpPr>
          <p:spPr>
            <a:xfrm flipH="1" flipV="1">
              <a:off x="4358429" y="4793546"/>
              <a:ext cx="1174542" cy="304560"/>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ight Triangle 62"/>
            <p:cNvSpPr/>
            <p:nvPr/>
          </p:nvSpPr>
          <p:spPr>
            <a:xfrm flipH="1">
              <a:off x="4409226" y="3277360"/>
              <a:ext cx="490345" cy="1505284"/>
            </a:xfrm>
            <a:prstGeom prst="rtTriangle">
              <a:avLst/>
            </a:prstGeom>
            <a:solidFill>
              <a:srgbClr val="FF0000">
                <a:alpha val="2902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a:cxnSpLocks/>
              <a:stCxn id="49" idx="2"/>
            </p:cNvCxnSpPr>
            <p:nvPr/>
          </p:nvCxnSpPr>
          <p:spPr>
            <a:xfrm>
              <a:off x="3004635" y="4751051"/>
              <a:ext cx="1447537" cy="31593"/>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50" name="Arc 49"/>
            <p:cNvSpPr/>
            <p:nvPr/>
          </p:nvSpPr>
          <p:spPr>
            <a:xfrm rot="3389186">
              <a:off x="4138564" y="4608201"/>
              <a:ext cx="609361" cy="609361"/>
            </a:xfrm>
            <a:prstGeom prst="arc">
              <a:avLst>
                <a:gd name="adj1" fmla="val 13236377"/>
                <a:gd name="adj2" fmla="val 16562188"/>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66" name="Straight Connector 65"/>
            <p:cNvCxnSpPr>
              <a:cxnSpLocks/>
              <a:endCxn id="63" idx="0"/>
            </p:cNvCxnSpPr>
            <p:nvPr/>
          </p:nvCxnSpPr>
          <p:spPr>
            <a:xfrm flipV="1">
              <a:off x="4401198" y="3277360"/>
              <a:ext cx="498373" cy="1494793"/>
            </a:xfrm>
            <a:prstGeom prst="line">
              <a:avLst/>
            </a:prstGeom>
            <a:ln w="50800" cap="flat" cmpd="sng" algn="ctr">
              <a:solidFill>
                <a:srgbClr val="FF00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3" name="TextBox 82"/>
            <p:cNvSpPr txBox="1"/>
            <p:nvPr/>
          </p:nvSpPr>
          <p:spPr>
            <a:xfrm>
              <a:off x="5017615" y="4490256"/>
              <a:ext cx="796262" cy="584775"/>
            </a:xfrm>
            <a:prstGeom prst="rect">
              <a:avLst/>
            </a:prstGeom>
            <a:noFill/>
            <a:ln>
              <a:noFill/>
            </a:ln>
          </p:spPr>
          <p:txBody>
            <a:bodyPr wrap="square" rtlCol="0">
              <a:spAutoFit/>
            </a:bodyPr>
            <a:lstStyle/>
            <a:p>
              <a:r>
                <a:rPr lang="en-US" sz="3200" i="1" dirty="0">
                  <a:solidFill>
                    <a:srgbClr val="003300"/>
                  </a:solidFill>
                </a:rPr>
                <a:t>ᶿ</a:t>
              </a:r>
              <a:r>
                <a:rPr lang="en-US" sz="1400" i="1" dirty="0">
                  <a:solidFill>
                    <a:srgbClr val="003300"/>
                  </a:solidFill>
                </a:rPr>
                <a:t>small</a:t>
              </a:r>
              <a:endParaRPr lang="en-US" i="1" dirty="0">
                <a:solidFill>
                  <a:srgbClr val="003300"/>
                </a:solidFill>
              </a:endParaRPr>
            </a:p>
          </p:txBody>
        </p:sp>
        <p:sp>
          <p:nvSpPr>
            <p:cNvPr id="86" name="Arc 85"/>
            <p:cNvSpPr/>
            <p:nvPr/>
          </p:nvSpPr>
          <p:spPr>
            <a:xfrm rot="10800000">
              <a:off x="4189749" y="4455681"/>
              <a:ext cx="914400" cy="914400"/>
            </a:xfrm>
            <a:prstGeom prst="arc">
              <a:avLst>
                <a:gd name="adj1" fmla="val 9954824"/>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68" name="Straight Connector 67"/>
            <p:cNvCxnSpPr>
              <a:cxnSpLocks/>
            </p:cNvCxnSpPr>
            <p:nvPr/>
          </p:nvCxnSpPr>
          <p:spPr>
            <a:xfrm>
              <a:off x="4419837" y="4847093"/>
              <a:ext cx="1161654" cy="241985"/>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DCA9DF03-5E7B-4494-89A3-B78F96AF215D}"/>
                </a:ext>
              </a:extLst>
            </p:cNvPr>
            <p:cNvSpPr txBox="1"/>
            <p:nvPr/>
          </p:nvSpPr>
          <p:spPr>
            <a:xfrm>
              <a:off x="4434596" y="4208771"/>
              <a:ext cx="612024" cy="584775"/>
            </a:xfrm>
            <a:prstGeom prst="rect">
              <a:avLst/>
            </a:prstGeom>
            <a:noFill/>
          </p:spPr>
          <p:txBody>
            <a:bodyPr wrap="square" rtlCol="0">
              <a:spAutoFit/>
            </a:bodyPr>
            <a:lstStyle/>
            <a:p>
              <a:r>
                <a:rPr lang="en-US" sz="3200" i="1" dirty="0">
                  <a:solidFill>
                    <a:srgbClr val="FF0000"/>
                  </a:solidFill>
                </a:rPr>
                <a:t>ᶿ</a:t>
              </a:r>
              <a:r>
                <a:rPr lang="en-US" sz="1400" i="1" dirty="0">
                  <a:solidFill>
                    <a:srgbClr val="FF0000"/>
                  </a:solidFill>
                </a:rPr>
                <a:t>big</a:t>
              </a:r>
              <a:endParaRPr lang="en-US" i="1" dirty="0">
                <a:solidFill>
                  <a:srgbClr val="FF0000"/>
                </a:solidFill>
              </a:endParaRPr>
            </a:p>
          </p:txBody>
        </p:sp>
        <p:sp>
          <p:nvSpPr>
            <p:cNvPr id="49" name="TextBox 48">
              <a:extLst>
                <a:ext uri="{FF2B5EF4-FFF2-40B4-BE49-F238E27FC236}">
                  <a16:creationId xmlns:a16="http://schemas.microsoft.com/office/drawing/2014/main" id="{FAFBC3EF-B4D2-4468-ACAC-11B9C8E0BD99}"/>
                </a:ext>
              </a:extLst>
            </p:cNvPr>
            <p:cNvSpPr txBox="1"/>
            <p:nvPr/>
          </p:nvSpPr>
          <p:spPr>
            <a:xfrm>
              <a:off x="2569080" y="4320164"/>
              <a:ext cx="871109" cy="430887"/>
            </a:xfrm>
            <a:prstGeom prst="rect">
              <a:avLst/>
            </a:prstGeom>
            <a:noFill/>
          </p:spPr>
          <p:txBody>
            <a:bodyPr wrap="square" rtlCol="0">
              <a:spAutoFit/>
            </a:bodyPr>
            <a:lstStyle/>
            <a:p>
              <a:r>
                <a:rPr lang="en-US" sz="1100" i="1" dirty="0">
                  <a:solidFill>
                    <a:schemeClr val="accent2">
                      <a:lumMod val="75000"/>
                    </a:schemeClr>
                  </a:solidFill>
                </a:rPr>
                <a:t>Travel direction</a:t>
              </a:r>
            </a:p>
          </p:txBody>
        </p:sp>
      </p:grpSp>
    </p:spTree>
    <p:extLst>
      <p:ext uri="{BB962C8B-B14F-4D97-AF65-F5344CB8AC3E}">
        <p14:creationId xmlns:p14="http://schemas.microsoft.com/office/powerpoint/2010/main" val="15025317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59807"/>
            <a:ext cx="10515600" cy="1325563"/>
          </a:xfrm>
        </p:spPr>
        <p:txBody>
          <a:bodyPr>
            <a:noAutofit/>
          </a:bodyPr>
          <a:lstStyle/>
          <a:p>
            <a:r>
              <a:rPr lang="en-US" sz="2400" dirty="0"/>
              <a:t>Knowing the divergence angle and associated side length gives a length cost ratio for this individual encounter.</a:t>
            </a:r>
          </a:p>
        </p:txBody>
      </p:sp>
      <p:sp>
        <p:nvSpPr>
          <p:cNvPr id="3" name="Slide Number Placeholder 2">
            <a:extLst>
              <a:ext uri="{FF2B5EF4-FFF2-40B4-BE49-F238E27FC236}">
                <a16:creationId xmlns:a16="http://schemas.microsoft.com/office/drawing/2014/main" id="{68BE3E55-C4DF-4814-8C30-A377FEF385C4}"/>
              </a:ext>
            </a:extLst>
          </p:cNvPr>
          <p:cNvSpPr>
            <a:spLocks noGrp="1"/>
          </p:cNvSpPr>
          <p:nvPr>
            <p:ph type="sldNum" sz="quarter" idx="12"/>
          </p:nvPr>
        </p:nvSpPr>
        <p:spPr/>
        <p:txBody>
          <a:bodyPr/>
          <a:lstStyle/>
          <a:p>
            <a:fld id="{13715FCE-A2F7-4E8B-B9BA-AB10BCE9C506}" type="slidenum">
              <a:rPr lang="en-US" smtClean="0"/>
              <a:t>92</a:t>
            </a:fld>
            <a:endParaRPr lang="en-US"/>
          </a:p>
        </p:txBody>
      </p:sp>
      <p:grpSp>
        <p:nvGrpSpPr>
          <p:cNvPr id="5" name="Group 4">
            <a:extLst>
              <a:ext uri="{FF2B5EF4-FFF2-40B4-BE49-F238E27FC236}">
                <a16:creationId xmlns:a16="http://schemas.microsoft.com/office/drawing/2014/main" id="{4BC686CE-9B28-42E9-94FD-5765E1DFFBA0}"/>
              </a:ext>
            </a:extLst>
          </p:cNvPr>
          <p:cNvGrpSpPr/>
          <p:nvPr/>
        </p:nvGrpSpPr>
        <p:grpSpPr>
          <a:xfrm>
            <a:off x="3314147" y="805251"/>
            <a:ext cx="3789364" cy="4259067"/>
            <a:chOff x="3314147" y="805251"/>
            <a:chExt cx="3789364" cy="4259067"/>
          </a:xfrm>
        </p:grpSpPr>
        <p:sp>
          <p:nvSpPr>
            <p:cNvPr id="8" name="Pentagon 7">
              <a:extLst>
                <a:ext uri="{FF2B5EF4-FFF2-40B4-BE49-F238E27FC236}">
                  <a16:creationId xmlns:a16="http://schemas.microsoft.com/office/drawing/2014/main" id="{CF41D833-E20C-4850-84ED-0FB287E6AF12}"/>
                </a:ext>
              </a:extLst>
            </p:cNvPr>
            <p:cNvSpPr/>
            <p:nvPr/>
          </p:nvSpPr>
          <p:spPr>
            <a:xfrm rot="18729442">
              <a:off x="4809844" y="1660747"/>
              <a:ext cx="2905183" cy="1682151"/>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Triangle 69"/>
            <p:cNvSpPr/>
            <p:nvPr/>
          </p:nvSpPr>
          <p:spPr>
            <a:xfrm flipH="1" flipV="1">
              <a:off x="5103496" y="3437685"/>
              <a:ext cx="1174542" cy="304560"/>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ight Triangle 62"/>
            <p:cNvSpPr/>
            <p:nvPr/>
          </p:nvSpPr>
          <p:spPr>
            <a:xfrm flipH="1">
              <a:off x="5154293" y="1921499"/>
              <a:ext cx="490345" cy="1505284"/>
            </a:xfrm>
            <a:prstGeom prst="rtTriangle">
              <a:avLst/>
            </a:prstGeom>
            <a:solidFill>
              <a:srgbClr val="FF0000">
                <a:alpha val="2902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a:cxnSpLocks/>
              <a:stCxn id="49" idx="2"/>
            </p:cNvCxnSpPr>
            <p:nvPr/>
          </p:nvCxnSpPr>
          <p:spPr>
            <a:xfrm>
              <a:off x="3749702" y="3395190"/>
              <a:ext cx="1447537" cy="31593"/>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50" name="Arc 49"/>
            <p:cNvSpPr/>
            <p:nvPr/>
          </p:nvSpPr>
          <p:spPr>
            <a:xfrm rot="3389186">
              <a:off x="4883631" y="3252340"/>
              <a:ext cx="609361" cy="609361"/>
            </a:xfrm>
            <a:prstGeom prst="arc">
              <a:avLst>
                <a:gd name="adj1" fmla="val 13236377"/>
                <a:gd name="adj2" fmla="val 16562188"/>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53" name="Straight Arrow Connector 52"/>
            <p:cNvCxnSpPr>
              <a:cxnSpLocks/>
            </p:cNvCxnSpPr>
            <p:nvPr/>
          </p:nvCxnSpPr>
          <p:spPr>
            <a:xfrm flipV="1">
              <a:off x="4658101" y="1808895"/>
              <a:ext cx="546648" cy="1417299"/>
            </a:xfrm>
            <a:prstGeom prst="straightConnector1">
              <a:avLst/>
            </a:prstGeom>
            <a:ln w="1905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Straight Connector 57"/>
            <p:cNvCxnSpPr>
              <a:cxnSpLocks/>
            </p:cNvCxnSpPr>
            <p:nvPr/>
          </p:nvCxnSpPr>
          <p:spPr>
            <a:xfrm flipH="1">
              <a:off x="5645149" y="1363357"/>
              <a:ext cx="5752" cy="2042518"/>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Straight Connector 59"/>
            <p:cNvCxnSpPr>
              <a:cxnSpLocks/>
            </p:cNvCxnSpPr>
            <p:nvPr/>
          </p:nvCxnSpPr>
          <p:spPr>
            <a:xfrm>
              <a:off x="4514287" y="3150075"/>
              <a:ext cx="589210" cy="264380"/>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p:cNvCxnSpPr>
              <a:cxnSpLocks/>
              <a:endCxn id="63" idx="0"/>
            </p:cNvCxnSpPr>
            <p:nvPr/>
          </p:nvCxnSpPr>
          <p:spPr>
            <a:xfrm flipV="1">
              <a:off x="5146265" y="1921499"/>
              <a:ext cx="498373" cy="1494793"/>
            </a:xfrm>
            <a:prstGeom prst="line">
              <a:avLst/>
            </a:prstGeom>
            <a:ln w="50800" cap="flat" cmpd="sng" algn="ctr">
              <a:solidFill>
                <a:srgbClr val="FF00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74" name="Straight Connector 73"/>
            <p:cNvCxnSpPr>
              <a:cxnSpLocks/>
            </p:cNvCxnSpPr>
            <p:nvPr/>
          </p:nvCxnSpPr>
          <p:spPr>
            <a:xfrm flipH="1" flipV="1">
              <a:off x="5053041" y="1720090"/>
              <a:ext cx="571051" cy="201764"/>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6" name="Straight Connector 75"/>
            <p:cNvCxnSpPr>
              <a:cxnSpLocks/>
              <a:stCxn id="63" idx="4"/>
            </p:cNvCxnSpPr>
            <p:nvPr/>
          </p:nvCxnSpPr>
          <p:spPr>
            <a:xfrm flipV="1">
              <a:off x="5154293" y="1363357"/>
              <a:ext cx="82028" cy="2063426"/>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0" name="Straight Arrow Connector 79"/>
            <p:cNvCxnSpPr>
              <a:cxnSpLocks/>
            </p:cNvCxnSpPr>
            <p:nvPr/>
          </p:nvCxnSpPr>
          <p:spPr>
            <a:xfrm flipV="1">
              <a:off x="5235907" y="1479379"/>
              <a:ext cx="415505" cy="1950"/>
            </a:xfrm>
            <a:prstGeom prst="straightConnector1">
              <a:avLst/>
            </a:prstGeom>
            <a:ln w="1905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83" name="TextBox 82"/>
            <p:cNvSpPr txBox="1"/>
            <p:nvPr/>
          </p:nvSpPr>
          <p:spPr>
            <a:xfrm>
              <a:off x="5762681" y="3134395"/>
              <a:ext cx="1333443" cy="584775"/>
            </a:xfrm>
            <a:prstGeom prst="rect">
              <a:avLst/>
            </a:prstGeom>
            <a:noFill/>
            <a:ln>
              <a:noFill/>
            </a:ln>
          </p:spPr>
          <p:txBody>
            <a:bodyPr wrap="square" rtlCol="0">
              <a:spAutoFit/>
            </a:bodyPr>
            <a:lstStyle/>
            <a:p>
              <a:r>
                <a:rPr lang="en-US" sz="3200" i="1" dirty="0">
                  <a:solidFill>
                    <a:srgbClr val="003300"/>
                  </a:solidFill>
                </a:rPr>
                <a:t>ᶿ</a:t>
              </a:r>
              <a:r>
                <a:rPr lang="en-US" sz="1400" i="1" dirty="0">
                  <a:solidFill>
                    <a:srgbClr val="003300"/>
                  </a:solidFill>
                </a:rPr>
                <a:t>small</a:t>
              </a:r>
              <a:endParaRPr lang="en-US" i="1" dirty="0">
                <a:solidFill>
                  <a:srgbClr val="003300"/>
                </a:solidFill>
              </a:endParaRPr>
            </a:p>
          </p:txBody>
        </p:sp>
        <p:sp>
          <p:nvSpPr>
            <p:cNvPr id="86" name="Arc 85"/>
            <p:cNvSpPr/>
            <p:nvPr/>
          </p:nvSpPr>
          <p:spPr>
            <a:xfrm rot="10800000">
              <a:off x="4934816" y="3099820"/>
              <a:ext cx="914400" cy="914400"/>
            </a:xfrm>
            <a:prstGeom prst="arc">
              <a:avLst>
                <a:gd name="adj1" fmla="val 9954824"/>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68" name="Straight Connector 67"/>
            <p:cNvCxnSpPr>
              <a:cxnSpLocks/>
            </p:cNvCxnSpPr>
            <p:nvPr/>
          </p:nvCxnSpPr>
          <p:spPr>
            <a:xfrm>
              <a:off x="5164904" y="3491232"/>
              <a:ext cx="1161654" cy="241985"/>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9" name="Straight Arrow Connector 88"/>
            <p:cNvCxnSpPr>
              <a:cxnSpLocks/>
            </p:cNvCxnSpPr>
            <p:nvPr/>
          </p:nvCxnSpPr>
          <p:spPr>
            <a:xfrm flipH="1" flipV="1">
              <a:off x="5136032" y="4591346"/>
              <a:ext cx="1138256" cy="18303"/>
            </a:xfrm>
            <a:prstGeom prst="straightConnector1">
              <a:avLst/>
            </a:prstGeom>
            <a:ln w="19050" cap="flat" cmpd="sng" algn="ctr">
              <a:solidFill>
                <a:srgbClr val="0033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Connector 90"/>
            <p:cNvCxnSpPr/>
            <p:nvPr/>
          </p:nvCxnSpPr>
          <p:spPr>
            <a:xfrm>
              <a:off x="6280672" y="3441967"/>
              <a:ext cx="0" cy="1329963"/>
            </a:xfrm>
            <a:prstGeom prst="line">
              <a:avLst/>
            </a:prstGeom>
            <a:ln w="19050" cap="flat" cmpd="sng" algn="ctr">
              <a:solidFill>
                <a:srgbClr val="0033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Connector 91"/>
            <p:cNvCxnSpPr/>
            <p:nvPr/>
          </p:nvCxnSpPr>
          <p:spPr>
            <a:xfrm flipV="1">
              <a:off x="4955314" y="3459180"/>
              <a:ext cx="186496" cy="632699"/>
            </a:xfrm>
            <a:prstGeom prst="line">
              <a:avLst/>
            </a:prstGeom>
            <a:ln w="19050" cap="flat" cmpd="sng" algn="ctr">
              <a:solidFill>
                <a:srgbClr val="0033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7" name="Straight Arrow Connector 96"/>
            <p:cNvCxnSpPr>
              <a:cxnSpLocks/>
            </p:cNvCxnSpPr>
            <p:nvPr/>
          </p:nvCxnSpPr>
          <p:spPr>
            <a:xfrm flipH="1" flipV="1">
              <a:off x="4981133" y="3936228"/>
              <a:ext cx="1115064" cy="369626"/>
            </a:xfrm>
            <a:prstGeom prst="straightConnector1">
              <a:avLst/>
            </a:prstGeom>
            <a:ln w="19050" cap="flat" cmpd="sng" algn="ctr">
              <a:solidFill>
                <a:srgbClr val="0033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Connector 98"/>
            <p:cNvCxnSpPr>
              <a:cxnSpLocks/>
            </p:cNvCxnSpPr>
            <p:nvPr/>
          </p:nvCxnSpPr>
          <p:spPr>
            <a:xfrm>
              <a:off x="5136033" y="3491232"/>
              <a:ext cx="8124" cy="1280698"/>
            </a:xfrm>
            <a:prstGeom prst="line">
              <a:avLst/>
            </a:prstGeom>
            <a:ln w="19050" cap="flat" cmpd="sng" algn="ctr">
              <a:solidFill>
                <a:srgbClr val="0033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0" name="Straight Connector 99"/>
            <p:cNvCxnSpPr>
              <a:cxnSpLocks/>
            </p:cNvCxnSpPr>
            <p:nvPr/>
          </p:nvCxnSpPr>
          <p:spPr>
            <a:xfrm flipV="1">
              <a:off x="6033691" y="3751008"/>
              <a:ext cx="252547" cy="691542"/>
            </a:xfrm>
            <a:prstGeom prst="line">
              <a:avLst/>
            </a:prstGeom>
            <a:ln w="19050" cap="flat" cmpd="sng" algn="ctr">
              <a:solidFill>
                <a:srgbClr val="0033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DCA9DF03-5E7B-4494-89A3-B78F96AF215D}"/>
                </a:ext>
              </a:extLst>
            </p:cNvPr>
            <p:cNvSpPr txBox="1"/>
            <p:nvPr/>
          </p:nvSpPr>
          <p:spPr>
            <a:xfrm>
              <a:off x="5179663" y="2852910"/>
              <a:ext cx="612024" cy="584775"/>
            </a:xfrm>
            <a:prstGeom prst="rect">
              <a:avLst/>
            </a:prstGeom>
            <a:noFill/>
          </p:spPr>
          <p:txBody>
            <a:bodyPr wrap="square" rtlCol="0">
              <a:spAutoFit/>
            </a:bodyPr>
            <a:lstStyle/>
            <a:p>
              <a:r>
                <a:rPr lang="en-US" sz="3200" i="1" dirty="0">
                  <a:solidFill>
                    <a:srgbClr val="FF0000"/>
                  </a:solidFill>
                </a:rPr>
                <a:t>ᶿ</a:t>
              </a:r>
              <a:r>
                <a:rPr lang="en-US" sz="1400" i="1" dirty="0">
                  <a:solidFill>
                    <a:srgbClr val="FF0000"/>
                  </a:solidFill>
                </a:rPr>
                <a:t>big</a:t>
              </a:r>
              <a:endParaRPr lang="en-US" i="1" dirty="0">
                <a:solidFill>
                  <a:srgbClr val="FF0000"/>
                </a:solidFill>
              </a:endParaRPr>
            </a:p>
          </p:txBody>
        </p:sp>
        <p:sp>
          <p:nvSpPr>
            <p:cNvPr id="43" name="TextBox 42">
              <a:extLst>
                <a:ext uri="{FF2B5EF4-FFF2-40B4-BE49-F238E27FC236}">
                  <a16:creationId xmlns:a16="http://schemas.microsoft.com/office/drawing/2014/main" id="{E5AD02B0-2786-4139-8628-61C94C1A5D4C}"/>
                </a:ext>
              </a:extLst>
            </p:cNvPr>
            <p:cNvSpPr txBox="1"/>
            <p:nvPr/>
          </p:nvSpPr>
          <p:spPr>
            <a:xfrm>
              <a:off x="5146833" y="805251"/>
              <a:ext cx="612024" cy="584775"/>
            </a:xfrm>
            <a:prstGeom prst="rect">
              <a:avLst/>
            </a:prstGeom>
            <a:noFill/>
          </p:spPr>
          <p:txBody>
            <a:bodyPr wrap="square" rtlCol="0">
              <a:spAutoFit/>
            </a:bodyPr>
            <a:lstStyle/>
            <a:p>
              <a:r>
                <a:rPr lang="en-US" sz="3200" i="1" dirty="0" err="1">
                  <a:solidFill>
                    <a:srgbClr val="FF0000"/>
                  </a:solidFill>
                </a:rPr>
                <a:t>L</a:t>
              </a:r>
              <a:r>
                <a:rPr lang="en-US" sz="1400" i="1" dirty="0" err="1">
                  <a:solidFill>
                    <a:srgbClr val="FF0000"/>
                  </a:solidFill>
                </a:rPr>
                <a:t>big</a:t>
              </a:r>
              <a:endParaRPr lang="en-US" i="1" dirty="0">
                <a:solidFill>
                  <a:srgbClr val="FF0000"/>
                </a:solidFill>
              </a:endParaRPr>
            </a:p>
          </p:txBody>
        </p:sp>
        <p:sp>
          <p:nvSpPr>
            <p:cNvPr id="45" name="TextBox 44">
              <a:extLst>
                <a:ext uri="{FF2B5EF4-FFF2-40B4-BE49-F238E27FC236}">
                  <a16:creationId xmlns:a16="http://schemas.microsoft.com/office/drawing/2014/main" id="{EC4EC605-EAB9-45F7-A863-EFCC68DADDF8}"/>
                </a:ext>
              </a:extLst>
            </p:cNvPr>
            <p:cNvSpPr txBox="1"/>
            <p:nvPr/>
          </p:nvSpPr>
          <p:spPr>
            <a:xfrm>
              <a:off x="4188378" y="1941776"/>
              <a:ext cx="758575" cy="707886"/>
            </a:xfrm>
            <a:prstGeom prst="rect">
              <a:avLst/>
            </a:prstGeom>
            <a:noFill/>
          </p:spPr>
          <p:txBody>
            <a:bodyPr wrap="square">
              <a:spAutoFit/>
            </a:bodyPr>
            <a:lstStyle/>
            <a:p>
              <a:r>
                <a:rPr lang="en-US" sz="4000" i="1" dirty="0" err="1">
                  <a:solidFill>
                    <a:srgbClr val="FF0000"/>
                  </a:solidFill>
                </a:rPr>
                <a:t>S</a:t>
              </a:r>
              <a:r>
                <a:rPr lang="en-US" sz="1800" i="1" dirty="0" err="1">
                  <a:solidFill>
                    <a:srgbClr val="FF0000"/>
                  </a:solidFill>
                </a:rPr>
                <a:t>big</a:t>
              </a:r>
              <a:endParaRPr lang="en-US" i="1" dirty="0">
                <a:solidFill>
                  <a:srgbClr val="FF0000"/>
                </a:solidFill>
              </a:endParaRPr>
            </a:p>
          </p:txBody>
        </p:sp>
        <p:sp>
          <p:nvSpPr>
            <p:cNvPr id="46" name="TextBox 45">
              <a:extLst>
                <a:ext uri="{FF2B5EF4-FFF2-40B4-BE49-F238E27FC236}">
                  <a16:creationId xmlns:a16="http://schemas.microsoft.com/office/drawing/2014/main" id="{8AAC5F6B-F4DC-4133-8776-623F499FFD3B}"/>
                </a:ext>
              </a:extLst>
            </p:cNvPr>
            <p:cNvSpPr txBox="1"/>
            <p:nvPr/>
          </p:nvSpPr>
          <p:spPr>
            <a:xfrm>
              <a:off x="5231278" y="3973193"/>
              <a:ext cx="1003509" cy="707886"/>
            </a:xfrm>
            <a:prstGeom prst="rect">
              <a:avLst/>
            </a:prstGeom>
            <a:noFill/>
          </p:spPr>
          <p:txBody>
            <a:bodyPr wrap="square">
              <a:spAutoFit/>
            </a:bodyPr>
            <a:lstStyle/>
            <a:p>
              <a:r>
                <a:rPr lang="en-US" sz="4000" i="1" dirty="0" err="1">
                  <a:solidFill>
                    <a:srgbClr val="003300"/>
                  </a:solidFill>
                </a:rPr>
                <a:t>S</a:t>
              </a:r>
              <a:r>
                <a:rPr lang="en-US" sz="1800" i="1" dirty="0" err="1">
                  <a:solidFill>
                    <a:srgbClr val="003300"/>
                  </a:solidFill>
                </a:rPr>
                <a:t>small</a:t>
              </a:r>
              <a:endParaRPr lang="en-US" i="1" dirty="0">
                <a:solidFill>
                  <a:srgbClr val="003300"/>
                </a:solidFill>
              </a:endParaRPr>
            </a:p>
          </p:txBody>
        </p:sp>
        <p:sp>
          <p:nvSpPr>
            <p:cNvPr id="48" name="TextBox 47">
              <a:extLst>
                <a:ext uri="{FF2B5EF4-FFF2-40B4-BE49-F238E27FC236}">
                  <a16:creationId xmlns:a16="http://schemas.microsoft.com/office/drawing/2014/main" id="{4A3C71E5-DBA3-4B0B-8D08-500F056C5646}"/>
                </a:ext>
              </a:extLst>
            </p:cNvPr>
            <p:cNvSpPr txBox="1"/>
            <p:nvPr/>
          </p:nvSpPr>
          <p:spPr>
            <a:xfrm>
              <a:off x="5442176" y="4479543"/>
              <a:ext cx="977085" cy="584775"/>
            </a:xfrm>
            <a:prstGeom prst="rect">
              <a:avLst/>
            </a:prstGeom>
            <a:noFill/>
          </p:spPr>
          <p:txBody>
            <a:bodyPr wrap="square" rtlCol="0">
              <a:spAutoFit/>
            </a:bodyPr>
            <a:lstStyle/>
            <a:p>
              <a:r>
                <a:rPr lang="en-US" sz="3200" i="1" dirty="0" err="1">
                  <a:solidFill>
                    <a:srgbClr val="003300"/>
                  </a:solidFill>
                </a:rPr>
                <a:t>L</a:t>
              </a:r>
              <a:r>
                <a:rPr lang="en-US" sz="1400" i="1" dirty="0" err="1">
                  <a:solidFill>
                    <a:srgbClr val="003300"/>
                  </a:solidFill>
                </a:rPr>
                <a:t>small</a:t>
              </a:r>
              <a:endParaRPr lang="en-US" i="1" dirty="0">
                <a:solidFill>
                  <a:srgbClr val="003300"/>
                </a:solidFill>
              </a:endParaRPr>
            </a:p>
          </p:txBody>
        </p:sp>
        <p:sp>
          <p:nvSpPr>
            <p:cNvPr id="49" name="TextBox 48">
              <a:extLst>
                <a:ext uri="{FF2B5EF4-FFF2-40B4-BE49-F238E27FC236}">
                  <a16:creationId xmlns:a16="http://schemas.microsoft.com/office/drawing/2014/main" id="{FAFBC3EF-B4D2-4468-ACAC-11B9C8E0BD99}"/>
                </a:ext>
              </a:extLst>
            </p:cNvPr>
            <p:cNvSpPr txBox="1"/>
            <p:nvPr/>
          </p:nvSpPr>
          <p:spPr>
            <a:xfrm>
              <a:off x="3314147" y="2964303"/>
              <a:ext cx="871109" cy="430887"/>
            </a:xfrm>
            <a:prstGeom prst="rect">
              <a:avLst/>
            </a:prstGeom>
            <a:noFill/>
          </p:spPr>
          <p:txBody>
            <a:bodyPr wrap="square" rtlCol="0">
              <a:spAutoFit/>
            </a:bodyPr>
            <a:lstStyle/>
            <a:p>
              <a:r>
                <a:rPr lang="en-US" sz="1100" i="1" dirty="0">
                  <a:solidFill>
                    <a:schemeClr val="accent2">
                      <a:lumMod val="75000"/>
                    </a:schemeClr>
                  </a:solidFill>
                </a:rPr>
                <a:t>Travel direction</a:t>
              </a:r>
            </a:p>
          </p:txBody>
        </p:sp>
      </p:grpSp>
      <p:sp>
        <p:nvSpPr>
          <p:cNvPr id="31" name="Title 1"/>
          <p:cNvSpPr txBox="1">
            <a:spLocks/>
          </p:cNvSpPr>
          <p:nvPr/>
        </p:nvSpPr>
        <p:spPr>
          <a:xfrm>
            <a:off x="432967" y="5270366"/>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This will indicate the distance the vehicle has to traverse, defined by </a:t>
            </a:r>
            <a:r>
              <a:rPr lang="en-US" sz="2400" i="1" dirty="0" err="1">
                <a:latin typeface="Times New Roman" panose="02020603050405020304" pitchFamily="18" charset="0"/>
                <a:cs typeface="Times New Roman" panose="02020603050405020304" pitchFamily="18" charset="0"/>
              </a:rPr>
              <a:t>S</a:t>
            </a:r>
            <a:r>
              <a:rPr lang="en-US" sz="2400" i="1" baseline="-25000" dirty="0" err="1">
                <a:latin typeface="Times New Roman" panose="02020603050405020304" pitchFamily="18" charset="0"/>
                <a:cs typeface="Times New Roman" panose="02020603050405020304" pitchFamily="18" charset="0"/>
              </a:rPr>
              <a:t>big</a:t>
            </a:r>
            <a:r>
              <a:rPr lang="en-US" sz="2400" i="1" dirty="0">
                <a:latin typeface="Times New Roman" panose="02020603050405020304" pitchFamily="18" charset="0"/>
                <a:cs typeface="Times New Roman" panose="02020603050405020304" pitchFamily="18" charset="0"/>
              </a:rPr>
              <a:t> </a:t>
            </a:r>
            <a:r>
              <a:rPr lang="en-US" sz="2400" dirty="0"/>
              <a:t>and </a:t>
            </a:r>
            <a:r>
              <a:rPr lang="en-US" sz="2400" i="1" dirty="0" err="1">
                <a:latin typeface="Times New Roman" panose="02020603050405020304" pitchFamily="18" charset="0"/>
                <a:cs typeface="Times New Roman" panose="02020603050405020304" pitchFamily="18" charset="0"/>
              </a:rPr>
              <a:t>S</a:t>
            </a:r>
            <a:r>
              <a:rPr lang="en-US" sz="2400" i="1" baseline="-25000" dirty="0" err="1">
                <a:latin typeface="Times New Roman" panose="02020603050405020304" pitchFamily="18" charset="0"/>
                <a:cs typeface="Times New Roman" panose="02020603050405020304" pitchFamily="18" charset="0"/>
              </a:rPr>
              <a:t>small</a:t>
            </a:r>
            <a:r>
              <a:rPr lang="en-US" sz="2400" i="1" dirty="0">
                <a:latin typeface="Times New Roman" panose="02020603050405020304" pitchFamily="18" charset="0"/>
                <a:cs typeface="Times New Roman" panose="02020603050405020304" pitchFamily="18" charset="0"/>
              </a:rPr>
              <a:t> </a:t>
            </a:r>
            <a:r>
              <a:rPr lang="en-US" sz="2400" dirty="0"/>
              <a:t>, the side lengths associated with the bigger and smaller deflection angles, respectively, and the distance the vehicle will progress towards the goal, defined by </a:t>
            </a:r>
            <a:r>
              <a:rPr lang="en-US" sz="2400" i="1" dirty="0" err="1">
                <a:latin typeface="Times New Roman" panose="02020603050405020304" pitchFamily="18" charset="0"/>
                <a:cs typeface="Times New Roman" panose="02020603050405020304" pitchFamily="18" charset="0"/>
              </a:rPr>
              <a:t>L</a:t>
            </a:r>
            <a:r>
              <a:rPr lang="en-US" sz="2400" i="1" baseline="-25000" dirty="0" err="1">
                <a:latin typeface="Times New Roman" panose="02020603050405020304" pitchFamily="18" charset="0"/>
                <a:cs typeface="Times New Roman" panose="02020603050405020304" pitchFamily="18" charset="0"/>
              </a:rPr>
              <a:t>big</a:t>
            </a:r>
            <a:r>
              <a:rPr lang="en-US" sz="2400" dirty="0"/>
              <a:t> and </a:t>
            </a:r>
            <a:r>
              <a:rPr lang="en-US" sz="2400" i="1" dirty="0" err="1">
                <a:latin typeface="Times New Roman" panose="02020603050405020304" pitchFamily="18" charset="0"/>
                <a:cs typeface="Times New Roman" panose="02020603050405020304" pitchFamily="18" charset="0"/>
              </a:rPr>
              <a:t>L</a:t>
            </a:r>
            <a:r>
              <a:rPr lang="en-US" sz="2400" i="1" baseline="-25000" dirty="0" err="1">
                <a:latin typeface="Times New Roman" panose="02020603050405020304" pitchFamily="18" charset="0"/>
                <a:cs typeface="Times New Roman" panose="02020603050405020304" pitchFamily="18" charset="0"/>
              </a:rPr>
              <a:t>small</a:t>
            </a:r>
            <a:r>
              <a:rPr lang="en-US" sz="2400" i="1" dirty="0">
                <a:latin typeface="Times New Roman" panose="02020603050405020304" pitchFamily="18" charset="0"/>
                <a:cs typeface="Times New Roman" panose="02020603050405020304" pitchFamily="18" charset="0"/>
              </a:rPr>
              <a:t> </a:t>
            </a:r>
            <a:r>
              <a:rPr lang="en-US" sz="2400" dirty="0"/>
              <a:t>, the distances moved forward according to the travel direction, resulting from navigating around the bigger and smaller divergence, respectively.</a:t>
            </a:r>
          </a:p>
        </p:txBody>
      </p:sp>
    </p:spTree>
    <p:extLst>
      <p:ext uri="{BB962C8B-B14F-4D97-AF65-F5344CB8AC3E}">
        <p14:creationId xmlns:p14="http://schemas.microsoft.com/office/powerpoint/2010/main" val="1881580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For each angle we can use the direction of travel to find the chosen, smaller divergence angle and unchosen, larger divergence angle, and their associated side lengths. We can do this with path vector, vertex normal vector, and vertex magnitude.</a:t>
            </a:r>
          </a:p>
        </p:txBody>
      </p:sp>
      <p:sp>
        <p:nvSpPr>
          <p:cNvPr id="3" name="Slide Number Placeholder 2">
            <a:extLst>
              <a:ext uri="{FF2B5EF4-FFF2-40B4-BE49-F238E27FC236}">
                <a16:creationId xmlns:a16="http://schemas.microsoft.com/office/drawing/2014/main" id="{73078DB6-42A5-4E01-A5F7-821DADA94DCE}"/>
              </a:ext>
            </a:extLst>
          </p:cNvPr>
          <p:cNvSpPr>
            <a:spLocks noGrp="1"/>
          </p:cNvSpPr>
          <p:nvPr>
            <p:ph type="sldNum" sz="quarter" idx="12"/>
          </p:nvPr>
        </p:nvSpPr>
        <p:spPr/>
        <p:txBody>
          <a:bodyPr/>
          <a:lstStyle/>
          <a:p>
            <a:fld id="{13715FCE-A2F7-4E8B-B9BA-AB10BCE9C506}" type="slidenum">
              <a:rPr lang="en-US" smtClean="0"/>
              <a:t>93</a:t>
            </a:fld>
            <a:endParaRPr lang="en-US"/>
          </a:p>
        </p:txBody>
      </p:sp>
      <p:grpSp>
        <p:nvGrpSpPr>
          <p:cNvPr id="4" name="Group 3"/>
          <p:cNvGrpSpPr/>
          <p:nvPr/>
        </p:nvGrpSpPr>
        <p:grpSpPr>
          <a:xfrm>
            <a:off x="3245630" y="2681317"/>
            <a:ext cx="4791075" cy="3338857"/>
            <a:chOff x="3245630" y="2681317"/>
            <a:chExt cx="4791075" cy="3338857"/>
          </a:xfrm>
        </p:grpSpPr>
        <p:sp>
          <p:nvSpPr>
            <p:cNvPr id="19" name="Pentagon 18">
              <a:extLst>
                <a:ext uri="{FF2B5EF4-FFF2-40B4-BE49-F238E27FC236}">
                  <a16:creationId xmlns:a16="http://schemas.microsoft.com/office/drawing/2014/main" id="{36FB0C6C-9D11-4852-864D-0584B9A2B7B8}"/>
                </a:ext>
              </a:extLst>
            </p:cNvPr>
            <p:cNvSpPr/>
            <p:nvPr/>
          </p:nvSpPr>
          <p:spPr>
            <a:xfrm rot="18729442">
              <a:off x="4643407" y="3292833"/>
              <a:ext cx="2905183" cy="1682151"/>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a:extLst>
                <a:ext uri="{FF2B5EF4-FFF2-40B4-BE49-F238E27FC236}">
                  <a16:creationId xmlns:a16="http://schemas.microsoft.com/office/drawing/2014/main" id="{B6ED9064-AC16-436A-A960-ABB9F42EE624}"/>
                </a:ext>
              </a:extLst>
            </p:cNvPr>
            <p:cNvSpPr/>
            <p:nvPr/>
          </p:nvSpPr>
          <p:spPr>
            <a:xfrm flipH="1" flipV="1">
              <a:off x="4947520" y="5058868"/>
              <a:ext cx="1157498" cy="298977"/>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7A9EEFC8-29A6-46C9-9848-6180FD794A08}"/>
                </a:ext>
              </a:extLst>
            </p:cNvPr>
            <p:cNvSpPr/>
            <p:nvPr/>
          </p:nvSpPr>
          <p:spPr>
            <a:xfrm flipH="1">
              <a:off x="4987856" y="3544622"/>
              <a:ext cx="476292" cy="1514247"/>
            </a:xfrm>
            <a:prstGeom prst="rtTriangle">
              <a:avLst/>
            </a:prstGeom>
            <a:solidFill>
              <a:srgbClr val="FF0000">
                <a:alpha val="2902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290631B4-40E9-47AB-8B16-C30EE4FF9CCC}"/>
                </a:ext>
              </a:extLst>
            </p:cNvPr>
            <p:cNvCxnSpPr>
              <a:cxnSpLocks/>
            </p:cNvCxnSpPr>
            <p:nvPr/>
          </p:nvCxnSpPr>
          <p:spPr>
            <a:xfrm>
              <a:off x="3245630" y="5058869"/>
              <a:ext cx="4791075" cy="0"/>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3" name="Arc 22">
              <a:extLst>
                <a:ext uri="{FF2B5EF4-FFF2-40B4-BE49-F238E27FC236}">
                  <a16:creationId xmlns:a16="http://schemas.microsoft.com/office/drawing/2014/main" id="{E2D6E390-AB1D-43BC-A0D6-6BCFBDFB0C84}"/>
                </a:ext>
              </a:extLst>
            </p:cNvPr>
            <p:cNvSpPr/>
            <p:nvPr/>
          </p:nvSpPr>
          <p:spPr>
            <a:xfrm rot="3389186">
              <a:off x="4717194" y="4884426"/>
              <a:ext cx="609361" cy="609361"/>
            </a:xfrm>
            <a:prstGeom prst="arc">
              <a:avLst>
                <a:gd name="adj1" fmla="val 13236377"/>
                <a:gd name="adj2" fmla="val 16562188"/>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27" name="Straight Connector 26">
              <a:extLst>
                <a:ext uri="{FF2B5EF4-FFF2-40B4-BE49-F238E27FC236}">
                  <a16:creationId xmlns:a16="http://schemas.microsoft.com/office/drawing/2014/main" id="{A0C4A243-657B-4516-B3D7-FA71E587A93B}"/>
                </a:ext>
              </a:extLst>
            </p:cNvPr>
            <p:cNvCxnSpPr>
              <a:cxnSpLocks/>
              <a:endCxn id="19" idx="0"/>
            </p:cNvCxnSpPr>
            <p:nvPr/>
          </p:nvCxnSpPr>
          <p:spPr>
            <a:xfrm flipV="1">
              <a:off x="4979828" y="3569404"/>
              <a:ext cx="492678" cy="1478974"/>
            </a:xfrm>
            <a:prstGeom prst="line">
              <a:avLst/>
            </a:prstGeom>
            <a:ln w="50800" cap="flat" cmpd="sng" algn="ctr">
              <a:solidFill>
                <a:srgbClr val="FF00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A546DAAD-66B2-4EE0-BB94-4B1C2CA49E80}"/>
                </a:ext>
              </a:extLst>
            </p:cNvPr>
            <p:cNvSpPr txBox="1"/>
            <p:nvPr/>
          </p:nvSpPr>
          <p:spPr>
            <a:xfrm>
              <a:off x="5443404" y="5435399"/>
              <a:ext cx="852986" cy="584775"/>
            </a:xfrm>
            <a:prstGeom prst="rect">
              <a:avLst/>
            </a:prstGeom>
            <a:noFill/>
            <a:ln>
              <a:noFill/>
            </a:ln>
          </p:spPr>
          <p:txBody>
            <a:bodyPr wrap="square" rtlCol="0">
              <a:spAutoFit/>
            </a:bodyPr>
            <a:lstStyle/>
            <a:p>
              <a:r>
                <a:rPr lang="en-US" sz="3200" i="1" dirty="0">
                  <a:solidFill>
                    <a:srgbClr val="003300"/>
                  </a:solidFill>
                </a:rPr>
                <a:t>ᶿ</a:t>
              </a:r>
              <a:r>
                <a:rPr lang="en-US" sz="1400" i="1" dirty="0">
                  <a:solidFill>
                    <a:srgbClr val="003300"/>
                  </a:solidFill>
                </a:rPr>
                <a:t>small</a:t>
              </a:r>
              <a:endParaRPr lang="en-US" i="1" dirty="0">
                <a:solidFill>
                  <a:srgbClr val="003300"/>
                </a:solidFill>
              </a:endParaRPr>
            </a:p>
          </p:txBody>
        </p:sp>
        <p:sp>
          <p:nvSpPr>
            <p:cNvPr id="32" name="Arc 31">
              <a:extLst>
                <a:ext uri="{FF2B5EF4-FFF2-40B4-BE49-F238E27FC236}">
                  <a16:creationId xmlns:a16="http://schemas.microsoft.com/office/drawing/2014/main" id="{2F3574FB-B989-41C7-A63A-60D87BD8A8B7}"/>
                </a:ext>
              </a:extLst>
            </p:cNvPr>
            <p:cNvSpPr/>
            <p:nvPr/>
          </p:nvSpPr>
          <p:spPr>
            <a:xfrm rot="10800000">
              <a:off x="4698086" y="4714749"/>
              <a:ext cx="914400" cy="914400"/>
            </a:xfrm>
            <a:prstGeom prst="arc">
              <a:avLst>
                <a:gd name="adj1" fmla="val 9954824"/>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33" name="Straight Connector 32">
              <a:extLst>
                <a:ext uri="{FF2B5EF4-FFF2-40B4-BE49-F238E27FC236}">
                  <a16:creationId xmlns:a16="http://schemas.microsoft.com/office/drawing/2014/main" id="{C2022D43-C6BC-4D2A-A5ED-A56D70F867D0}"/>
                </a:ext>
              </a:extLst>
            </p:cNvPr>
            <p:cNvCxnSpPr>
              <a:cxnSpLocks/>
              <a:endCxn id="20" idx="0"/>
            </p:cNvCxnSpPr>
            <p:nvPr/>
          </p:nvCxnSpPr>
          <p:spPr>
            <a:xfrm>
              <a:off x="4998467" y="5123318"/>
              <a:ext cx="1106551" cy="234527"/>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0" name="TextBox 39">
              <a:extLst>
                <a:ext uri="{FF2B5EF4-FFF2-40B4-BE49-F238E27FC236}">
                  <a16:creationId xmlns:a16="http://schemas.microsoft.com/office/drawing/2014/main" id="{6CDB5F1D-F8DC-46ED-B32F-408C69044C43}"/>
                </a:ext>
              </a:extLst>
            </p:cNvPr>
            <p:cNvSpPr txBox="1"/>
            <p:nvPr/>
          </p:nvSpPr>
          <p:spPr>
            <a:xfrm>
              <a:off x="4578509" y="4003833"/>
              <a:ext cx="612024" cy="584775"/>
            </a:xfrm>
            <a:prstGeom prst="rect">
              <a:avLst/>
            </a:prstGeom>
            <a:noFill/>
          </p:spPr>
          <p:txBody>
            <a:bodyPr wrap="square" rtlCol="0">
              <a:spAutoFit/>
            </a:bodyPr>
            <a:lstStyle/>
            <a:p>
              <a:r>
                <a:rPr lang="en-US" sz="3200" i="1" dirty="0">
                  <a:solidFill>
                    <a:srgbClr val="FF0000"/>
                  </a:solidFill>
                </a:rPr>
                <a:t>ᶿ</a:t>
              </a:r>
              <a:r>
                <a:rPr lang="en-US" sz="1400" i="1" dirty="0">
                  <a:solidFill>
                    <a:srgbClr val="FF0000"/>
                  </a:solidFill>
                </a:rPr>
                <a:t>big</a:t>
              </a:r>
              <a:endParaRPr lang="en-US" i="1" dirty="0">
                <a:solidFill>
                  <a:srgbClr val="FF0000"/>
                </a:solidFill>
              </a:endParaRPr>
            </a:p>
          </p:txBody>
        </p:sp>
        <p:sp>
          <p:nvSpPr>
            <p:cNvPr id="45" name="TextBox 44">
              <a:extLst>
                <a:ext uri="{FF2B5EF4-FFF2-40B4-BE49-F238E27FC236}">
                  <a16:creationId xmlns:a16="http://schemas.microsoft.com/office/drawing/2014/main" id="{1CAE881A-088E-40DF-9B45-03AC16F5D7CC}"/>
                </a:ext>
              </a:extLst>
            </p:cNvPr>
            <p:cNvSpPr txBox="1"/>
            <p:nvPr/>
          </p:nvSpPr>
          <p:spPr>
            <a:xfrm>
              <a:off x="3656140" y="4596389"/>
              <a:ext cx="871109" cy="430887"/>
            </a:xfrm>
            <a:prstGeom prst="rect">
              <a:avLst/>
            </a:prstGeom>
            <a:noFill/>
          </p:spPr>
          <p:txBody>
            <a:bodyPr wrap="square" rtlCol="0">
              <a:spAutoFit/>
            </a:bodyPr>
            <a:lstStyle/>
            <a:p>
              <a:r>
                <a:rPr lang="en-US" sz="1100" b="1" i="1" dirty="0">
                  <a:solidFill>
                    <a:schemeClr val="accent2">
                      <a:lumMod val="75000"/>
                    </a:schemeClr>
                  </a:solidFill>
                </a:rPr>
                <a:t>Travel direction</a:t>
              </a:r>
            </a:p>
          </p:txBody>
        </p:sp>
        <p:cxnSp>
          <p:nvCxnSpPr>
            <p:cNvPr id="47" name="Straight Connector 46">
              <a:extLst>
                <a:ext uri="{FF2B5EF4-FFF2-40B4-BE49-F238E27FC236}">
                  <a16:creationId xmlns:a16="http://schemas.microsoft.com/office/drawing/2014/main" id="{DEAD46C8-C104-4816-AB19-A8F0AE5492C0}"/>
                </a:ext>
              </a:extLst>
            </p:cNvPr>
            <p:cNvCxnSpPr>
              <a:cxnSpLocks/>
            </p:cNvCxnSpPr>
            <p:nvPr/>
          </p:nvCxnSpPr>
          <p:spPr>
            <a:xfrm flipV="1">
              <a:off x="4987857" y="4001784"/>
              <a:ext cx="1768303" cy="1078187"/>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8" name="TextBox 47">
              <a:extLst>
                <a:ext uri="{FF2B5EF4-FFF2-40B4-BE49-F238E27FC236}">
                  <a16:creationId xmlns:a16="http://schemas.microsoft.com/office/drawing/2014/main" id="{70A442AB-DE81-4D83-B364-906DABBAAED3}"/>
                </a:ext>
              </a:extLst>
            </p:cNvPr>
            <p:cNvSpPr txBox="1"/>
            <p:nvPr/>
          </p:nvSpPr>
          <p:spPr>
            <a:xfrm>
              <a:off x="6010998" y="3567165"/>
              <a:ext cx="871109" cy="600164"/>
            </a:xfrm>
            <a:prstGeom prst="rect">
              <a:avLst/>
            </a:prstGeom>
            <a:noFill/>
          </p:spPr>
          <p:txBody>
            <a:bodyPr wrap="square" rtlCol="0">
              <a:spAutoFit/>
            </a:bodyPr>
            <a:lstStyle/>
            <a:p>
              <a:r>
                <a:rPr lang="en-US" sz="1100" b="1" i="1" dirty="0">
                  <a:solidFill>
                    <a:srgbClr val="7030A0"/>
                  </a:solidFill>
                </a:rPr>
                <a:t>Interior</a:t>
              </a:r>
            </a:p>
            <a:p>
              <a:r>
                <a:rPr lang="en-US" sz="1100" b="1" i="1" dirty="0">
                  <a:solidFill>
                    <a:srgbClr val="7030A0"/>
                  </a:solidFill>
                </a:rPr>
                <a:t>vertex</a:t>
              </a:r>
            </a:p>
            <a:p>
              <a:r>
                <a:rPr lang="en-US" sz="1100" b="1" i="1" dirty="0">
                  <a:solidFill>
                    <a:srgbClr val="7030A0"/>
                  </a:solidFill>
                </a:rPr>
                <a:t>normal</a:t>
              </a:r>
            </a:p>
          </p:txBody>
        </p:sp>
        <p:sp>
          <p:nvSpPr>
            <p:cNvPr id="52" name="Arc 51">
              <a:extLst>
                <a:ext uri="{FF2B5EF4-FFF2-40B4-BE49-F238E27FC236}">
                  <a16:creationId xmlns:a16="http://schemas.microsoft.com/office/drawing/2014/main" id="{CA5B06D8-7D53-438C-8E90-C4715529DC82}"/>
                </a:ext>
              </a:extLst>
            </p:cNvPr>
            <p:cNvSpPr/>
            <p:nvPr/>
          </p:nvSpPr>
          <p:spPr>
            <a:xfrm rot="11919080">
              <a:off x="5079568" y="4526910"/>
              <a:ext cx="821286" cy="628108"/>
            </a:xfrm>
            <a:prstGeom prst="arc">
              <a:avLst>
                <a:gd name="adj1" fmla="val 7944560"/>
                <a:gd name="adj2" fmla="val 1134578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sp>
          <p:nvSpPr>
            <p:cNvPr id="53" name="TextBox 52">
              <a:extLst>
                <a:ext uri="{FF2B5EF4-FFF2-40B4-BE49-F238E27FC236}">
                  <a16:creationId xmlns:a16="http://schemas.microsoft.com/office/drawing/2014/main" id="{7FBE7D8A-624B-48F8-B9EF-EC6DD148A4B2}"/>
                </a:ext>
              </a:extLst>
            </p:cNvPr>
            <p:cNvSpPr txBox="1"/>
            <p:nvPr/>
          </p:nvSpPr>
          <p:spPr>
            <a:xfrm>
              <a:off x="5806428" y="4470201"/>
              <a:ext cx="914400" cy="584775"/>
            </a:xfrm>
            <a:prstGeom prst="rect">
              <a:avLst/>
            </a:prstGeom>
            <a:noFill/>
          </p:spPr>
          <p:txBody>
            <a:bodyPr wrap="square" rtlCol="0">
              <a:spAutoFit/>
            </a:bodyPr>
            <a:lstStyle/>
            <a:p>
              <a:r>
                <a:rPr lang="en-US" sz="3200" b="1" i="1" dirty="0">
                  <a:solidFill>
                    <a:schemeClr val="accent2"/>
                  </a:solidFill>
                </a:rPr>
                <a:t>ᶿ</a:t>
              </a:r>
              <a:r>
                <a:rPr lang="en-US" sz="1400" b="1" i="1" dirty="0">
                  <a:solidFill>
                    <a:schemeClr val="accent2"/>
                  </a:solidFill>
                </a:rPr>
                <a:t>VN,TD</a:t>
              </a:r>
              <a:endParaRPr lang="en-US" b="1" i="1" dirty="0">
                <a:solidFill>
                  <a:schemeClr val="accent2"/>
                </a:solidFill>
              </a:endParaRPr>
            </a:p>
          </p:txBody>
        </p:sp>
        <p:sp>
          <p:nvSpPr>
            <p:cNvPr id="56" name="TextBox 55">
              <a:extLst>
                <a:ext uri="{FF2B5EF4-FFF2-40B4-BE49-F238E27FC236}">
                  <a16:creationId xmlns:a16="http://schemas.microsoft.com/office/drawing/2014/main" id="{FB83D24C-175A-4BB3-9F57-701E9BC13422}"/>
                </a:ext>
              </a:extLst>
            </p:cNvPr>
            <p:cNvSpPr txBox="1"/>
            <p:nvPr/>
          </p:nvSpPr>
          <p:spPr>
            <a:xfrm>
              <a:off x="5245802" y="4070754"/>
              <a:ext cx="1050588" cy="523220"/>
            </a:xfrm>
            <a:prstGeom prst="rect">
              <a:avLst/>
            </a:prstGeom>
            <a:noFill/>
          </p:spPr>
          <p:txBody>
            <a:bodyPr wrap="square">
              <a:spAutoFit/>
            </a:bodyPr>
            <a:lstStyle/>
            <a:p>
              <a:r>
                <a:rPr lang="en-US" sz="2800" i="1" dirty="0">
                  <a:solidFill>
                    <a:srgbClr val="7030A0"/>
                  </a:solidFill>
                </a:rPr>
                <a:t>ᶿ</a:t>
              </a:r>
              <a:r>
                <a:rPr lang="en-US" sz="1200" i="1" dirty="0">
                  <a:solidFill>
                    <a:srgbClr val="7030A0"/>
                  </a:solidFill>
                </a:rPr>
                <a:t>vertex</a:t>
              </a:r>
            </a:p>
          </p:txBody>
        </p:sp>
        <p:sp>
          <p:nvSpPr>
            <p:cNvPr id="57" name="Arc 56">
              <a:extLst>
                <a:ext uri="{FF2B5EF4-FFF2-40B4-BE49-F238E27FC236}">
                  <a16:creationId xmlns:a16="http://schemas.microsoft.com/office/drawing/2014/main" id="{0F9305DC-CB77-495C-9EE2-6D7DE4BB5FC7}"/>
                </a:ext>
              </a:extLst>
            </p:cNvPr>
            <p:cNvSpPr/>
            <p:nvPr/>
          </p:nvSpPr>
          <p:spPr>
            <a:xfrm rot="11808224">
              <a:off x="3944412" y="4276241"/>
              <a:ext cx="1858525" cy="1658352"/>
            </a:xfrm>
            <a:prstGeom prst="arc">
              <a:avLst>
                <a:gd name="adj1" fmla="val 5852628"/>
                <a:gd name="adj2" fmla="val 10354530"/>
              </a:avLst>
            </a:prstGeom>
            <a:ln w="28575">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7030A0"/>
                </a:solidFill>
              </a:endParaRPr>
            </a:p>
          </p:txBody>
        </p:sp>
      </p:grpSp>
      <p:pic>
        <p:nvPicPr>
          <p:cNvPr id="8" name="Picture 7">
            <a:extLst>
              <a:ext uri="{FF2B5EF4-FFF2-40B4-BE49-F238E27FC236}">
                <a16:creationId xmlns:a16="http://schemas.microsoft.com/office/drawing/2014/main" id="{12C2388C-DA60-417C-A9B4-80430EE121A0}"/>
              </a:ext>
            </a:extLst>
          </p:cNvPr>
          <p:cNvPicPr>
            <a:picLocks noChangeAspect="1"/>
          </p:cNvPicPr>
          <p:nvPr/>
        </p:nvPicPr>
        <p:blipFill>
          <a:blip r:embed="rId2"/>
          <a:stretch>
            <a:fillRect/>
          </a:stretch>
        </p:blipFill>
        <p:spPr>
          <a:xfrm>
            <a:off x="3231380" y="1709647"/>
            <a:ext cx="5496692" cy="800212"/>
          </a:xfrm>
          <a:prstGeom prst="rect">
            <a:avLst/>
          </a:prstGeom>
        </p:spPr>
      </p:pic>
    </p:spTree>
    <p:extLst>
      <p:ext uri="{BB962C8B-B14F-4D97-AF65-F5344CB8AC3E}">
        <p14:creationId xmlns:p14="http://schemas.microsoft.com/office/powerpoint/2010/main" val="29986074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85A3B-1DCC-4B01-962D-EC4B955AFABE}"/>
              </a:ext>
            </a:extLst>
          </p:cNvPr>
          <p:cNvSpPr>
            <a:spLocks noGrp="1"/>
          </p:cNvSpPr>
          <p:nvPr>
            <p:ph type="title"/>
          </p:nvPr>
        </p:nvSpPr>
        <p:spPr/>
        <p:txBody>
          <a:bodyPr/>
          <a:lstStyle/>
          <a:p>
            <a:r>
              <a:rPr lang="en-US" dirty="0">
                <a:cs typeface="Calibri Light"/>
              </a:rPr>
              <a:t>Pseudo-code for this process is as follows:</a:t>
            </a:r>
            <a:endParaRPr lang="en-US" dirty="0"/>
          </a:p>
        </p:txBody>
      </p:sp>
      <p:sp>
        <p:nvSpPr>
          <p:cNvPr id="3" name="Content Placeholder 2">
            <a:extLst>
              <a:ext uri="{FF2B5EF4-FFF2-40B4-BE49-F238E27FC236}">
                <a16:creationId xmlns:a16="http://schemas.microsoft.com/office/drawing/2014/main" id="{A7A24F61-D4FB-49F6-8C64-D844DE75FE04}"/>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US" sz="2400" i="1" dirty="0"/>
              <a:t>for each polytope:</a:t>
            </a:r>
          </a:p>
          <a:p>
            <a:pPr marL="0" indent="0">
              <a:buNone/>
            </a:pPr>
            <a:r>
              <a:rPr lang="en-US" sz="2400" i="1" dirty="0"/>
              <a:t>	for each vertex in polytope:</a:t>
            </a:r>
          </a:p>
          <a:p>
            <a:pPr marL="0" indent="0">
              <a:buNone/>
            </a:pPr>
            <a:r>
              <a:rPr lang="en-US" sz="2400" i="1" dirty="0"/>
              <a:t>		</a:t>
            </a:r>
            <a:r>
              <a:rPr lang="en-US" sz="2400" i="1" dirty="0">
                <a:solidFill>
                  <a:schemeClr val="accent6"/>
                </a:solidFill>
              </a:rPr>
              <a:t>// ensure polytope is blocking travel direction</a:t>
            </a:r>
          </a:p>
          <a:p>
            <a:pPr marL="0" indent="0">
              <a:buNone/>
            </a:pPr>
            <a:r>
              <a:rPr lang="en-US" sz="2400" i="1" dirty="0"/>
              <a:t>		if vertex opens away from travel direction</a:t>
            </a:r>
          </a:p>
          <a:p>
            <a:pPr marL="0" indent="0">
              <a:buNone/>
            </a:pPr>
            <a:r>
              <a:rPr lang="en-US" sz="2400" i="1" dirty="0"/>
              <a:t>		&amp;&amp;</a:t>
            </a:r>
          </a:p>
          <a:p>
            <a:pPr marL="0" indent="0">
              <a:buNone/>
            </a:pPr>
            <a:r>
              <a:rPr lang="en-US" sz="2400" i="1" dirty="0"/>
              <a:t>		vertex normal is less than half the vertex angle from travel direction:</a:t>
            </a:r>
          </a:p>
          <a:p>
            <a:pPr marL="0" indent="0">
              <a:buNone/>
            </a:pPr>
            <a:r>
              <a:rPr lang="en-US" sz="2400" i="1" dirty="0"/>
              <a:t>			</a:t>
            </a:r>
            <a:r>
              <a:rPr lang="en-US" sz="2400" i="1" dirty="0">
                <a:solidFill>
                  <a:schemeClr val="accent6"/>
                </a:solidFill>
              </a:rPr>
              <a:t>// determine which direction is the smaller divergence</a:t>
            </a:r>
          </a:p>
          <a:p>
            <a:pPr marL="0" indent="0">
              <a:buNone/>
            </a:pPr>
            <a:r>
              <a:rPr lang="en-US" sz="2400" i="1" dirty="0"/>
              <a:t>			cross the interior vertex normal with the travel direction</a:t>
            </a:r>
          </a:p>
          <a:p>
            <a:pPr marL="0" indent="0">
              <a:buNone/>
            </a:pPr>
            <a:r>
              <a:rPr lang="en-US" sz="2400" i="1" dirty="0"/>
              <a:t>			note the larger divergence angle and its side length</a:t>
            </a:r>
          </a:p>
          <a:p>
            <a:pPr marL="0" indent="0">
              <a:buNone/>
            </a:pPr>
            <a:r>
              <a:rPr lang="en-US" sz="2400" i="1" dirty="0"/>
              <a:t>			note the smaller divergence angle and its side length</a:t>
            </a:r>
          </a:p>
          <a:p>
            <a:pPr marL="0" indent="0">
              <a:buNone/>
            </a:pPr>
            <a:r>
              <a:rPr lang="en-US" sz="2400" i="1" dirty="0"/>
              <a:t>			</a:t>
            </a:r>
          </a:p>
        </p:txBody>
      </p:sp>
      <p:sp>
        <p:nvSpPr>
          <p:cNvPr id="4" name="Slide Number Placeholder 3">
            <a:extLst>
              <a:ext uri="{FF2B5EF4-FFF2-40B4-BE49-F238E27FC236}">
                <a16:creationId xmlns:a16="http://schemas.microsoft.com/office/drawing/2014/main" id="{6619272B-605E-4706-AFBE-4D7367E232F6}"/>
              </a:ext>
            </a:extLst>
          </p:cNvPr>
          <p:cNvSpPr>
            <a:spLocks noGrp="1"/>
          </p:cNvSpPr>
          <p:nvPr>
            <p:ph type="sldNum" sz="quarter" idx="12"/>
          </p:nvPr>
        </p:nvSpPr>
        <p:spPr/>
        <p:txBody>
          <a:bodyPr/>
          <a:lstStyle/>
          <a:p>
            <a:fld id="{13715FCE-A2F7-4E8B-B9BA-AB10BCE9C506}" type="slidenum">
              <a:rPr lang="en-US" smtClean="0"/>
              <a:t>94</a:t>
            </a:fld>
            <a:endParaRPr lang="en-US"/>
          </a:p>
        </p:txBody>
      </p:sp>
    </p:spTree>
    <p:extLst>
      <p:ext uri="{BB962C8B-B14F-4D97-AF65-F5344CB8AC3E}">
        <p14:creationId xmlns:p14="http://schemas.microsoft.com/office/powerpoint/2010/main" val="4014044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569312"/>
            <a:ext cx="10515600" cy="1325563"/>
          </a:xfrm>
        </p:spPr>
        <p:txBody>
          <a:bodyPr>
            <a:noAutofit/>
          </a:bodyPr>
          <a:lstStyle/>
          <a:p>
            <a:r>
              <a:rPr lang="en-US" sz="2000" dirty="0"/>
              <a:t>Once each polytope has been analyzed, we have a set of the chosen divergence angle and associated side length for every decision that a planner could have to make in this field, for this travel direction.  From this we can determine the average deflection associated with the “good decisions” around our statistical average obstacle.</a:t>
            </a:r>
          </a:p>
        </p:txBody>
      </p:sp>
      <p:sp>
        <p:nvSpPr>
          <p:cNvPr id="3" name="Slide Number Placeholder 2">
            <a:extLst>
              <a:ext uri="{FF2B5EF4-FFF2-40B4-BE49-F238E27FC236}">
                <a16:creationId xmlns:a16="http://schemas.microsoft.com/office/drawing/2014/main" id="{7A87D374-A33D-4BE8-9DDC-FBB80B5CF90F}"/>
              </a:ext>
            </a:extLst>
          </p:cNvPr>
          <p:cNvSpPr>
            <a:spLocks noGrp="1"/>
          </p:cNvSpPr>
          <p:nvPr>
            <p:ph type="sldNum" sz="quarter" idx="12"/>
          </p:nvPr>
        </p:nvSpPr>
        <p:spPr/>
        <p:txBody>
          <a:bodyPr/>
          <a:lstStyle/>
          <a:p>
            <a:fld id="{13715FCE-A2F7-4E8B-B9BA-AB10BCE9C506}" type="slidenum">
              <a:rPr lang="en-US" smtClean="0"/>
              <a:t>95</a:t>
            </a:fld>
            <a:endParaRPr lang="en-US"/>
          </a:p>
        </p:txBody>
      </p:sp>
      <p:pic>
        <p:nvPicPr>
          <p:cNvPr id="5" name="Picture 4" descr="Chart, histogram&#10;&#10;Description automatically generated">
            <a:extLst>
              <a:ext uri="{FF2B5EF4-FFF2-40B4-BE49-F238E27FC236}">
                <a16:creationId xmlns:a16="http://schemas.microsoft.com/office/drawing/2014/main" id="{D16F38A1-4CCF-421D-A1FE-C476AEFB41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7228" y="2145755"/>
            <a:ext cx="5857542" cy="4393157"/>
          </a:xfrm>
          <a:prstGeom prst="rect">
            <a:avLst/>
          </a:prstGeom>
        </p:spPr>
      </p:pic>
    </p:spTree>
    <p:extLst>
      <p:ext uri="{BB962C8B-B14F-4D97-AF65-F5344CB8AC3E}">
        <p14:creationId xmlns:p14="http://schemas.microsoft.com/office/powerpoint/2010/main" val="1351226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Shape&#10;&#10;Description automatically generated">
            <a:extLst>
              <a:ext uri="{FF2B5EF4-FFF2-40B4-BE49-F238E27FC236}">
                <a16:creationId xmlns:a16="http://schemas.microsoft.com/office/drawing/2014/main" id="{E1DFF795-DBE1-4557-9523-E39B6EB5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6953" y="3454091"/>
            <a:ext cx="1801865" cy="1664144"/>
          </a:xfrm>
          <a:prstGeom prst="rect">
            <a:avLst/>
          </a:prstGeom>
        </p:spPr>
      </p:pic>
      <p:sp>
        <p:nvSpPr>
          <p:cNvPr id="2" name="Title 1">
            <a:extLst>
              <a:ext uri="{FF2B5EF4-FFF2-40B4-BE49-F238E27FC236}">
                <a16:creationId xmlns:a16="http://schemas.microsoft.com/office/drawing/2014/main" id="{3EBB416E-CAE0-4D08-A723-5F9F7D48FBD5}"/>
              </a:ext>
            </a:extLst>
          </p:cNvPr>
          <p:cNvSpPr>
            <a:spLocks noGrp="1"/>
          </p:cNvSpPr>
          <p:nvPr>
            <p:ph type="title"/>
          </p:nvPr>
        </p:nvSpPr>
        <p:spPr/>
        <p:txBody>
          <a:bodyPr>
            <a:normAutofit fontScale="90000"/>
          </a:bodyPr>
          <a:lstStyle/>
          <a:p>
            <a:r>
              <a:rPr lang="en-US" dirty="0"/>
              <a:t>Now that the average obstacle geometry is known, we have to determine the number of expected encounters, </a:t>
            </a:r>
            <a:r>
              <a:rPr lang="en-US" i="1" dirty="0" err="1">
                <a:latin typeface="Times New Roman" panose="02020603050405020304" pitchFamily="18" charset="0"/>
                <a:cs typeface="Times New Roman" panose="02020603050405020304" pitchFamily="18" charset="0"/>
              </a:rPr>
              <a:t>N</a:t>
            </a:r>
            <a:r>
              <a:rPr lang="en-US" i="1" baseline="-25000" dirty="0" err="1">
                <a:latin typeface="Times New Roman" panose="02020603050405020304" pitchFamily="18" charset="0"/>
                <a:cs typeface="Times New Roman" panose="02020603050405020304" pitchFamily="18" charset="0"/>
              </a:rPr>
              <a:t>int</a:t>
            </a:r>
            <a:r>
              <a:rPr lang="en-US" dirty="0"/>
              <a:t>.</a:t>
            </a:r>
            <a:endParaRPr lang="en-US" baseline="-25000" dirty="0"/>
          </a:p>
        </p:txBody>
      </p:sp>
      <p:sp>
        <p:nvSpPr>
          <p:cNvPr id="4" name="Slide Number Placeholder 3">
            <a:extLst>
              <a:ext uri="{FF2B5EF4-FFF2-40B4-BE49-F238E27FC236}">
                <a16:creationId xmlns:a16="http://schemas.microsoft.com/office/drawing/2014/main" id="{A9F2366A-3D3C-4097-9575-9C52964A9D67}"/>
              </a:ext>
            </a:extLst>
          </p:cNvPr>
          <p:cNvSpPr>
            <a:spLocks noGrp="1"/>
          </p:cNvSpPr>
          <p:nvPr>
            <p:ph type="sldNum" sz="quarter" idx="12"/>
          </p:nvPr>
        </p:nvSpPr>
        <p:spPr/>
        <p:txBody>
          <a:bodyPr/>
          <a:lstStyle/>
          <a:p>
            <a:fld id="{13715FCE-A2F7-4E8B-B9BA-AB10BCE9C506}" type="slidenum">
              <a:rPr lang="en-US" smtClean="0"/>
              <a:t>96</a:t>
            </a:fld>
            <a:endParaRPr lang="en-US"/>
          </a:p>
        </p:txBody>
      </p:sp>
      <p:sp>
        <p:nvSpPr>
          <p:cNvPr id="20" name="Title 1">
            <a:extLst>
              <a:ext uri="{FF2B5EF4-FFF2-40B4-BE49-F238E27FC236}">
                <a16:creationId xmlns:a16="http://schemas.microsoft.com/office/drawing/2014/main" id="{E0D74B1C-79AA-4585-BE44-76BE13B42C61}"/>
              </a:ext>
            </a:extLst>
          </p:cNvPr>
          <p:cNvSpPr txBox="1">
            <a:spLocks/>
          </p:cNvSpPr>
          <p:nvPr/>
        </p:nvSpPr>
        <p:spPr>
          <a:xfrm>
            <a:off x="7418470" y="3927101"/>
            <a:ext cx="456773"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3</a:t>
            </a:r>
          </a:p>
        </p:txBody>
      </p:sp>
      <p:sp>
        <p:nvSpPr>
          <p:cNvPr id="21" name="Title 1">
            <a:extLst>
              <a:ext uri="{FF2B5EF4-FFF2-40B4-BE49-F238E27FC236}">
                <a16:creationId xmlns:a16="http://schemas.microsoft.com/office/drawing/2014/main" id="{494E7A15-6CE1-4079-AD52-9B91A24B1869}"/>
              </a:ext>
            </a:extLst>
          </p:cNvPr>
          <p:cNvSpPr txBox="1">
            <a:spLocks/>
          </p:cNvSpPr>
          <p:nvPr/>
        </p:nvSpPr>
        <p:spPr>
          <a:xfrm>
            <a:off x="7961350" y="3716093"/>
            <a:ext cx="187569"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dirty="0"/>
              <a:t>.</a:t>
            </a:r>
          </a:p>
        </p:txBody>
      </p:sp>
      <p:sp>
        <p:nvSpPr>
          <p:cNvPr id="24" name="Title 1">
            <a:extLst>
              <a:ext uri="{FF2B5EF4-FFF2-40B4-BE49-F238E27FC236}">
                <a16:creationId xmlns:a16="http://schemas.microsoft.com/office/drawing/2014/main" id="{3EBB416E-CAE0-4D08-A723-5F9F7D48FBD5}"/>
              </a:ext>
            </a:extLst>
          </p:cNvPr>
          <p:cNvSpPr txBox="1">
            <a:spLocks/>
          </p:cNvSpPr>
          <p:nvPr/>
        </p:nvSpPr>
        <p:spPr>
          <a:xfrm>
            <a:off x="7264303" y="4419953"/>
            <a:ext cx="153206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N</a:t>
            </a:r>
            <a:r>
              <a:rPr lang="en-US" i="1" baseline="-25000" dirty="0" err="1">
                <a:latin typeface="Times New Roman" panose="02020603050405020304" pitchFamily="18" charset="0"/>
                <a:cs typeface="Times New Roman" panose="02020603050405020304" pitchFamily="18" charset="0"/>
              </a:rPr>
              <a:t>int</a:t>
            </a:r>
            <a:endParaRPr lang="en-US" baseline="-25000" dirty="0"/>
          </a:p>
        </p:txBody>
      </p:sp>
      <p:sp>
        <p:nvSpPr>
          <p:cNvPr id="30" name="TextBox 29">
            <a:extLst>
              <a:ext uri="{FF2B5EF4-FFF2-40B4-BE49-F238E27FC236}">
                <a16:creationId xmlns:a16="http://schemas.microsoft.com/office/drawing/2014/main" id="{E6249820-792D-449B-A98F-32B8BA603205}"/>
              </a:ext>
            </a:extLst>
          </p:cNvPr>
          <p:cNvSpPr txBox="1"/>
          <p:nvPr/>
        </p:nvSpPr>
        <p:spPr>
          <a:xfrm>
            <a:off x="8565265" y="3835178"/>
            <a:ext cx="1025240" cy="584775"/>
          </a:xfrm>
          <a:prstGeom prst="rect">
            <a:avLst/>
          </a:prstGeom>
          <a:noFill/>
        </p:spPr>
        <p:txBody>
          <a:bodyPr wrap="square" rtlCol="0">
            <a:spAutoFit/>
          </a:bodyPr>
          <a:lstStyle/>
          <a:p>
            <a:r>
              <a:rPr lang="en-US" sz="3200" b="1" dirty="0">
                <a:solidFill>
                  <a:schemeClr val="accent2">
                    <a:lumMod val="75000"/>
                  </a:schemeClr>
                </a:solidFill>
              </a:rPr>
              <a:t>Avg.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EA6CF46-2B8A-4DEE-AE66-C71DD1D13924}"/>
                  </a:ext>
                </a:extLst>
              </p:cNvPr>
              <p:cNvSpPr txBox="1"/>
              <p:nvPr/>
            </p:nvSpPr>
            <p:spPr>
              <a:xfrm>
                <a:off x="6373002" y="3667139"/>
                <a:ext cx="740587"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000" i="1" smtClean="0">
                          <a:latin typeface="Cambria Math" panose="02040503050406030204" pitchFamily="18" charset="0"/>
                          <a:ea typeface="Cambria Math" panose="02040503050406030204" pitchFamily="18" charset="0"/>
                        </a:rPr>
                        <m:t>≈</m:t>
                      </m:r>
                    </m:oMath>
                  </m:oMathPara>
                </a14:m>
                <a:endParaRPr lang="en-US" sz="6000" dirty="0"/>
              </a:p>
            </p:txBody>
          </p:sp>
        </mc:Choice>
        <mc:Fallback xmlns="">
          <p:sp>
            <p:nvSpPr>
              <p:cNvPr id="6" name="TextBox 5">
                <a:extLst>
                  <a:ext uri="{FF2B5EF4-FFF2-40B4-BE49-F238E27FC236}">
                    <a16:creationId xmlns:a16="http://schemas.microsoft.com/office/drawing/2014/main" id="{7EA6CF46-2B8A-4DEE-AE66-C71DD1D13924}"/>
                  </a:ext>
                </a:extLst>
              </p:cNvPr>
              <p:cNvSpPr txBox="1">
                <a:spLocks noRot="1" noChangeAspect="1" noMove="1" noResize="1" noEditPoints="1" noAdjustHandles="1" noChangeArrowheads="1" noChangeShapeType="1" noTextEdit="1"/>
              </p:cNvSpPr>
              <p:nvPr/>
            </p:nvSpPr>
            <p:spPr>
              <a:xfrm>
                <a:off x="6373002" y="3667139"/>
                <a:ext cx="740587" cy="923330"/>
              </a:xfrm>
              <a:prstGeom prst="rect">
                <a:avLst/>
              </a:prstGeom>
              <a:blipFill>
                <a:blip r:embed="rId5"/>
                <a:stretch>
                  <a:fillRect/>
                </a:stretch>
              </a:blipFill>
            </p:spPr>
            <p:txBody>
              <a:bodyPr/>
              <a:lstStyle/>
              <a:p>
                <a:r>
                  <a:rPr lang="en-US">
                    <a:noFill/>
                  </a:rPr>
                  <a:t> </a:t>
                </a:r>
              </a:p>
            </p:txBody>
          </p:sp>
        </mc:Fallback>
      </mc:AlternateContent>
      <p:sp>
        <p:nvSpPr>
          <p:cNvPr id="35" name="Title 1">
            <a:extLst>
              <a:ext uri="{FF2B5EF4-FFF2-40B4-BE49-F238E27FC236}">
                <a16:creationId xmlns:a16="http://schemas.microsoft.com/office/drawing/2014/main" id="{7618941A-3263-4CA2-BBF7-C3CE9D86A89B}"/>
              </a:ext>
            </a:extLst>
          </p:cNvPr>
          <p:cNvSpPr txBox="1">
            <a:spLocks/>
          </p:cNvSpPr>
          <p:nvPr/>
        </p:nvSpPr>
        <p:spPr>
          <a:xfrm rot="5400000">
            <a:off x="6985343" y="4361860"/>
            <a:ext cx="153206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t>
            </a:r>
            <a:endParaRPr lang="en-US" baseline="-25000" dirty="0"/>
          </a:p>
        </p:txBody>
      </p:sp>
      <p:grpSp>
        <p:nvGrpSpPr>
          <p:cNvPr id="15" name="Group 14">
            <a:extLst>
              <a:ext uri="{FF2B5EF4-FFF2-40B4-BE49-F238E27FC236}">
                <a16:creationId xmlns:a16="http://schemas.microsoft.com/office/drawing/2014/main" id="{B0B932C9-BC99-4A91-85F9-6C14A513B1A3}"/>
              </a:ext>
            </a:extLst>
          </p:cNvPr>
          <p:cNvGrpSpPr/>
          <p:nvPr/>
        </p:nvGrpSpPr>
        <p:grpSpPr>
          <a:xfrm>
            <a:off x="489986" y="2003671"/>
            <a:ext cx="5796909" cy="4231655"/>
            <a:chOff x="2846916" y="1780172"/>
            <a:chExt cx="6364818" cy="4865103"/>
          </a:xfrm>
        </p:grpSpPr>
        <p:pic>
          <p:nvPicPr>
            <p:cNvPr id="25" name="Picture 24" descr="Chart, shape&#10;&#10;Description automatically generated with medium confidence">
              <a:extLst>
                <a:ext uri="{FF2B5EF4-FFF2-40B4-BE49-F238E27FC236}">
                  <a16:creationId xmlns:a16="http://schemas.microsoft.com/office/drawing/2014/main" id="{A852899E-1747-4B52-8B94-8005D1DD79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6916" y="1780172"/>
              <a:ext cx="6364818" cy="4865103"/>
            </a:xfrm>
            <a:prstGeom prst="rect">
              <a:avLst/>
            </a:prstGeom>
          </p:spPr>
        </p:pic>
        <p:cxnSp>
          <p:nvCxnSpPr>
            <p:cNvPr id="26" name="Straight Arrow Connector 25">
              <a:extLst>
                <a:ext uri="{FF2B5EF4-FFF2-40B4-BE49-F238E27FC236}">
                  <a16:creationId xmlns:a16="http://schemas.microsoft.com/office/drawing/2014/main" id="{1DC6D323-443B-4520-A80E-E05CC1A4757C}"/>
                </a:ext>
              </a:extLst>
            </p:cNvPr>
            <p:cNvCxnSpPr>
              <a:cxnSpLocks/>
            </p:cNvCxnSpPr>
            <p:nvPr/>
          </p:nvCxnSpPr>
          <p:spPr>
            <a:xfrm flipV="1">
              <a:off x="3676650" y="3581400"/>
              <a:ext cx="114300" cy="53340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935B0DEF-48B5-4034-A292-A48EA320F7BA}"/>
                </a:ext>
              </a:extLst>
            </p:cNvPr>
            <p:cNvCxnSpPr>
              <a:cxnSpLocks/>
            </p:cNvCxnSpPr>
            <p:nvPr/>
          </p:nvCxnSpPr>
          <p:spPr>
            <a:xfrm>
              <a:off x="3790950" y="3581400"/>
              <a:ext cx="895350" cy="8572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E8DB416D-9107-4A72-8C0F-40E9EB76ABA8}"/>
                </a:ext>
              </a:extLst>
            </p:cNvPr>
            <p:cNvCxnSpPr>
              <a:cxnSpLocks/>
            </p:cNvCxnSpPr>
            <p:nvPr/>
          </p:nvCxnSpPr>
          <p:spPr>
            <a:xfrm>
              <a:off x="4686300" y="3667125"/>
              <a:ext cx="1114425" cy="33151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78AEAA8F-9EFC-4367-809C-7B3C32FE5DBE}"/>
                </a:ext>
              </a:extLst>
            </p:cNvPr>
            <p:cNvCxnSpPr>
              <a:cxnSpLocks/>
            </p:cNvCxnSpPr>
            <p:nvPr/>
          </p:nvCxnSpPr>
          <p:spPr>
            <a:xfrm flipV="1">
              <a:off x="5800725" y="3352800"/>
              <a:ext cx="1145918" cy="64583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Arrow Connector 32">
              <a:extLst>
                <a:ext uri="{FF2B5EF4-FFF2-40B4-BE49-F238E27FC236}">
                  <a16:creationId xmlns:a16="http://schemas.microsoft.com/office/drawing/2014/main" id="{E6D81548-0B1B-4E92-8650-C850933EDD86}"/>
                </a:ext>
              </a:extLst>
            </p:cNvPr>
            <p:cNvCxnSpPr>
              <a:cxnSpLocks/>
            </p:cNvCxnSpPr>
            <p:nvPr/>
          </p:nvCxnSpPr>
          <p:spPr>
            <a:xfrm>
              <a:off x="7038975" y="3352800"/>
              <a:ext cx="1571625" cy="762000"/>
            </a:xfrm>
            <a:prstGeom prst="straightConnector1">
              <a:avLst/>
            </a:prstGeom>
            <a:ln w="571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86B6B023-69F5-4156-B55A-E681DD1623F7}"/>
                </a:ext>
              </a:extLst>
            </p:cNvPr>
            <p:cNvSpPr txBox="1"/>
            <p:nvPr/>
          </p:nvSpPr>
          <p:spPr>
            <a:xfrm>
              <a:off x="3794641" y="3629303"/>
              <a:ext cx="276224" cy="369332"/>
            </a:xfrm>
            <a:prstGeom prst="rect">
              <a:avLst/>
            </a:prstGeom>
            <a:noFill/>
          </p:spPr>
          <p:txBody>
            <a:bodyPr wrap="square" rtlCol="0">
              <a:spAutoFit/>
            </a:bodyPr>
            <a:lstStyle/>
            <a:p>
              <a:r>
                <a:rPr lang="en-US" b="1" dirty="0">
                  <a:solidFill>
                    <a:schemeClr val="accent2">
                      <a:lumMod val="75000"/>
                    </a:schemeClr>
                  </a:solidFill>
                </a:rPr>
                <a:t>1</a:t>
              </a:r>
            </a:p>
          </p:txBody>
        </p:sp>
        <p:sp>
          <p:nvSpPr>
            <p:cNvPr id="36" name="TextBox 35">
              <a:extLst>
                <a:ext uri="{FF2B5EF4-FFF2-40B4-BE49-F238E27FC236}">
                  <a16:creationId xmlns:a16="http://schemas.microsoft.com/office/drawing/2014/main" id="{5E9B089C-1405-42D6-860F-C87F9E29EA3E}"/>
                </a:ext>
              </a:extLst>
            </p:cNvPr>
            <p:cNvSpPr txBox="1"/>
            <p:nvPr/>
          </p:nvSpPr>
          <p:spPr>
            <a:xfrm>
              <a:off x="5667376" y="3482459"/>
              <a:ext cx="276224" cy="369332"/>
            </a:xfrm>
            <a:prstGeom prst="rect">
              <a:avLst/>
            </a:prstGeom>
            <a:noFill/>
          </p:spPr>
          <p:txBody>
            <a:bodyPr wrap="square" rtlCol="0">
              <a:spAutoFit/>
            </a:bodyPr>
            <a:lstStyle/>
            <a:p>
              <a:r>
                <a:rPr lang="en-US" b="1" dirty="0">
                  <a:solidFill>
                    <a:schemeClr val="accent2">
                      <a:lumMod val="75000"/>
                    </a:schemeClr>
                  </a:solidFill>
                </a:rPr>
                <a:t>2</a:t>
              </a:r>
            </a:p>
          </p:txBody>
        </p:sp>
        <p:sp>
          <p:nvSpPr>
            <p:cNvPr id="37" name="TextBox 36">
              <a:extLst>
                <a:ext uri="{FF2B5EF4-FFF2-40B4-BE49-F238E27FC236}">
                  <a16:creationId xmlns:a16="http://schemas.microsoft.com/office/drawing/2014/main" id="{F84282DF-2D3B-432A-97B0-4C2D93872847}"/>
                </a:ext>
              </a:extLst>
            </p:cNvPr>
            <p:cNvSpPr txBox="1"/>
            <p:nvPr/>
          </p:nvSpPr>
          <p:spPr>
            <a:xfrm>
              <a:off x="6946643" y="3460135"/>
              <a:ext cx="276224" cy="369332"/>
            </a:xfrm>
            <a:prstGeom prst="rect">
              <a:avLst/>
            </a:prstGeom>
            <a:noFill/>
          </p:spPr>
          <p:txBody>
            <a:bodyPr wrap="square" rtlCol="0">
              <a:spAutoFit/>
            </a:bodyPr>
            <a:lstStyle/>
            <a:p>
              <a:r>
                <a:rPr lang="en-US" b="1" dirty="0">
                  <a:solidFill>
                    <a:schemeClr val="accent2">
                      <a:lumMod val="75000"/>
                    </a:schemeClr>
                  </a:solidFill>
                </a:rPr>
                <a:t>3</a:t>
              </a:r>
            </a:p>
          </p:txBody>
        </p:sp>
      </p:grpSp>
    </p:spTree>
    <p:extLst>
      <p:ext uri="{BB962C8B-B14F-4D97-AF65-F5344CB8AC3E}">
        <p14:creationId xmlns:p14="http://schemas.microsoft.com/office/powerpoint/2010/main" val="1332151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2C6EC-046C-4B12-91BC-206DC0418950}"/>
              </a:ext>
            </a:extLst>
          </p:cNvPr>
          <p:cNvSpPr>
            <a:spLocks noGrp="1"/>
          </p:cNvSpPr>
          <p:nvPr>
            <p:ph type="title"/>
          </p:nvPr>
        </p:nvSpPr>
        <p:spPr/>
        <p:txBody>
          <a:bodyPr>
            <a:normAutofit fontScale="90000"/>
          </a:bodyPr>
          <a:lstStyle/>
          <a:p>
            <a:r>
              <a:rPr lang="en-US" dirty="0"/>
              <a:t>As mentioned before when defining departure ratio, encounter rate will depend on both obstacle point density and obstacle size.</a:t>
            </a:r>
          </a:p>
        </p:txBody>
      </p:sp>
      <p:sp>
        <p:nvSpPr>
          <p:cNvPr id="4" name="Slide Number Placeholder 3">
            <a:extLst>
              <a:ext uri="{FF2B5EF4-FFF2-40B4-BE49-F238E27FC236}">
                <a16:creationId xmlns:a16="http://schemas.microsoft.com/office/drawing/2014/main" id="{87A063A6-352C-4E20-9A97-A026F51F1250}"/>
              </a:ext>
            </a:extLst>
          </p:cNvPr>
          <p:cNvSpPr>
            <a:spLocks noGrp="1"/>
          </p:cNvSpPr>
          <p:nvPr>
            <p:ph type="sldNum" sz="quarter" idx="12"/>
          </p:nvPr>
        </p:nvSpPr>
        <p:spPr/>
        <p:txBody>
          <a:bodyPr/>
          <a:lstStyle/>
          <a:p>
            <a:fld id="{13715FCE-A2F7-4E8B-B9BA-AB10BCE9C506}" type="slidenum">
              <a:rPr lang="en-US" smtClean="0"/>
              <a:t>97</a:t>
            </a:fld>
            <a:endParaRPr lang="en-US"/>
          </a:p>
        </p:txBody>
      </p:sp>
      <p:pic>
        <p:nvPicPr>
          <p:cNvPr id="5" name="Picture 4" descr="Calendar&#10;&#10;Description automatically generated">
            <a:extLst>
              <a:ext uri="{FF2B5EF4-FFF2-40B4-BE49-F238E27FC236}">
                <a16:creationId xmlns:a16="http://schemas.microsoft.com/office/drawing/2014/main" id="{AE8B28A9-895C-4C83-B572-C1F4833D3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490" y="3182221"/>
            <a:ext cx="2980952" cy="2661904"/>
          </a:xfrm>
          <a:prstGeom prst="rect">
            <a:avLst/>
          </a:prstGeom>
        </p:spPr>
      </p:pic>
      <p:pic>
        <p:nvPicPr>
          <p:cNvPr id="6" name="Picture 5" descr="Shape, polygon&#10;&#10;Description automatically generated">
            <a:extLst>
              <a:ext uri="{FF2B5EF4-FFF2-40B4-BE49-F238E27FC236}">
                <a16:creationId xmlns:a16="http://schemas.microsoft.com/office/drawing/2014/main" id="{4D04263A-92B5-4241-8E33-4BE3FD212D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5524" y="3182221"/>
            <a:ext cx="2980952" cy="2661904"/>
          </a:xfrm>
          <a:prstGeom prst="rect">
            <a:avLst/>
          </a:prstGeom>
        </p:spPr>
      </p:pic>
      <p:pic>
        <p:nvPicPr>
          <p:cNvPr id="7" name="Picture 6" descr="Shape&#10;&#10;Description automatically generated">
            <a:extLst>
              <a:ext uri="{FF2B5EF4-FFF2-40B4-BE49-F238E27FC236}">
                <a16:creationId xmlns:a16="http://schemas.microsoft.com/office/drawing/2014/main" id="{01E61BB1-0951-4972-847A-840BB40216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4558" y="3182221"/>
            <a:ext cx="2980952" cy="2661904"/>
          </a:xfrm>
          <a:prstGeom prst="rect">
            <a:avLst/>
          </a:prstGeom>
        </p:spPr>
      </p:pic>
      <p:pic>
        <p:nvPicPr>
          <p:cNvPr id="8" name="Picture 7">
            <a:extLst>
              <a:ext uri="{FF2B5EF4-FFF2-40B4-BE49-F238E27FC236}">
                <a16:creationId xmlns:a16="http://schemas.microsoft.com/office/drawing/2014/main" id="{B5C1DC2B-9F5E-4FD9-AA65-61E5092FE761}"/>
              </a:ext>
            </a:extLst>
          </p:cNvPr>
          <p:cNvPicPr>
            <a:picLocks noChangeAspect="1"/>
          </p:cNvPicPr>
          <p:nvPr/>
        </p:nvPicPr>
        <p:blipFill>
          <a:blip r:embed="rId6"/>
          <a:stretch>
            <a:fillRect/>
          </a:stretch>
        </p:blipFill>
        <p:spPr>
          <a:xfrm>
            <a:off x="8005098" y="2864392"/>
            <a:ext cx="3348702" cy="317828"/>
          </a:xfrm>
          <a:prstGeom prst="rect">
            <a:avLst/>
          </a:prstGeom>
        </p:spPr>
      </p:pic>
      <p:pic>
        <p:nvPicPr>
          <p:cNvPr id="9" name="Picture 8">
            <a:extLst>
              <a:ext uri="{FF2B5EF4-FFF2-40B4-BE49-F238E27FC236}">
                <a16:creationId xmlns:a16="http://schemas.microsoft.com/office/drawing/2014/main" id="{D001BF0E-1E91-46FC-B3C3-CFE97DAFD380}"/>
              </a:ext>
            </a:extLst>
          </p:cNvPr>
          <p:cNvPicPr>
            <a:picLocks noChangeAspect="1"/>
          </p:cNvPicPr>
          <p:nvPr/>
        </p:nvPicPr>
        <p:blipFill>
          <a:blip r:embed="rId7"/>
          <a:stretch>
            <a:fillRect/>
          </a:stretch>
        </p:blipFill>
        <p:spPr>
          <a:xfrm>
            <a:off x="4304073" y="2832780"/>
            <a:ext cx="3386610" cy="381053"/>
          </a:xfrm>
          <a:prstGeom prst="rect">
            <a:avLst/>
          </a:prstGeom>
        </p:spPr>
      </p:pic>
      <p:pic>
        <p:nvPicPr>
          <p:cNvPr id="10" name="Picture 9">
            <a:extLst>
              <a:ext uri="{FF2B5EF4-FFF2-40B4-BE49-F238E27FC236}">
                <a16:creationId xmlns:a16="http://schemas.microsoft.com/office/drawing/2014/main" id="{EC4B8B1C-3DBD-44CF-A3D1-FAC357B7CE1B}"/>
              </a:ext>
            </a:extLst>
          </p:cNvPr>
          <p:cNvPicPr>
            <a:picLocks noChangeAspect="1"/>
          </p:cNvPicPr>
          <p:nvPr/>
        </p:nvPicPr>
        <p:blipFill>
          <a:blip r:embed="rId8"/>
          <a:stretch>
            <a:fillRect/>
          </a:stretch>
        </p:blipFill>
        <p:spPr>
          <a:xfrm>
            <a:off x="338266" y="2880494"/>
            <a:ext cx="3651392" cy="301726"/>
          </a:xfrm>
          <a:prstGeom prst="rect">
            <a:avLst/>
          </a:prstGeom>
        </p:spPr>
      </p:pic>
    </p:spTree>
    <p:extLst>
      <p:ext uri="{BB962C8B-B14F-4D97-AF65-F5344CB8AC3E}">
        <p14:creationId xmlns:p14="http://schemas.microsoft.com/office/powerpoint/2010/main" val="40906019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Chart, shape&#10;&#10;Description automatically generated with medium confidence">
            <a:extLst>
              <a:ext uri="{FF2B5EF4-FFF2-40B4-BE49-F238E27FC236}">
                <a16:creationId xmlns:a16="http://schemas.microsoft.com/office/drawing/2014/main" id="{1C7AD4E9-6DE7-45DA-9CC3-90EE73D37B04}"/>
              </a:ext>
            </a:extLst>
          </p:cNvPr>
          <p:cNvPicPr>
            <a:picLocks noChangeAspect="1"/>
          </p:cNvPicPr>
          <p:nvPr/>
        </p:nvPicPr>
        <p:blipFill rotWithShape="1">
          <a:blip r:embed="rId3">
            <a:extLst>
              <a:ext uri="{28A0092B-C50C-407E-A947-70E740481C1C}">
                <a14:useLocalDpi xmlns:a14="http://schemas.microsoft.com/office/drawing/2010/main" val="0"/>
              </a:ext>
            </a:extLst>
          </a:blip>
          <a:srcRect l="12276" b="11330"/>
          <a:stretch/>
        </p:blipFill>
        <p:spPr>
          <a:xfrm>
            <a:off x="6286500" y="1877379"/>
            <a:ext cx="5772150" cy="4142421"/>
          </a:xfrm>
          <a:prstGeom prst="rect">
            <a:avLst/>
          </a:prstGeom>
        </p:spPr>
      </p:pic>
      <p:cxnSp>
        <p:nvCxnSpPr>
          <p:cNvPr id="23" name="Straight Arrow Connector 22">
            <a:extLst>
              <a:ext uri="{FF2B5EF4-FFF2-40B4-BE49-F238E27FC236}">
                <a16:creationId xmlns:a16="http://schemas.microsoft.com/office/drawing/2014/main" id="{8AAEB97B-C02E-4B24-BA91-BDF38C368649}"/>
              </a:ext>
            </a:extLst>
          </p:cNvPr>
          <p:cNvCxnSpPr>
            <a:cxnSpLocks/>
          </p:cNvCxnSpPr>
          <p:nvPr/>
        </p:nvCxnSpPr>
        <p:spPr>
          <a:xfrm flipV="1">
            <a:off x="6372164" y="3607018"/>
            <a:ext cx="117426" cy="51220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C3F20DA7-A5F5-4665-AB1D-774A912F510C}"/>
              </a:ext>
            </a:extLst>
          </p:cNvPr>
          <p:cNvCxnSpPr>
            <a:cxnSpLocks/>
          </p:cNvCxnSpPr>
          <p:nvPr/>
        </p:nvCxnSpPr>
        <p:spPr>
          <a:xfrm>
            <a:off x="6489590" y="3607018"/>
            <a:ext cx="919841" cy="82318"/>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C596FF72-63F9-47AE-9E9C-368B041760AA}"/>
              </a:ext>
            </a:extLst>
          </p:cNvPr>
          <p:cNvCxnSpPr>
            <a:cxnSpLocks/>
          </p:cNvCxnSpPr>
          <p:nvPr/>
        </p:nvCxnSpPr>
        <p:spPr>
          <a:xfrm>
            <a:off x="7409431" y="3689336"/>
            <a:ext cx="1144908" cy="318334"/>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A8CABF92-3F0A-4BF8-8E31-69213B2362E7}"/>
              </a:ext>
            </a:extLst>
          </p:cNvPr>
          <p:cNvCxnSpPr>
            <a:cxnSpLocks/>
          </p:cNvCxnSpPr>
          <p:nvPr/>
        </p:nvCxnSpPr>
        <p:spPr>
          <a:xfrm flipV="1">
            <a:off x="8554339" y="3387503"/>
            <a:ext cx="1177262" cy="620166"/>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Arrow Connector 32">
            <a:extLst>
              <a:ext uri="{FF2B5EF4-FFF2-40B4-BE49-F238E27FC236}">
                <a16:creationId xmlns:a16="http://schemas.microsoft.com/office/drawing/2014/main" id="{07BDDEE8-D4F5-48B0-939E-E2BB016BA597}"/>
              </a:ext>
            </a:extLst>
          </p:cNvPr>
          <p:cNvCxnSpPr>
            <a:cxnSpLocks/>
          </p:cNvCxnSpPr>
          <p:nvPr/>
        </p:nvCxnSpPr>
        <p:spPr>
          <a:xfrm>
            <a:off x="9826459" y="3387503"/>
            <a:ext cx="1614614" cy="731715"/>
          </a:xfrm>
          <a:prstGeom prst="straightConnector1">
            <a:avLst/>
          </a:prstGeom>
          <a:ln w="571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B1498952-8240-4AD5-A14C-4668CF69A8E6}"/>
              </a:ext>
            </a:extLst>
          </p:cNvPr>
          <p:cNvSpPr txBox="1"/>
          <p:nvPr/>
        </p:nvSpPr>
        <p:spPr>
          <a:xfrm>
            <a:off x="6493382" y="3653017"/>
            <a:ext cx="283780" cy="354653"/>
          </a:xfrm>
          <a:prstGeom prst="rect">
            <a:avLst/>
          </a:prstGeom>
          <a:noFill/>
        </p:spPr>
        <p:txBody>
          <a:bodyPr wrap="square" rtlCol="0">
            <a:spAutoFit/>
          </a:bodyPr>
          <a:lstStyle/>
          <a:p>
            <a:r>
              <a:rPr lang="en-US" b="1" dirty="0">
                <a:solidFill>
                  <a:schemeClr val="accent2">
                    <a:lumMod val="75000"/>
                  </a:schemeClr>
                </a:solidFill>
              </a:rPr>
              <a:t>1</a:t>
            </a:r>
          </a:p>
        </p:txBody>
      </p:sp>
      <p:sp>
        <p:nvSpPr>
          <p:cNvPr id="35" name="TextBox 34">
            <a:extLst>
              <a:ext uri="{FF2B5EF4-FFF2-40B4-BE49-F238E27FC236}">
                <a16:creationId xmlns:a16="http://schemas.microsoft.com/office/drawing/2014/main" id="{FF302016-979C-4564-B4FE-3A71C81857C6}"/>
              </a:ext>
            </a:extLst>
          </p:cNvPr>
          <p:cNvSpPr txBox="1"/>
          <p:nvPr/>
        </p:nvSpPr>
        <p:spPr>
          <a:xfrm>
            <a:off x="8417343" y="3512009"/>
            <a:ext cx="283780" cy="354653"/>
          </a:xfrm>
          <a:prstGeom prst="rect">
            <a:avLst/>
          </a:prstGeom>
          <a:noFill/>
        </p:spPr>
        <p:txBody>
          <a:bodyPr wrap="square" rtlCol="0">
            <a:spAutoFit/>
          </a:bodyPr>
          <a:lstStyle/>
          <a:p>
            <a:r>
              <a:rPr lang="en-US" b="1" dirty="0">
                <a:solidFill>
                  <a:schemeClr val="accent2">
                    <a:lumMod val="75000"/>
                  </a:schemeClr>
                </a:solidFill>
              </a:rPr>
              <a:t>2</a:t>
            </a:r>
          </a:p>
        </p:txBody>
      </p:sp>
      <p:sp>
        <p:nvSpPr>
          <p:cNvPr id="37" name="TextBox 36">
            <a:extLst>
              <a:ext uri="{FF2B5EF4-FFF2-40B4-BE49-F238E27FC236}">
                <a16:creationId xmlns:a16="http://schemas.microsoft.com/office/drawing/2014/main" id="{A1DDDB13-A2E1-48DD-9068-4BF41DE130D5}"/>
              </a:ext>
            </a:extLst>
          </p:cNvPr>
          <p:cNvSpPr txBox="1"/>
          <p:nvPr/>
        </p:nvSpPr>
        <p:spPr>
          <a:xfrm>
            <a:off x="9731602" y="3490572"/>
            <a:ext cx="283780" cy="354653"/>
          </a:xfrm>
          <a:prstGeom prst="rect">
            <a:avLst/>
          </a:prstGeom>
          <a:noFill/>
        </p:spPr>
        <p:txBody>
          <a:bodyPr wrap="square" rtlCol="0">
            <a:spAutoFit/>
          </a:bodyPr>
          <a:lstStyle/>
          <a:p>
            <a:r>
              <a:rPr lang="en-US" b="1" dirty="0">
                <a:solidFill>
                  <a:schemeClr val="accent2">
                    <a:lumMod val="75000"/>
                  </a:schemeClr>
                </a:solidFill>
              </a:rPr>
              <a:t>3</a:t>
            </a:r>
          </a:p>
        </p:txBody>
      </p:sp>
      <p:pic>
        <p:nvPicPr>
          <p:cNvPr id="40" name="Picture 39" descr="Background pattern&#10;&#10;Description automatically generated with medium confidence">
            <a:extLst>
              <a:ext uri="{FF2B5EF4-FFF2-40B4-BE49-F238E27FC236}">
                <a16:creationId xmlns:a16="http://schemas.microsoft.com/office/drawing/2014/main" id="{685602A4-E48B-458F-8EB8-5BB35A2D20F9}"/>
              </a:ext>
            </a:extLst>
          </p:cNvPr>
          <p:cNvPicPr>
            <a:picLocks noChangeAspect="1"/>
          </p:cNvPicPr>
          <p:nvPr/>
        </p:nvPicPr>
        <p:blipFill rotWithShape="1">
          <a:blip r:embed="rId4">
            <a:extLst>
              <a:ext uri="{28A0092B-C50C-407E-A947-70E740481C1C}">
                <a14:useLocalDpi xmlns:a14="http://schemas.microsoft.com/office/drawing/2010/main" val="0"/>
              </a:ext>
            </a:extLst>
          </a:blip>
          <a:srcRect l="13003" t="6758" r="9241" b="10128"/>
          <a:stretch/>
        </p:blipFill>
        <p:spPr>
          <a:xfrm>
            <a:off x="820766" y="2186079"/>
            <a:ext cx="4698968" cy="3767045"/>
          </a:xfrm>
          <a:prstGeom prst="rect">
            <a:avLst/>
          </a:prstGeom>
        </p:spPr>
      </p:pic>
      <p:sp>
        <p:nvSpPr>
          <p:cNvPr id="5" name="Slide Number Placeholder 4">
            <a:extLst>
              <a:ext uri="{FF2B5EF4-FFF2-40B4-BE49-F238E27FC236}">
                <a16:creationId xmlns:a16="http://schemas.microsoft.com/office/drawing/2014/main" id="{D54E9559-E0BA-46DB-AFC8-6EA0B451EC7E}"/>
              </a:ext>
            </a:extLst>
          </p:cNvPr>
          <p:cNvSpPr>
            <a:spLocks noGrp="1"/>
          </p:cNvSpPr>
          <p:nvPr>
            <p:ph type="sldNum" sz="quarter" idx="12"/>
          </p:nvPr>
        </p:nvSpPr>
        <p:spPr/>
        <p:txBody>
          <a:bodyPr/>
          <a:lstStyle/>
          <a:p>
            <a:fld id="{13715FCE-A2F7-4E8B-B9BA-AB10BCE9C506}" type="slidenum">
              <a:rPr lang="en-US" smtClean="0"/>
              <a:t>98</a:t>
            </a:fld>
            <a:endParaRPr lang="en-US"/>
          </a:p>
        </p:txBody>
      </p:sp>
      <p:sp>
        <p:nvSpPr>
          <p:cNvPr id="24" name="Title 1">
            <a:extLst>
              <a:ext uri="{FF2B5EF4-FFF2-40B4-BE49-F238E27FC236}">
                <a16:creationId xmlns:a16="http://schemas.microsoft.com/office/drawing/2014/main" id="{A1152F96-B785-4FC0-879D-8288EA54529B}"/>
              </a:ext>
            </a:extLst>
          </p:cNvPr>
          <p:cNvSpPr txBox="1">
            <a:spLocks/>
          </p:cNvSpPr>
          <p:nvPr/>
        </p:nvSpPr>
        <p:spPr>
          <a:xfrm>
            <a:off x="963100" y="156454"/>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We can use the square root of area point density,</a:t>
            </a:r>
            <a:r>
              <a:rPr lang="el-GR" sz="2800" i="1" dirty="0">
                <a:latin typeface="Times New Roman" panose="02020603050405020304" pitchFamily="18" charset="0"/>
                <a:cs typeface="Times New Roman" panose="02020603050405020304" pitchFamily="18" charset="0"/>
              </a:rPr>
              <a:t>ρ</a:t>
            </a:r>
            <a:r>
              <a:rPr lang="en-US" sz="2800" dirty="0"/>
              <a:t> ,as an approximation of linear point density </a:t>
            </a:r>
            <a:r>
              <a:rPr lang="en-US" sz="2800" dirty="0" err="1"/>
              <a:t>density</a:t>
            </a:r>
            <a:r>
              <a:rPr lang="en-US" sz="2800" dirty="0"/>
              <a:t>, </a:t>
            </a:r>
            <a:r>
              <a:rPr lang="el-GR" sz="2800" dirty="0">
                <a:latin typeface="Times New Roman" panose="02020603050405020304" pitchFamily="18" charset="0"/>
                <a:cs typeface="Times New Roman" panose="02020603050405020304" pitchFamily="18" charset="0"/>
              </a:rPr>
              <a:t>λ</a:t>
            </a:r>
            <a:r>
              <a:rPr lang="en-US" sz="2800" dirty="0"/>
              <a:t>, over the course of a path of length </a:t>
            </a:r>
            <a:r>
              <a:rPr lang="en-US" sz="2800" i="1" dirty="0">
                <a:latin typeface="Times New Roman" panose="02020603050405020304" pitchFamily="18" charset="0"/>
                <a:cs typeface="Times New Roman" panose="02020603050405020304" pitchFamily="18" charset="0"/>
              </a:rPr>
              <a:t>L</a:t>
            </a:r>
            <a:r>
              <a:rPr lang="en-US" sz="2800" dirty="0"/>
              <a:t>, but this only works well for uniform, nearly-fully tiled obstacle fields.</a:t>
            </a:r>
          </a:p>
        </p:txBody>
      </p:sp>
      <p:pic>
        <p:nvPicPr>
          <p:cNvPr id="25" name="Picture 24">
            <a:extLst>
              <a:ext uri="{FF2B5EF4-FFF2-40B4-BE49-F238E27FC236}">
                <a16:creationId xmlns:a16="http://schemas.microsoft.com/office/drawing/2014/main" id="{73EF3EB2-4E11-472D-96C4-82723EA98F21}"/>
              </a:ext>
            </a:extLst>
          </p:cNvPr>
          <p:cNvPicPr>
            <a:picLocks noChangeAspect="1"/>
          </p:cNvPicPr>
          <p:nvPr/>
        </p:nvPicPr>
        <p:blipFill>
          <a:blip r:embed="rId5"/>
          <a:stretch>
            <a:fillRect/>
          </a:stretch>
        </p:blipFill>
        <p:spPr>
          <a:xfrm>
            <a:off x="2111795" y="1496255"/>
            <a:ext cx="1574287" cy="556760"/>
          </a:xfrm>
          <a:prstGeom prst="rect">
            <a:avLst/>
          </a:prstGeom>
        </p:spPr>
      </p:pic>
      <p:pic>
        <p:nvPicPr>
          <p:cNvPr id="27" name="Picture 26">
            <a:extLst>
              <a:ext uri="{FF2B5EF4-FFF2-40B4-BE49-F238E27FC236}">
                <a16:creationId xmlns:a16="http://schemas.microsoft.com/office/drawing/2014/main" id="{A6D07213-10ED-498D-BA2B-D7276A598E29}"/>
              </a:ext>
            </a:extLst>
          </p:cNvPr>
          <p:cNvPicPr>
            <a:picLocks noChangeAspect="1"/>
          </p:cNvPicPr>
          <p:nvPr/>
        </p:nvPicPr>
        <p:blipFill>
          <a:blip r:embed="rId6"/>
          <a:stretch>
            <a:fillRect/>
          </a:stretch>
        </p:blipFill>
        <p:spPr>
          <a:xfrm>
            <a:off x="9587699" y="1519393"/>
            <a:ext cx="1657581" cy="571580"/>
          </a:xfrm>
          <a:prstGeom prst="rect">
            <a:avLst/>
          </a:prstGeom>
        </p:spPr>
      </p:pic>
      <p:pic>
        <p:nvPicPr>
          <p:cNvPr id="30" name="Picture 29">
            <a:extLst>
              <a:ext uri="{FF2B5EF4-FFF2-40B4-BE49-F238E27FC236}">
                <a16:creationId xmlns:a16="http://schemas.microsoft.com/office/drawing/2014/main" id="{E75501AA-A7E0-423E-ABD2-B59FCB2C4456}"/>
              </a:ext>
            </a:extLst>
          </p:cNvPr>
          <p:cNvPicPr>
            <a:picLocks noChangeAspect="1"/>
          </p:cNvPicPr>
          <p:nvPr/>
        </p:nvPicPr>
        <p:blipFill>
          <a:blip r:embed="rId7"/>
          <a:stretch>
            <a:fillRect/>
          </a:stretch>
        </p:blipFill>
        <p:spPr>
          <a:xfrm>
            <a:off x="4730697" y="1486251"/>
            <a:ext cx="3240692" cy="595663"/>
          </a:xfrm>
          <a:prstGeom prst="rect">
            <a:avLst/>
          </a:prstGeom>
        </p:spPr>
      </p:pic>
      <p:sp>
        <p:nvSpPr>
          <p:cNvPr id="4" name="Rectangle 3">
            <a:extLst>
              <a:ext uri="{FF2B5EF4-FFF2-40B4-BE49-F238E27FC236}">
                <a16:creationId xmlns:a16="http://schemas.microsoft.com/office/drawing/2014/main" id="{3320B33B-75B1-420A-A141-5DACF59A8392}"/>
              </a:ext>
            </a:extLst>
          </p:cNvPr>
          <p:cNvSpPr/>
          <p:nvPr/>
        </p:nvSpPr>
        <p:spPr>
          <a:xfrm>
            <a:off x="816519" y="5543550"/>
            <a:ext cx="459831" cy="3905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0D2C5A6-21D1-468F-8676-D9613762CB12}"/>
              </a:ext>
            </a:extLst>
          </p:cNvPr>
          <p:cNvSpPr/>
          <p:nvPr/>
        </p:nvSpPr>
        <p:spPr>
          <a:xfrm>
            <a:off x="6322468" y="2247899"/>
            <a:ext cx="5156232" cy="3762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951D6A38-9448-4ACD-A8E0-85C3186A261A}"/>
              </a:ext>
            </a:extLst>
          </p:cNvPr>
          <p:cNvCxnSpPr/>
          <p:nvPr/>
        </p:nvCxnSpPr>
        <p:spPr>
          <a:xfrm flipV="1">
            <a:off x="816519" y="2247899"/>
            <a:ext cx="5505949" cy="3267076"/>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36CBC5-9DDA-4383-BE4F-DA6808936C5F}"/>
              </a:ext>
            </a:extLst>
          </p:cNvPr>
          <p:cNvCxnSpPr>
            <a:cxnSpLocks/>
          </p:cNvCxnSpPr>
          <p:nvPr/>
        </p:nvCxnSpPr>
        <p:spPr>
          <a:xfrm>
            <a:off x="1325820" y="5934075"/>
            <a:ext cx="10152880" cy="8572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CF77DDC-FB09-4784-BB87-88C099818CBD}"/>
              </a:ext>
            </a:extLst>
          </p:cNvPr>
          <p:cNvCxnSpPr>
            <a:cxnSpLocks/>
          </p:cNvCxnSpPr>
          <p:nvPr/>
        </p:nvCxnSpPr>
        <p:spPr>
          <a:xfrm>
            <a:off x="11478700" y="2247899"/>
            <a:ext cx="0" cy="376237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3815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54E9559-E0BA-46DB-AFC8-6EA0B451EC7E}"/>
              </a:ext>
            </a:extLst>
          </p:cNvPr>
          <p:cNvSpPr>
            <a:spLocks noGrp="1"/>
          </p:cNvSpPr>
          <p:nvPr>
            <p:ph type="sldNum" sz="quarter" idx="12"/>
          </p:nvPr>
        </p:nvSpPr>
        <p:spPr/>
        <p:txBody>
          <a:bodyPr/>
          <a:lstStyle/>
          <a:p>
            <a:fld id="{13715FCE-A2F7-4E8B-B9BA-AB10BCE9C506}" type="slidenum">
              <a:rPr lang="en-US" smtClean="0"/>
              <a:t>99</a:t>
            </a:fld>
            <a:endParaRPr lang="en-US"/>
          </a:p>
        </p:txBody>
      </p:sp>
      <p:grpSp>
        <p:nvGrpSpPr>
          <p:cNvPr id="2" name="Group 1"/>
          <p:cNvGrpSpPr/>
          <p:nvPr/>
        </p:nvGrpSpPr>
        <p:grpSpPr>
          <a:xfrm>
            <a:off x="304823" y="2384265"/>
            <a:ext cx="11184478" cy="4306658"/>
            <a:chOff x="304823" y="2384265"/>
            <a:chExt cx="11184478" cy="4306658"/>
          </a:xfrm>
        </p:grpSpPr>
        <p:pic>
          <p:nvPicPr>
            <p:cNvPr id="51" name="Picture 50" descr="Shape, polygon&#10;&#10;Description automatically generated">
              <a:extLst>
                <a:ext uri="{FF2B5EF4-FFF2-40B4-BE49-F238E27FC236}">
                  <a16:creationId xmlns:a16="http://schemas.microsoft.com/office/drawing/2014/main" id="{B4FFDBB2-9434-4577-BABE-3944F250283B}"/>
                </a:ext>
              </a:extLst>
            </p:cNvPr>
            <p:cNvPicPr>
              <a:picLocks noChangeAspect="1"/>
            </p:cNvPicPr>
            <p:nvPr/>
          </p:nvPicPr>
          <p:blipFill rotWithShape="1">
            <a:blip r:embed="rId3">
              <a:extLst>
                <a:ext uri="{28A0092B-C50C-407E-A947-70E740481C1C}">
                  <a14:useLocalDpi xmlns:a14="http://schemas.microsoft.com/office/drawing/2010/main" val="0"/>
                </a:ext>
              </a:extLst>
            </a:blip>
            <a:srcRect l="7267" t="6594" r="8168" b="4665"/>
            <a:stretch/>
          </p:blipFill>
          <p:spPr>
            <a:xfrm>
              <a:off x="6170309" y="2384265"/>
              <a:ext cx="5318992" cy="4266484"/>
            </a:xfrm>
            <a:prstGeom prst="rect">
              <a:avLst/>
            </a:prstGeom>
          </p:spPr>
        </p:pic>
        <p:pic>
          <p:nvPicPr>
            <p:cNvPr id="52" name="Picture 51" descr="Chart, shape&#10;&#10;Description automatically generated with medium confidence">
              <a:extLst>
                <a:ext uri="{FF2B5EF4-FFF2-40B4-BE49-F238E27FC236}">
                  <a16:creationId xmlns:a16="http://schemas.microsoft.com/office/drawing/2014/main" id="{0C2CDA6F-F792-42D9-A2A4-0A122A8F59E6}"/>
                </a:ext>
              </a:extLst>
            </p:cNvPr>
            <p:cNvPicPr>
              <a:picLocks noChangeAspect="1"/>
            </p:cNvPicPr>
            <p:nvPr/>
          </p:nvPicPr>
          <p:blipFill rotWithShape="1">
            <a:blip r:embed="rId4">
              <a:extLst>
                <a:ext uri="{28A0092B-C50C-407E-A947-70E740481C1C}">
                  <a14:useLocalDpi xmlns:a14="http://schemas.microsoft.com/office/drawing/2010/main" val="0"/>
                </a:ext>
              </a:extLst>
            </a:blip>
            <a:srcRect l="7384" t="6786" r="8222" b="3489"/>
            <a:stretch/>
          </p:blipFill>
          <p:spPr>
            <a:xfrm>
              <a:off x="304823" y="2424439"/>
              <a:ext cx="5250051" cy="4266484"/>
            </a:xfrm>
            <a:prstGeom prst="rect">
              <a:avLst/>
            </a:prstGeom>
          </p:spPr>
        </p:pic>
        <p:cxnSp>
          <p:nvCxnSpPr>
            <p:cNvPr id="41" name="Straight Arrow Connector 40">
              <a:extLst>
                <a:ext uri="{FF2B5EF4-FFF2-40B4-BE49-F238E27FC236}">
                  <a16:creationId xmlns:a16="http://schemas.microsoft.com/office/drawing/2014/main" id="{F679C51E-51F5-4649-9F8E-77B3DA8623E5}"/>
                </a:ext>
              </a:extLst>
            </p:cNvPr>
            <p:cNvCxnSpPr>
              <a:cxnSpLocks/>
            </p:cNvCxnSpPr>
            <p:nvPr/>
          </p:nvCxnSpPr>
          <p:spPr>
            <a:xfrm flipV="1">
              <a:off x="620924" y="3843917"/>
              <a:ext cx="114300" cy="53340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Arrow Connector 41">
              <a:extLst>
                <a:ext uri="{FF2B5EF4-FFF2-40B4-BE49-F238E27FC236}">
                  <a16:creationId xmlns:a16="http://schemas.microsoft.com/office/drawing/2014/main" id="{42867980-6ADC-4713-9A72-A322E2117E35}"/>
                </a:ext>
              </a:extLst>
            </p:cNvPr>
            <p:cNvCxnSpPr>
              <a:cxnSpLocks/>
            </p:cNvCxnSpPr>
            <p:nvPr/>
          </p:nvCxnSpPr>
          <p:spPr>
            <a:xfrm>
              <a:off x="735224" y="3843917"/>
              <a:ext cx="895350" cy="8572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599649C4-6B71-4181-9F88-30FC48D3454D}"/>
                </a:ext>
              </a:extLst>
            </p:cNvPr>
            <p:cNvCxnSpPr>
              <a:cxnSpLocks/>
            </p:cNvCxnSpPr>
            <p:nvPr/>
          </p:nvCxnSpPr>
          <p:spPr>
            <a:xfrm>
              <a:off x="1630574" y="3929642"/>
              <a:ext cx="1114425" cy="33151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FEBC6C57-8D54-4DC6-BE79-0C356940EB84}"/>
                </a:ext>
              </a:extLst>
            </p:cNvPr>
            <p:cNvCxnSpPr>
              <a:cxnSpLocks/>
            </p:cNvCxnSpPr>
            <p:nvPr/>
          </p:nvCxnSpPr>
          <p:spPr>
            <a:xfrm flipV="1">
              <a:off x="2744999" y="3615317"/>
              <a:ext cx="1145918" cy="64583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Arrow Connector 44">
              <a:extLst>
                <a:ext uri="{FF2B5EF4-FFF2-40B4-BE49-F238E27FC236}">
                  <a16:creationId xmlns:a16="http://schemas.microsoft.com/office/drawing/2014/main" id="{ACD54744-8B0E-4B2C-8570-325E839FCF98}"/>
                </a:ext>
              </a:extLst>
            </p:cNvPr>
            <p:cNvCxnSpPr>
              <a:cxnSpLocks/>
            </p:cNvCxnSpPr>
            <p:nvPr/>
          </p:nvCxnSpPr>
          <p:spPr>
            <a:xfrm>
              <a:off x="3983249" y="3615317"/>
              <a:ext cx="1446001" cy="762000"/>
            </a:xfrm>
            <a:prstGeom prst="straightConnector1">
              <a:avLst/>
            </a:prstGeom>
            <a:ln w="571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6" name="TextBox 45">
              <a:extLst>
                <a:ext uri="{FF2B5EF4-FFF2-40B4-BE49-F238E27FC236}">
                  <a16:creationId xmlns:a16="http://schemas.microsoft.com/office/drawing/2014/main" id="{85B7FFAE-D8AC-4AEC-BD19-9599B319DF1F}"/>
                </a:ext>
              </a:extLst>
            </p:cNvPr>
            <p:cNvSpPr txBox="1"/>
            <p:nvPr/>
          </p:nvSpPr>
          <p:spPr>
            <a:xfrm>
              <a:off x="738915" y="3891820"/>
              <a:ext cx="276224" cy="369332"/>
            </a:xfrm>
            <a:prstGeom prst="rect">
              <a:avLst/>
            </a:prstGeom>
            <a:noFill/>
          </p:spPr>
          <p:txBody>
            <a:bodyPr wrap="square" rtlCol="0">
              <a:spAutoFit/>
            </a:bodyPr>
            <a:lstStyle/>
            <a:p>
              <a:r>
                <a:rPr lang="en-US" b="1" dirty="0">
                  <a:solidFill>
                    <a:schemeClr val="accent2">
                      <a:lumMod val="75000"/>
                    </a:schemeClr>
                  </a:solidFill>
                </a:rPr>
                <a:t>1</a:t>
              </a:r>
            </a:p>
          </p:txBody>
        </p:sp>
        <p:sp>
          <p:nvSpPr>
            <p:cNvPr id="47" name="TextBox 46">
              <a:extLst>
                <a:ext uri="{FF2B5EF4-FFF2-40B4-BE49-F238E27FC236}">
                  <a16:creationId xmlns:a16="http://schemas.microsoft.com/office/drawing/2014/main" id="{A4116DAF-55FB-44EF-B323-E1BF9728D81E}"/>
                </a:ext>
              </a:extLst>
            </p:cNvPr>
            <p:cNvSpPr txBox="1"/>
            <p:nvPr/>
          </p:nvSpPr>
          <p:spPr>
            <a:xfrm>
              <a:off x="2611650" y="3744976"/>
              <a:ext cx="276224" cy="369332"/>
            </a:xfrm>
            <a:prstGeom prst="rect">
              <a:avLst/>
            </a:prstGeom>
            <a:noFill/>
          </p:spPr>
          <p:txBody>
            <a:bodyPr wrap="square" rtlCol="0">
              <a:spAutoFit/>
            </a:bodyPr>
            <a:lstStyle/>
            <a:p>
              <a:r>
                <a:rPr lang="en-US" b="1" dirty="0">
                  <a:solidFill>
                    <a:schemeClr val="accent2">
                      <a:lumMod val="75000"/>
                    </a:schemeClr>
                  </a:solidFill>
                </a:rPr>
                <a:t>2</a:t>
              </a:r>
            </a:p>
          </p:txBody>
        </p:sp>
        <p:sp>
          <p:nvSpPr>
            <p:cNvPr id="48" name="TextBox 47">
              <a:extLst>
                <a:ext uri="{FF2B5EF4-FFF2-40B4-BE49-F238E27FC236}">
                  <a16:creationId xmlns:a16="http://schemas.microsoft.com/office/drawing/2014/main" id="{F3BA0B14-0D82-4B5F-BA78-A6D43C0801FF}"/>
                </a:ext>
              </a:extLst>
            </p:cNvPr>
            <p:cNvSpPr txBox="1"/>
            <p:nvPr/>
          </p:nvSpPr>
          <p:spPr>
            <a:xfrm>
              <a:off x="3890917" y="3722652"/>
              <a:ext cx="276224" cy="369332"/>
            </a:xfrm>
            <a:prstGeom prst="rect">
              <a:avLst/>
            </a:prstGeom>
            <a:noFill/>
          </p:spPr>
          <p:txBody>
            <a:bodyPr wrap="square" rtlCol="0">
              <a:spAutoFit/>
            </a:bodyPr>
            <a:lstStyle/>
            <a:p>
              <a:r>
                <a:rPr lang="en-US" b="1" dirty="0">
                  <a:solidFill>
                    <a:schemeClr val="accent2">
                      <a:lumMod val="75000"/>
                    </a:schemeClr>
                  </a:solidFill>
                </a:rPr>
                <a:t>3</a:t>
              </a:r>
            </a:p>
          </p:txBody>
        </p:sp>
        <p:cxnSp>
          <p:nvCxnSpPr>
            <p:cNvPr id="21" name="Straight Arrow Connector 20">
              <a:extLst>
                <a:ext uri="{FF2B5EF4-FFF2-40B4-BE49-F238E27FC236}">
                  <a16:creationId xmlns:a16="http://schemas.microsoft.com/office/drawing/2014/main" id="{FFC2DE61-74FC-4F43-889C-0EB2E9C3C5E7}"/>
                </a:ext>
              </a:extLst>
            </p:cNvPr>
            <p:cNvCxnSpPr>
              <a:cxnSpLocks/>
            </p:cNvCxnSpPr>
            <p:nvPr/>
          </p:nvCxnSpPr>
          <p:spPr>
            <a:xfrm flipV="1">
              <a:off x="6568370" y="4175300"/>
              <a:ext cx="276356" cy="215372"/>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CE038B31-35BA-413F-B970-1ECD6D956EFA}"/>
                </a:ext>
              </a:extLst>
            </p:cNvPr>
            <p:cNvCxnSpPr>
              <a:cxnSpLocks/>
            </p:cNvCxnSpPr>
            <p:nvPr/>
          </p:nvCxnSpPr>
          <p:spPr>
            <a:xfrm>
              <a:off x="6859027" y="4158734"/>
              <a:ext cx="2630839" cy="466277"/>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0A0EA1DB-36BF-4B9E-8560-32CEDFFA1997}"/>
                </a:ext>
              </a:extLst>
            </p:cNvPr>
            <p:cNvCxnSpPr>
              <a:cxnSpLocks/>
            </p:cNvCxnSpPr>
            <p:nvPr/>
          </p:nvCxnSpPr>
          <p:spPr>
            <a:xfrm flipV="1">
              <a:off x="9519937" y="4390672"/>
              <a:ext cx="1833863" cy="233471"/>
            </a:xfrm>
            <a:prstGeom prst="straightConnector1">
              <a:avLst/>
            </a:prstGeom>
            <a:ln w="571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TextBox 25">
              <a:extLst>
                <a:ext uri="{FF2B5EF4-FFF2-40B4-BE49-F238E27FC236}">
                  <a16:creationId xmlns:a16="http://schemas.microsoft.com/office/drawing/2014/main" id="{56DFCC2E-0215-46BE-A27D-78BB78F8F231}"/>
                </a:ext>
              </a:extLst>
            </p:cNvPr>
            <p:cNvSpPr txBox="1"/>
            <p:nvPr/>
          </p:nvSpPr>
          <p:spPr>
            <a:xfrm>
              <a:off x="6828956" y="4254811"/>
              <a:ext cx="276224" cy="369332"/>
            </a:xfrm>
            <a:prstGeom prst="rect">
              <a:avLst/>
            </a:prstGeom>
            <a:noFill/>
          </p:spPr>
          <p:txBody>
            <a:bodyPr wrap="square" rtlCol="0">
              <a:spAutoFit/>
            </a:bodyPr>
            <a:lstStyle/>
            <a:p>
              <a:r>
                <a:rPr lang="en-US" b="1" dirty="0">
                  <a:solidFill>
                    <a:schemeClr val="accent2">
                      <a:lumMod val="75000"/>
                    </a:schemeClr>
                  </a:solidFill>
                </a:rPr>
                <a:t>1</a:t>
              </a:r>
            </a:p>
          </p:txBody>
        </p:sp>
        <p:sp>
          <p:nvSpPr>
            <p:cNvPr id="28" name="TextBox 27">
              <a:extLst>
                <a:ext uri="{FF2B5EF4-FFF2-40B4-BE49-F238E27FC236}">
                  <a16:creationId xmlns:a16="http://schemas.microsoft.com/office/drawing/2014/main" id="{5ACCD4A1-19C8-49E6-B9F8-E97E2B198C3A}"/>
                </a:ext>
              </a:extLst>
            </p:cNvPr>
            <p:cNvSpPr txBox="1"/>
            <p:nvPr/>
          </p:nvSpPr>
          <p:spPr>
            <a:xfrm>
              <a:off x="9596438" y="4090422"/>
              <a:ext cx="276224" cy="369332"/>
            </a:xfrm>
            <a:prstGeom prst="rect">
              <a:avLst/>
            </a:prstGeom>
            <a:noFill/>
          </p:spPr>
          <p:txBody>
            <a:bodyPr wrap="square" rtlCol="0">
              <a:spAutoFit/>
            </a:bodyPr>
            <a:lstStyle/>
            <a:p>
              <a:r>
                <a:rPr lang="en-US" b="1" dirty="0">
                  <a:solidFill>
                    <a:schemeClr val="accent2">
                      <a:lumMod val="75000"/>
                    </a:schemeClr>
                  </a:solidFill>
                </a:rPr>
                <a:t>2</a:t>
              </a:r>
            </a:p>
          </p:txBody>
        </p:sp>
      </p:grpSp>
      <p:sp>
        <p:nvSpPr>
          <p:cNvPr id="24" name="Title 1">
            <a:extLst>
              <a:ext uri="{FF2B5EF4-FFF2-40B4-BE49-F238E27FC236}">
                <a16:creationId xmlns:a16="http://schemas.microsoft.com/office/drawing/2014/main" id="{A1152F96-B785-4FC0-879D-8288EA54529B}"/>
              </a:ext>
            </a:extLst>
          </p:cNvPr>
          <p:cNvSpPr txBox="1">
            <a:spLocks/>
          </p:cNvSpPr>
          <p:nvPr/>
        </p:nvSpPr>
        <p:spPr>
          <a:xfrm>
            <a:off x="963100" y="156454"/>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As obstacles in the field shrink, despite the area point density not changing, a straight line is less likely to encounter obstacles because the occupied space has decreased.</a:t>
            </a:r>
          </a:p>
        </p:txBody>
      </p:sp>
      <p:pic>
        <p:nvPicPr>
          <p:cNvPr id="25" name="Picture 24">
            <a:extLst>
              <a:ext uri="{FF2B5EF4-FFF2-40B4-BE49-F238E27FC236}">
                <a16:creationId xmlns:a16="http://schemas.microsoft.com/office/drawing/2014/main" id="{73EF3EB2-4E11-472D-96C4-82723EA98F21}"/>
              </a:ext>
            </a:extLst>
          </p:cNvPr>
          <p:cNvPicPr>
            <a:picLocks noChangeAspect="1"/>
          </p:cNvPicPr>
          <p:nvPr/>
        </p:nvPicPr>
        <p:blipFill>
          <a:blip r:embed="rId5"/>
          <a:stretch>
            <a:fillRect/>
          </a:stretch>
        </p:blipFill>
        <p:spPr>
          <a:xfrm>
            <a:off x="4944019" y="1155613"/>
            <a:ext cx="1574287" cy="556760"/>
          </a:xfrm>
          <a:prstGeom prst="rect">
            <a:avLst/>
          </a:prstGeom>
        </p:spPr>
      </p:pic>
      <p:pic>
        <p:nvPicPr>
          <p:cNvPr id="27" name="Picture 26">
            <a:extLst>
              <a:ext uri="{FF2B5EF4-FFF2-40B4-BE49-F238E27FC236}">
                <a16:creationId xmlns:a16="http://schemas.microsoft.com/office/drawing/2014/main" id="{A6D07213-10ED-498D-BA2B-D7276A598E29}"/>
              </a:ext>
            </a:extLst>
          </p:cNvPr>
          <p:cNvPicPr>
            <a:picLocks noChangeAspect="1"/>
          </p:cNvPicPr>
          <p:nvPr/>
        </p:nvPicPr>
        <p:blipFill>
          <a:blip r:embed="rId6"/>
          <a:stretch>
            <a:fillRect/>
          </a:stretch>
        </p:blipFill>
        <p:spPr>
          <a:xfrm>
            <a:off x="576774" y="1709274"/>
            <a:ext cx="1657581" cy="571580"/>
          </a:xfrm>
          <a:prstGeom prst="rect">
            <a:avLst/>
          </a:prstGeom>
        </p:spPr>
      </p:pic>
      <p:pic>
        <p:nvPicPr>
          <p:cNvPr id="29" name="Picture 28">
            <a:extLst>
              <a:ext uri="{FF2B5EF4-FFF2-40B4-BE49-F238E27FC236}">
                <a16:creationId xmlns:a16="http://schemas.microsoft.com/office/drawing/2014/main" id="{80A48D97-6678-4881-B1B6-860183E79C8F}"/>
              </a:ext>
            </a:extLst>
          </p:cNvPr>
          <p:cNvPicPr>
            <a:picLocks noChangeAspect="1"/>
          </p:cNvPicPr>
          <p:nvPr/>
        </p:nvPicPr>
        <p:blipFill>
          <a:blip r:embed="rId7"/>
          <a:stretch>
            <a:fillRect/>
          </a:stretch>
        </p:blipFill>
        <p:spPr>
          <a:xfrm>
            <a:off x="10041754" y="1711756"/>
            <a:ext cx="1714739" cy="628738"/>
          </a:xfrm>
          <a:prstGeom prst="rect">
            <a:avLst/>
          </a:prstGeom>
        </p:spPr>
      </p:pic>
      <p:pic>
        <p:nvPicPr>
          <p:cNvPr id="30" name="Picture 29">
            <a:extLst>
              <a:ext uri="{FF2B5EF4-FFF2-40B4-BE49-F238E27FC236}">
                <a16:creationId xmlns:a16="http://schemas.microsoft.com/office/drawing/2014/main" id="{E75501AA-A7E0-423E-ABD2-B59FCB2C4456}"/>
              </a:ext>
            </a:extLst>
          </p:cNvPr>
          <p:cNvPicPr>
            <a:picLocks noChangeAspect="1"/>
          </p:cNvPicPr>
          <p:nvPr/>
        </p:nvPicPr>
        <p:blipFill>
          <a:blip r:embed="rId8"/>
          <a:stretch>
            <a:fillRect/>
          </a:stretch>
        </p:blipFill>
        <p:spPr>
          <a:xfrm>
            <a:off x="4213120" y="1744831"/>
            <a:ext cx="3240692" cy="595663"/>
          </a:xfrm>
          <a:prstGeom prst="rect">
            <a:avLst/>
          </a:prstGeom>
        </p:spPr>
      </p:pic>
    </p:spTree>
    <p:extLst>
      <p:ext uri="{BB962C8B-B14F-4D97-AF65-F5344CB8AC3E}">
        <p14:creationId xmlns:p14="http://schemas.microsoft.com/office/powerpoint/2010/main" val="22868478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lumMod val="20000"/>
            <a:lumOff val="80000"/>
          </a:schemeClr>
        </a:solidFill>
      </a:spPr>
      <a:bodyPr wrap="square" lIns="91440" tIns="45720" rIns="91440" bIns="45720" anchor="t">
        <a:spAutoFit/>
      </a:bodyPr>
      <a:lstStyle>
        <a:defPPr algn="l">
          <a:defRPr sz="1200" dirty="0">
            <a:solidFill>
              <a:schemeClr val="accent6">
                <a:lumMod val="75000"/>
              </a:schemeClr>
            </a:solidFill>
            <a:latin typeface="Courier New"/>
            <a:cs typeface="Calibri"/>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6604</TotalTime>
  <Words>9293</Words>
  <Application>Microsoft Office PowerPoint</Application>
  <PresentationFormat>Widescreen</PresentationFormat>
  <Paragraphs>917</Paragraphs>
  <Slides>171</Slides>
  <Notes>28</Notes>
  <HiddenSlides>21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171</vt:i4>
      </vt:variant>
    </vt:vector>
  </HeadingPairs>
  <TitlesOfParts>
    <vt:vector size="178" baseType="lpstr">
      <vt:lpstr>Arial</vt:lpstr>
      <vt:lpstr>Calibri</vt:lpstr>
      <vt:lpstr>Calibri Light</vt:lpstr>
      <vt:lpstr>Cambria Math</vt:lpstr>
      <vt:lpstr>Courier New</vt:lpstr>
      <vt:lpstr>Times New Roman</vt:lpstr>
      <vt:lpstr>Office Theme</vt:lpstr>
      <vt:lpstr>Map Gen Class Library</vt:lpstr>
      <vt:lpstr>The MapGen class library hosts tools to build maps useful for studying path planning, autonomy, etc.</vt:lpstr>
      <vt:lpstr>Definitions of terms are important so that we don’t get confused later</vt:lpstr>
      <vt:lpstr>For many examples below, MATLAB code will be given. It is usually highlighted as shown here: yellow for scripts, grey for console outputs.</vt:lpstr>
      <vt:lpstr>Each function uses a class-specific argument check function</vt:lpstr>
      <vt:lpstr>A demonstration script exists that shows most of the functionality in this document: script_demo_MapGenLibrary </vt:lpstr>
      <vt:lpstr>There are a number of pseudo-random number generators that can be used to create tilings within a map, and the results of each are very different.</vt:lpstr>
      <vt:lpstr>The Halton set is the one we use most often and in nearly all the codes</vt:lpstr>
      <vt:lpstr>The sets are generated by selecting random numbers in 2 dimensions between 0 and 1, then performing a Voronoi segmentation based on the seed points</vt:lpstr>
      <vt:lpstr>When generating polytopes, the number of results is equal to or less than (usually slightly) than the number of seed points</vt:lpstr>
      <vt:lpstr>There are defining properties of each map with respect to obstacles</vt:lpstr>
      <vt:lpstr>The point density is defined as the number of obstacles (or points) per unit area</vt:lpstr>
      <vt:lpstr>Obstacle radius is defined as the distance from an obstacle's centroid to its furthest vertex.</vt:lpstr>
      <vt:lpstr>The standard deviation in obstacle radius is the standard deviation of those obstacle radius values.</vt:lpstr>
      <vt:lpstr>The process of generating tiled obstacle polytopes uses 3 steps: initial tiling, trimming edges, and then shrinking the poloytopes down</vt:lpstr>
      <vt:lpstr>Individual polytopes are shrunk with fcn_MapGen_polytopeShrinkToRadius by moving all verticies towards the centroid by some scalar multiplier, derived from the desired final max radius.  Max radius is the distance from the centroid to the furthest vertex. </vt:lpstr>
      <vt:lpstr>The shrinking process allows introduction of random choice in which polytopes are shrunk, which allows user to set desired mean and standard deviations</vt:lpstr>
      <vt:lpstr>This is achieved in fcn_MapGen_polytopesShrinkToRadius by first creating a normally distributed set of radii with the desired mean and standard deviation. Then, using a user-defined minimum radius as the minimum value and the current max radius of the polytope as a maximum value, values in the distribution falling out of bounds are reset to the max or min as appropriate.</vt:lpstr>
      <vt:lpstr>As this truncating operation may shift the mean, the values of the distribution are shifted by the delta between the current mean and the desired mean until the desired mean is reached.</vt:lpstr>
      <vt:lpstr>Radii changes and current polytopes are then sorted by size so the largest changes can be applied to the largest polytopes, ensuring all polytopes have enough area to be scaled down.  Polytopes are then looped through and scaled with the previously described function fcn_MapGen_polytopeShrinkToRadius</vt:lpstr>
      <vt:lpstr>Shrink from Edges Functionality</vt:lpstr>
      <vt:lpstr>Individual polytopes can be shrunk by edges, and the first step is to find the Vertex Skeleton via:  fcn_MapGen_polytopeFindVertexSkeleton  This function defines how the vertices “move” as edges are trimmed inward by the same amount. </vt:lpstr>
      <vt:lpstr>The skeleton is calculated by iterating inward from the given vertices</vt:lpstr>
      <vt:lpstr>Step 1: To calculate the vectors inward, the function calls an internal function to obtain unit vectors inward, the half angles, the distances from vertex-to-vertex, and unit vectors from vertex to vertex.</vt:lpstr>
      <vt:lpstr>To calculate the intersection points, the following geometry is used to find L_cut, and the projection point where the edge projects inward directly toward the intersection.</vt:lpstr>
      <vt:lpstr>Using the half-angles to define the theta1 and theta2 values, one can find the projection points from each edge</vt:lpstr>
      <vt:lpstr>We next rotate the unit vectors from one corner to another by 90 degrees, and starting from the projection points, move inward by Lcut. This predicts the intersection points of the vertices.</vt:lpstr>
      <vt:lpstr>The minimum cut distance defines how far we can cut inward before vertices merge. The indices that merge have to have the same cut distance and  follow one after the other.</vt:lpstr>
      <vt:lpstr>Before starting on the next step, in case there are only 2 points left, we calculate the vector direction of the unit cuts for the new vertices just created.</vt:lpstr>
      <vt:lpstr>The final result is the skeleton plot</vt:lpstr>
      <vt:lpstr>To use this, we index the template corresponding to our cut depth, and cut more if needed</vt:lpstr>
      <vt:lpstr>Here’s other examples:</vt:lpstr>
      <vt:lpstr>The function fcn_MapGen_polytopeShrinkFromEdges implements the skeleton calculations to perform the shrinkage</vt:lpstr>
      <vt:lpstr>The code that performs the cutting is relatively simple. It uses the largest template that corresponds to a cut smaller or equal to the requested cut.</vt:lpstr>
      <vt:lpstr>The results are as expected</vt:lpstr>
      <vt:lpstr>When using edge cutting, particularly if repeatedly using this, significant computation time is saved if one avoids repeated calculation of the skeleton.</vt:lpstr>
      <vt:lpstr>Several functions exist to plot maps. The one for polytopes is: fcn_MapGen_plotPolytopes</vt:lpstr>
      <vt:lpstr>We often want to generate maps by a fully repeatable “name”</vt:lpstr>
      <vt:lpstr>Various methods for estimating area unoccupancy ratio are in the function fcn_MapGen_polytopesPredictUnoccupancyratio</vt:lpstr>
      <vt:lpstr>Area occupancy can be measured directly from area.  This is stored in A_unocc_meas.  See the following from Seth Tau’s PhD Thesis, “THE EFFECTS OF PATH-PLANNING UNCERTAINTY ONINTELLIGENT VEHICLE PERFORMANCE”:</vt:lpstr>
      <vt:lpstr>The most basic estimate can be found from dimensionless analysis (see formula 4.24 in Seth Tau’s thesis).  This is stored in A_unocc_est_density.</vt:lpstr>
      <vt:lpstr>The perimeter estimation method associates all unoccupied area with side length perimeters so does not account for the area at vertices. Also breaks when edges are removed.  This estimate is stored in A_unocc_est_perim.</vt:lpstr>
      <vt:lpstr>This can be modified to include an equilateral triangle with a side length equal to gap size as a crude estimate for including this unaccounted for space.  This is stored in A_unocc_est_perim_imporoved.</vt:lpstr>
      <vt:lpstr>Triangles are not a bad approximate for small gaps because all Voronoi diagram intersections are 3-way intersections.  Complex intersections in the Voronoi diagram can be decomposed into 3-way intersections.</vt:lpstr>
      <vt:lpstr>Triangles are not a bad approximate for small gaps because all Voronoi diagram intersections are 3-way intersections.  Complex intersections in the Voronoi diagram can be decomposed into 3-way intersections.</vt:lpstr>
      <vt:lpstr>However, this is not necessarily true after shrinking when sides are removed.</vt:lpstr>
      <vt:lpstr>This means some non-perimeter areas are quadrilaterals, not triangles.  Therefore we need to know not just vertex angles, but which vertices are associated with each other.</vt:lpstr>
      <vt:lpstr>Instead of using one shape to represent each gap between perimeter rectangles, we could use multiple parallelograms to represent each gap between rectangles.</vt:lpstr>
      <vt:lpstr>This gives the following formula, where the original perimeter based estimate is modified by adding a sum of parallelogram areas.  This estimate is stored in A_unocc_est_parallelogram.</vt:lpstr>
      <vt:lpstr>This can also be modified to include repeated average sized parallelograms based on average interior vertex angle.  This estimate is stored in A_unocc_est_avg_parallelogram</vt:lpstr>
      <vt:lpstr>This estimate still contains inaccuracy , likely occurring because when interior vertex angles are obtuse, the parallelogram formed by this vertex double-counts area already included in the perimeter estimate.</vt:lpstr>
      <vt:lpstr>We can modify the code to form a quadrilateral (kite) with the following parameters for every obtuse vertex, in place of a parallelogram.</vt:lpstr>
      <vt:lpstr>We can find the area of the kite as follows:</vt:lpstr>
      <vt:lpstr>Instead of these theoretical approaches, a curve fit could also be applied to measured data to predict area occupancy.  This is stored in A_unocc_est_poly_fit</vt:lpstr>
      <vt:lpstr>Comparing all of these area occupancy/unoccupancy estimates shows the following results:</vt:lpstr>
      <vt:lpstr>Various methods for estimating linear unoccupancy ratio are in the function fcn_MapGen_polytopesPredictUnoccupancyratio</vt:lpstr>
      <vt:lpstr>To find total occupied or unoccupied length for a unit-length line, we need to know the occupied and unoccupied length per encounter and the number of encounters.  We already know how to estimate number of encounters accurately from ray casting.  This is the linear_density_mean quantity from the fcn_MapGen_polytopesStatistics function.</vt:lpstr>
      <vt:lpstr>There are several ways to estimate linear occupancy/unoccupancy for a single encounter that we will discuss:</vt:lpstr>
      <vt:lpstr>First, we’ll discuss using gap width as a basis for measuring unoccupied length.  Knowing gap width and the angle of the polytope sides, we can find the length of a specific gap.</vt:lpstr>
      <vt:lpstr>Hypothesis: the average side angle for the entire field be used repeatedly to get the total unoccupied space for some length.</vt:lpstr>
      <vt:lpstr>Finding all side angles for the entire obstacle field we see that the distribution is relatively even.</vt:lpstr>
      <vt:lpstr>This makes sense because we would expect two polytopes shrunk from the same Voronoi line have supplementary angles.</vt:lpstr>
      <vt:lpstr>The mean in this distribution was 0.5563o. Why is it not exactly 0o?</vt:lpstr>
      <vt:lpstr>Asymmetry in distribution is because of trimmed polytopes at the field edges.</vt:lpstr>
      <vt:lpstr>If we instead take the mean of the positive side of the distribution, is approximately 90 degrees (96.7084o in this case) meaning walls are on average, normal.  Therefore, we should be able to estimate unoccupied length using gap length times the number of gaps we expect to encounter.  However, this does not work as intended.  This estimate is stored in L_unocc_est_gap_size_normal (assuming a 90 degree wall) and L_unocc_est_gap_size (using average of variable wall angles)</vt:lpstr>
      <vt:lpstr>A different approach, would be to use the number of expected obstacle encounters and the average axis-aligned bounding box (AABB) width to estimate occupied length.</vt:lpstr>
      <vt:lpstr>As expected, this is an over-estimate because the AABB will always be larger than any polytope that is not an axis-aligned rectangle and represents the polytope width at the worst possible traversal.  This is stored in L_unocc_est_AABB_width</vt:lpstr>
      <vt:lpstr>Hypothesis: as a way of avoiding the overestimate, we can use a “bounding box” extending from the 25th percentile x- and y-coordinates to the 75th percentile x- and y-coordinates.</vt:lpstr>
      <vt:lpstr>This performs better, especially at higher departure ratios.  This is stored in L_unocc_est_slant_AABB_width</vt:lpstr>
      <vt:lpstr>Lastly, we can do a quadratic fit like we did for area occupancy, based on the initial slope and the assumption that occupancy ranges from 0 to 1 from departure ratios of 0 to approximately 0.85 (an empirical finding).  This is stored in L_unocc_est_poly_fit.</vt:lpstr>
      <vt:lpstr>Ultimately, the curve fit is the most accurate at the ends of the departure ratio range, while the estimate from the modified “bounding box” performs well in the &lt;0.53 departure ratio range.</vt:lpstr>
      <vt:lpstr>Comparing these new methods to the previous method which involved taking the square root of the area occupancy ratio, we see an improvement in accuracy when using the centered 50% width and quadratic fit.</vt:lpstr>
      <vt:lpstr>Theoretical Estimation of Navigation Length Cost Based on Obstacle Field Geometry</vt:lpstr>
      <vt:lpstr>In the field of ground robotics, it is advantageous the know the cost of navigating through a given environment prior to committing to that mission.</vt:lpstr>
      <vt:lpstr>We would like to know the relationship between navigation cost and observable obstacle field parameters so that cost can be estimated for a given obstacle field without planning the path.</vt:lpstr>
      <vt:lpstr>Obstacles in the field can be represented by impassable convex polytopes.  These polytopes may be nearly fully tiled, forcing the planning algorithm to route around the perimeters of the obstacles, or spaced apart by larger gaps, giving the planning algorithm more freedom to operate within. </vt:lpstr>
      <vt:lpstr>Polytopes are chosen as an obstacle representation because they are a grid-free, memory-efficient representation, requiring that only their vertices are stored.  Additionally, when convex, the planner will not get “stuck” in obstacle local minima while trying to minimize distance to the goal.  Concave obstacles can be bounded by convex polygons to represent them in this manner.</vt:lpstr>
      <vt:lpstr>Individual obstacles can be described by their maximum radius, R, where radii are defined as distance from centroid to vertices. Standard deviation of obstacle radius, σR, obstacle density, ρ, and occupancy ratio, rA,occ, can be used to characterize the obstacle field holistically.</vt:lpstr>
      <vt:lpstr>Individual obstacles can be described by their maximum radius, R, where radii are defined as distance from centroid to vertices. Standard deviation of obstacle radius, σR, obstacle density, ρ, and occupancy ratio, rA,occ, can be used to characterize the obstacle field holistically.</vt:lpstr>
      <vt:lpstr>To describe the complexity of an obstacle field, we can use departure ratio, rD , which is the product of average max radius of all polytopes in the field and the square root of area point density.</vt:lpstr>
      <vt:lpstr>To describe the complexity of an obstacle field, we can use departure ratio, rD , which is the product of average max radius of all polytopes in the field and the square root of area point density.</vt:lpstr>
      <vt:lpstr>To describe the cost of a path, we can use the ratio of the total path length required to navigate around obstacles, LP, over the Euclidean distance from the start to the goal, LE, which we call the length cost ratio, rLC.</vt:lpstr>
      <vt:lpstr>Previously an empirical relationship between length cost ratio and departure ratio was discovered.  </vt:lpstr>
      <vt:lpstr>This work aims to discover a relationship between obstacle field parameters and length cost without requiring repeated runs of path planning algorithms in simulation.</vt:lpstr>
      <vt:lpstr>To achieve this, we will model path planning as a repeated series of single obstacle encounters. Therefore, estimating the cost consists of two separate formulae: one to estimate the average divergence necessary to route around the average obstacle geometry and one to estimate the number of encountered obstacles in a path of a given length.</vt:lpstr>
      <vt:lpstr>The first step is to determine what this average polytope geometry is for the desired path.</vt:lpstr>
      <vt:lpstr>One way to conceptualize this, is that a path planner is like PID control, having a concept of how the current decision relates to future decisions (derivative) and past decisions (integral).  Modelling this with repeated individual obstacle encounters is analogous to trying to get similar performance from proportional control only, reacting only to the obstacle in front of the vehicle.</vt:lpstr>
      <vt:lpstr>One way to conceptualize this, is that a path planner is like PID control, having a concept of how the current decision relates to future decisions (predictive) and past decisions (memory).  Modelling this with repeated individual obstacle encounters is analogous to trying to get similar performance from proportional control only, reacting only to the obstacle in front of the vehicle.</vt:lpstr>
      <vt:lpstr>To determine the relevant choices, first we disregard any angles whose vertex normal do not point in the direction of travel.</vt:lpstr>
      <vt:lpstr>We also disregard vertices whose vertex normal is not within half the vertex size, θvertex, as this implies that, while the vertex is facing away, the polytope is not obstructing the path.</vt:lpstr>
      <vt:lpstr>For each encounter with a polytope obstructing the path, we can model navigating around the obstacle as a choice between the larger and smaller divergence angles, θbig  and θsmall , respectively.</vt:lpstr>
      <vt:lpstr>Knowing the divergence angle and associated side length gives a length cost ratio for this individual encounter.</vt:lpstr>
      <vt:lpstr>For each angle we can use the direction of travel to find the chosen, smaller divergence angle and unchosen, larger divergence angle, and their associated side lengths. We can do this with path vector, vertex normal vector, and vertex magnitude.</vt:lpstr>
      <vt:lpstr>Pseudo-code for this process is as follows:</vt:lpstr>
      <vt:lpstr>Once each polytope has been analyzed, we have a set of the chosen divergence angle and associated side length for every decision that a planner could have to make in this field, for this travel direction.  From this we can determine the average deflection associated with the “good decisions” around our statistical average obstacle.</vt:lpstr>
      <vt:lpstr>Now that the average obstacle geometry is known, we have to determine the number of expected encounters, Nint.</vt:lpstr>
      <vt:lpstr>As mentioned before when defining departure ratio, encounter rate will depend on both obstacle point density and obstacle size.</vt:lpstr>
      <vt:lpstr>PowerPoint Presentation</vt:lpstr>
      <vt:lpstr>PowerPoint Presentation</vt:lpstr>
      <vt:lpstr>This leads us to a method that can account for obstacle size, so an approximation can be derived in terms of linear unoccupancy  ratio, rL,unocc, distance from start to goal, L, and average gap size G ̅.</vt:lpstr>
      <vt:lpstr>As obstacles get smaller, the path is less likely to intersect them, so an approximation can be derived in terms of occupancy  ratio.</vt:lpstr>
      <vt:lpstr>This method accounts for point density but not obstacle size.  As obstacles get smaller, the path is less likely to intersect them, so an approximation can be derived in terms of length unoccupancy  ratio, rL,unocc, </vt:lpstr>
      <vt:lpstr>A third method, is to employ ray casting to estimate linear point density by measuring how many polytopes are intersected by randomly casted rays, normalizing this by ray length, and averaging this over the entire field.  As obstacles shrink, we expect this value to decrease.</vt:lpstr>
      <vt:lpstr>Plotting all three of these concurrently shows that the estimate from occupancy ratio grows exponentially for high departure ratios, which is expected as gap size approaches zero.  The estimate based on lienar point density is constant, as expected for obstacle fields of the same area point density.  The estimate from ray casting is near zero for departure ratios of zero, as expected because obstacles are nearly completely shrunk at this point.</vt:lpstr>
      <vt:lpstr>Now that the average obstacle geometry and the estimated number of encounters, Nint is known, we can predict the length cost required to route around Nint average-sized obstacles.</vt:lpstr>
      <vt:lpstr>The estimated number of encountered obstacles, Nint, informs the predicted spacing of obstacles along the path while the estimate for deflection per obstacle, Rc , informs the predicted deflection perpendicular to the path.  These two quantities together give an estimate for total path length.</vt:lpstr>
      <vt:lpstr>The estimated number of encountered obstacles, Nint, informs the predicted spacing of obstacles along the path while the estimate for deflection per obstacle, Rc , informs the predicted deflection perpendicular to the path.  These two quantities together give an estimate for total path length.</vt:lpstr>
      <vt:lpstr>To test this, simulated obstacle fields are created by forming a Voronoi diagram about points from the Halton set, then shrinking the convex polytopes inward from the Voronoi boundaries to the desired radii. Maps were generated with 100 obstacles in a 1-kilometer-by-1-kilometer square area, obstacle radii between 1 and 81 meters, and standard deviation of obstacle radii between 0 and 0.32.  The cost estimation algorithm was then evaluated on these maps and compared to the cost from measuring the performance of a path planning algorithm over maps with the same parameters.   </vt:lpstr>
      <vt:lpstr>Plotting predicted costs over simulated cost data shows that the cost with the estimated obstacle count from occupancy ratio follows the higher standard deviation trends from path planning, forming an upper bound worst case, while the cost with actual obstacle count from ray casts follows the trends of the mean of the gamma distribution fit to the path planning data.</vt:lpstr>
      <vt:lpstr>Plotting predicted costs over simulated cost data shows that the cost with the estimated obstacle count from occupancy ratio follows the higher standard deviation trends from path planning, forming an upper bound worst case, while the cost with actual obstacle count from ray casts follows the trends of the mean of the gamma distribution fit to the path planning data.</vt:lpstr>
      <vt:lpstr>For a 4000-obstacle field, time profiling shows 29.405s wall time for entire call stack, with 0.701s self-time spent in the prediction algorithm code.</vt:lpstr>
      <vt:lpstr>Path planning with bounded A* through an obstacle field of the same point density, average radius, and radius standard deviation takes 203.77s wall time, with 22.889s self-time spent in bounded A*.  This means the prediction code is ~7x faster by wall time, and the algorithm is ~32.7x faster than bounded A* by self-time.  Additionally, there are approximately 100x as many points in the empirical scatter as were used in the theoretical curves, so accounting for that gives an improvement of ~700x by wall time and ~3200x by self-time.</vt:lpstr>
      <vt:lpstr>One caveat is that choosing the smaller angle does not necessarily lead to the shortest path.  This is because the divergence angle selection algorithm cannot look ahead like the path planning algorithm to see when a larger divergence from the Euclidean distance would yield a shorter path, it always selects the smallest divergence from the Euclidean distance, even when this yields a poor scenario later.</vt:lpstr>
      <vt:lpstr>Another potential issue with this cost estimation algorithm is that it assumes there is no cumulative error in the direction normal to the travel direction caused by modeling path planning as always choosing to route around obstacles on the sides with small divergence angles.  In other words, there is an assumption that if the vehicle always routes around the small side of an obstacle, this is not always a turn to one side.  The obstacle fields used in testing this algorithm started as fully tessellated maps of polytopes. Thus, always choosing a small divergence angle is as likely to lead a right turn as it is to be a left turn since one obstacle having its small divergence angle on the right side of the travel direction, implies the geometry of the adjacent obstacle would have its small divergence angle on the left side of the travel direction.  If an obstacle field was generated from a method that does not start from a fully tiled field, it is possible that the planner model would accumulate a lateral error while routing towards the goal longitudinally in the travel direction.</vt:lpstr>
      <vt:lpstr>Conclusions </vt:lpstr>
      <vt:lpstr>Future Work</vt:lpstr>
      <vt:lpstr>Outline</vt:lpstr>
      <vt:lpstr>Outline</vt:lpstr>
      <vt:lpstr>In the field of ground robotics, it is advantageous the know the cost of navigating through a given environment prior to committing to that mission.</vt:lpstr>
      <vt:lpstr>We would like to know the relationship between navigation cost and observable obstacle field parameters so that cost can be estimated for a given obstacle field without planning the path.</vt:lpstr>
      <vt:lpstr>Outline</vt:lpstr>
      <vt:lpstr>Previously, we showed that we can estimate the cost of going around obstacles.</vt:lpstr>
      <vt:lpstr>This was accomplished by modelling planning as repeated individual obstacle encounters with an average sized obstacle.</vt:lpstr>
      <vt:lpstr>Outline</vt:lpstr>
      <vt:lpstr>If obstacles are traversable at some constant cost, rather than impassable, we want to know if it is possible to avoid the planning task by choosing to route through all obstacles.  To know if routing through is optimal, we have to be able to estimate this straight path cost.</vt:lpstr>
      <vt:lpstr>Every departure ratio should have some traversal cost, below which, routing through the entire field is optimal and path planning is unnecessary.</vt:lpstr>
      <vt:lpstr>Outline</vt:lpstr>
      <vt:lpstr>The first step to predicting straight path cost is understanding that obstacle field properties, such as obstacle size and density, affect what portion of the path is occupied and therefore what portion of the path has more difficult traversal.</vt:lpstr>
      <vt:lpstr>Therefore, the key component to the cost estimate is estimating linear occupancy ratio or the portion of the straight path that requires traversal, if the traversal cost is uniform and known.</vt:lpstr>
      <vt:lpstr>Outline</vt:lpstr>
      <vt:lpstr>To find total occupied or unoccupied length for a unit-length line, we need to know the occupied and unoccupied length per encounter and the number of encounters.  We already know how to estimate number of encounters accurately from ray casting.</vt:lpstr>
      <vt:lpstr>Outline</vt:lpstr>
      <vt:lpstr>There are several ways to estimate linear occupancy/unoccupancy for a single encounter that we will discuss:</vt:lpstr>
      <vt:lpstr>There are several ways to estimate linear occupancy/unoccupancy for a single encounter that we will discuss:</vt:lpstr>
      <vt:lpstr>First, we’ll discuss using gap width as a basis for measuring unoccupied length.  Knowing gap width and the angle of the polytope sides, we can find the length of a specific gap.</vt:lpstr>
      <vt:lpstr>Hypothesis: the average side angle for the entire field be used repeatedly to get the total unoccupied space for some length.</vt:lpstr>
      <vt:lpstr>Finding all side angles for the entire obstacle field we see that the distribution is relatively even.</vt:lpstr>
      <vt:lpstr>This makes sense because we would expect two polytopes shrunk from the same Voronoi line have supplementary angles.</vt:lpstr>
      <vt:lpstr>The mean in this distribution was 0.5563o. Why is it not exactly 0o?</vt:lpstr>
      <vt:lpstr>Asymmetry in distribution is because of trimmed polytopes at the field edges.</vt:lpstr>
      <vt:lpstr>If we instead take the mean of the positive side of the distribution, is approximately 90 degrees (96.7084o in this case) meaning walls are on average, normal.  Therefore, we should be able to estimate unoccupied length using gap length times the number of gaps we expect to encounter.  However, this does not work as intended.</vt:lpstr>
      <vt:lpstr>A different approach, would be to use the number of expected obstacle encounters and the average axis-aligned bounding box (AABB) width to estimate occupied length.</vt:lpstr>
      <vt:lpstr>As expected, this is an over-estimate because the AABB will always be larger than any polytope that is not an axis-aligned rectangle and represents the polytope width at the worst possible traversal.</vt:lpstr>
      <vt:lpstr>Hypothesis: as a way of avoiding the overestimate, we can use a “bounding box” extending from the 25th percentile x- and y-coordinates to the 75th percentile x- and y-coordinates.</vt:lpstr>
      <vt:lpstr>This performs better, especially at higher departure ratios.</vt:lpstr>
      <vt:lpstr>Lastly, we can do a quadratic fit like we did for area occupancy, based on the initial slope and the assumption that occupancy ranges from 0 to 1 from departure ratios of 0 to approximately 0.85 (an empirical finding).</vt:lpstr>
      <vt:lpstr>Ultimately, the curve fit is the most accurate at the ends of the departure ratio range, while the estimate from the modified “bounding box” performs well in the &lt;0.53 departure ratio range.</vt:lpstr>
      <vt:lpstr>Comparing these new methods to the previous method which involved taking the square root of the area occupancy ratio, we see an improvement in accuracy when using the centered 50% width and quadratic fit.</vt:lpstr>
      <vt:lpstr>Outline</vt:lpstr>
      <vt:lpstr>Integrating these linear occupancy estimates into the straight path cost predictor enables a more accurate estimate of the cost of driving straight across the field, compared to prior estimates we had available.</vt:lpstr>
      <vt:lpstr>Integrating the centered  bounding box linear occupancy estimate into the straight path cost predictor enables a conservative estimate of the cost of driving straight across the field.</vt:lpstr>
      <vt:lpstr>And we can further improve this estimate by switching which linear unoccupancy estimate we use based on which we expect to be closer.</vt:lpstr>
      <vt:lpstr>Outline</vt:lpstr>
      <vt:lpstr>We can then overlay this on the data and prediction for the cost of routing around to compare.</vt:lpstr>
      <vt:lpstr>The utility of this is identifying the departure ratio, for a given cost, above which you should route straight through the field.</vt:lpstr>
      <vt:lpstr>For example, we can see that above rD~0.5, with a polytope traversal cost of 1.167, routing through is predicted to produce a lower cost than the worst case of routing around.</vt:lpstr>
      <vt:lpstr>But for a higher polytope traversal cost, such as 1.333, routing through is not better than the upper bound of routing around until rD~0.65.</vt:lpstr>
      <vt:lpstr>Another interesting yield from this, which we speculated about earlier, is that routing straight through seems to quickly become worse than the typical estimate for the cost of routing around, requiring a polytope traversal cost of only about 116.7% of the freespace traversal cost.</vt:lpstr>
      <vt:lpstr>We can also show a scatter of predicted data versus </vt:lpstr>
      <vt:lpstr>Trends are slightly easier to see if predicted data is plotted as a poly fit instead of a scatter.</vt:lpstr>
      <vt:lpstr>Then we can look at this compared to the cost of routing around obstacles and see for each traversal cost and departure ratio, whether routing around or routing through is optimal.</vt:lpstr>
      <vt:lpstr>Looking at just the predicted cost curves gives us a lookup chart for these crossover points.</vt:lpstr>
      <vt:lpstr>Detailed view of the behavior at low departure ratios.</vt:lpstr>
      <vt:lpstr>One interesting yield from this, which we speculated about earlier, is that routing straight through seems to quickly become worse than the typical estimate for the cost of routing around, requiring a polytope traversal cost of only about 115.7% of the freespace traversal cost.</vt:lpstr>
      <vt:lpstr>If polytopes are modelled as roughly circular, a good assumption for the Halton set, The length cost ratio for a single obstacle can be approximated as a constant.</vt:lpstr>
      <vt:lpstr>This is a poor case because in practice, given larger gaps between obstacles, the planner can go around more efficiently than routing tightly to the perimeter.</vt:lpstr>
      <vt:lpstr>This is a potential reason why the half-pi traversal cost data follows the upper boundary of the densest cluster of data from the routing around set.</vt:lpstr>
      <vt:lpstr>Time profiling shows that predicting the straight path cost is significantly faster than finding the exact value from a path planner which requires determining intersections of line segments.</vt:lpstr>
      <vt:lpstr>Limitations</vt:lpstr>
      <vt:lpstr>Next steps</vt:lpstr>
      <vt:lpstr>Upcoming Tasks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Sean Brennan</dc:creator>
  <cp:lastModifiedBy>Stephen J. Harnett</cp:lastModifiedBy>
  <cp:revision>234</cp:revision>
  <dcterms:created xsi:type="dcterms:W3CDTF">2021-01-09T16:12:09Z</dcterms:created>
  <dcterms:modified xsi:type="dcterms:W3CDTF">2022-06-27T17:29:02Z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e9e70b2a-1bd6-4218-ace0-402c365c531e</vt:lpwstr>
  </property>
  <property fmtid="{D5CDD505-2E9C-101B-9397-08002B2CF9AE}" pid="3" name="DataType">
    <vt:lpwstr>NULL</vt:lpwstr>
  </property>
</Properties>
</file>